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7" r:id="rId3"/>
    <p:sldId id="268" r:id="rId4"/>
    <p:sldId id="258" r:id="rId5"/>
    <p:sldId id="269" r:id="rId6"/>
    <p:sldId id="289" r:id="rId7"/>
    <p:sldId id="296" r:id="rId8"/>
    <p:sldId id="297" r:id="rId9"/>
    <p:sldId id="270" r:id="rId10"/>
    <p:sldId id="280" r:id="rId11"/>
    <p:sldId id="282" r:id="rId12"/>
    <p:sldId id="298" r:id="rId13"/>
    <p:sldId id="274" r:id="rId14"/>
    <p:sldId id="279" r:id="rId15"/>
    <p:sldId id="285" r:id="rId16"/>
    <p:sldId id="286" r:id="rId17"/>
    <p:sldId id="287" r:id="rId18"/>
    <p:sldId id="276" r:id="rId19"/>
    <p:sldId id="272" r:id="rId20"/>
    <p:sldId id="259" r:id="rId21"/>
    <p:sldId id="260" r:id="rId22"/>
    <p:sldId id="261" r:id="rId23"/>
    <p:sldId id="262" r:id="rId24"/>
    <p:sldId id="263" r:id="rId25"/>
    <p:sldId id="264" r:id="rId26"/>
    <p:sldId id="301" r:id="rId27"/>
    <p:sldId id="265" r:id="rId28"/>
    <p:sldId id="266" r:id="rId29"/>
    <p:sldId id="273" r:id="rId30"/>
    <p:sldId id="275" r:id="rId31"/>
    <p:sldId id="277" r:id="rId32"/>
    <p:sldId id="283" r:id="rId33"/>
    <p:sldId id="299" r:id="rId34"/>
    <p:sldId id="300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34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EE51-2DE3-4D06-95E1-944FB9490433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038D-C294-49A8-8ECF-57F576418A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45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749F79-4188-4B51-9222-0E10DE5DEBA8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314CE4-9B52-4070-9EC7-393F986BC0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62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048B-8FC6-4AE9-B04C-D1DF25BE7C7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63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048B-8FC6-4AE9-B04C-D1DF25BE7C7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31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048B-8FC6-4AE9-B04C-D1DF25BE7C7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59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2763-9C18-4DF4-A51D-D7B2844650F0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53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4FB8-F9F8-4140-9191-5BB7A38210F1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1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8061-5528-4770-BF28-A78582CDC21F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94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v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809" y="2245179"/>
            <a:ext cx="7377333" cy="2917372"/>
          </a:xfrm>
          <a:prstGeom prst="rect">
            <a:avLst/>
          </a:prstGeom>
        </p:spPr>
        <p:txBody>
          <a:bodyPr/>
          <a:lstStyle>
            <a:lvl1pPr>
              <a:lnSpc>
                <a:spcPct val="66000"/>
              </a:lnSpc>
              <a:defRPr sz="7000" cap="all" spc="-300" baseline="0">
                <a:solidFill>
                  <a:srgbClr val="63666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MEET YOUR</a:t>
            </a:r>
            <a:br>
              <a:rPr lang="en-US" dirty="0" smtClean="0"/>
            </a:br>
            <a:r>
              <a:rPr lang="en-US" dirty="0" smtClean="0"/>
              <a:t>NEW TITLE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CA" sz="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283AB939-5D9A-496A-8EC0-576A225894FA}" type="slidenum">
              <a:rPr lang="en-CA" sz="600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CA" sz="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75809" y="5162550"/>
            <a:ext cx="7377334" cy="65042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 sz="3500" baseline="0">
                <a:solidFill>
                  <a:srgbClr val="63666A"/>
                </a:solidFill>
                <a:latin typeface="Arial Regular"/>
              </a:defRPr>
            </a:lvl1pPr>
          </a:lstStyle>
          <a:p>
            <a:pPr lvl="0"/>
            <a:r>
              <a:rPr lang="en-US" dirty="0" smtClean="0"/>
              <a:t>Subhead goes here.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DCCAEAA9-06CC-4A37-AF2D-D2633210FDF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2019-11-25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9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678">
          <p15:clr>
            <a:srgbClr val="FBAE40"/>
          </p15:clr>
        </p15:guide>
        <p15:guide id="3" orient="horz" pos="6504">
          <p15:clr>
            <a:srgbClr val="FBAE40"/>
          </p15:clr>
        </p15:guide>
        <p15:guide id="4" orient="horz" pos="2712">
          <p15:clr>
            <a:srgbClr val="FBAE40"/>
          </p15:clr>
        </p15:guide>
        <p15:guide id="5" pos="10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8B78-1F91-4EB6-89DB-4974098B19BD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1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76D7-6E33-4C45-B7DE-51BA64796643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E71-6D56-4881-B9B6-F982F5E44A00}" type="datetime1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9DB6-573A-40CA-ABE8-B592ADF3B0A4}" type="datetime1">
              <a:rPr lang="en-CA" smtClean="0"/>
              <a:t>2019-11-25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7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A3E-51F7-449A-84D3-9E261BE1716E}" type="datetime1">
              <a:rPr lang="en-CA" smtClean="0"/>
              <a:t>2019-11-25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09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1567-2B57-4150-9FDF-DDB77E71ADE8}" type="datetime1">
              <a:rPr lang="en-CA" smtClean="0"/>
              <a:t>2019-11-25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39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7E8A-A91F-4D7F-B2F8-FDD0856575FB}" type="datetime1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51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0034-40BE-4579-9795-FFF154325CFB}" type="datetime1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3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72B4-9A2C-4649-A2D3-87237A3A971D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5B46-876A-4AC7-9A38-BA9D76FAA5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2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vey.uwo.ca/internationalbusiness/research/hasslefactor/methodolog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nc.cdc.gov/travel/destinations/list" TargetMode="External"/><Relationship Id="rId3" Type="http://schemas.openxmlformats.org/officeDocument/2006/relationships/hyperlink" Target="http://www.globalroadwarrior.com/" TargetMode="External"/><Relationship Id="rId7" Type="http://schemas.openxmlformats.org/officeDocument/2006/relationships/hyperlink" Target="http://apps.who.int/gho/data/view.main.IHRREG11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trolrisks.com/riskmap/analysts-picks-map?source=RMLP" TargetMode="External"/><Relationship Id="rId5" Type="http://schemas.openxmlformats.org/officeDocument/2006/relationships/hyperlink" Target="https://weatherspark.com/" TargetMode="External"/><Relationship Id="rId4" Type="http://schemas.openxmlformats.org/officeDocument/2006/relationships/hyperlink" Target="https://www.weatherbase.com/" TargetMode="External"/><Relationship Id="rId9" Type="http://schemas.openxmlformats.org/officeDocument/2006/relationships/hyperlink" Target="https://www.pacificprime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roadwarrior.com/" TargetMode="External"/><Relationship Id="rId2" Type="http://schemas.openxmlformats.org/officeDocument/2006/relationships/hyperlink" Target="https://ca.hotel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ssportindex.org/byWelcomingRank.php" TargetMode="External"/><Relationship Id="rId4" Type="http://schemas.openxmlformats.org/officeDocument/2006/relationships/hyperlink" Target="https://www.controlrisks.com/riskmap/analysts-picks-map?source=RML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68843"/>
            <a:ext cx="4953000" cy="99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13" y="699728"/>
            <a:ext cx="2159787" cy="5386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75132"/>
            <a:ext cx="11352212" cy="2917372"/>
          </a:xfrm>
        </p:spPr>
        <p:txBody>
          <a:bodyPr>
            <a:normAutofit fontScale="90000"/>
          </a:bodyPr>
          <a:lstStyle/>
          <a:p>
            <a:r>
              <a:rPr lang="en-CA" cap="none" dirty="0" smtClean="0"/>
              <a:t/>
            </a:r>
            <a:br>
              <a:rPr lang="en-CA" cap="none" dirty="0" smtClean="0"/>
            </a:br>
            <a:r>
              <a:rPr lang="en-CA" cap="none" dirty="0" smtClean="0"/>
              <a:t>INTRODUCTION TO A NEW MEASURE OF </a:t>
            </a:r>
            <a:r>
              <a:rPr lang="en-CA" sz="7300" cap="none" dirty="0" smtClean="0"/>
              <a:t>COUNTRY</a:t>
            </a:r>
            <a:r>
              <a:rPr lang="en-CA" cap="none" dirty="0" smtClean="0"/>
              <a:t> ATTRACTIVENESS: </a:t>
            </a:r>
            <a:br>
              <a:rPr lang="en-CA" cap="none" dirty="0" smtClean="0"/>
            </a:br>
            <a:r>
              <a:rPr lang="en-CA" cap="none" dirty="0" smtClean="0"/>
              <a:t>THE HASSLE FACTOR </a:t>
            </a:r>
            <a:br>
              <a:rPr lang="en-CA" cap="none" dirty="0" smtClean="0"/>
            </a:br>
            <a:r>
              <a:rPr lang="en-CA" cap="none" dirty="0" smtClean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9788" y="5027561"/>
            <a:ext cx="4734233" cy="1766939"/>
          </a:xfrm>
          <a:prstGeom prst="rect">
            <a:avLst/>
          </a:prstGeom>
        </p:spPr>
        <p:txBody>
          <a:bodyPr vert="horz" lIns="45720" tIns="22860" rIns="45720" bIns="22860" rtlCol="0" anchor="t" anchorCtr="0"/>
          <a:lstStyle>
            <a:defPPr>
              <a:defRPr lang="en-US"/>
            </a:defPPr>
            <a:lvl1pPr marL="0" algn="l" defTabSz="182843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Professors </a:t>
            </a:r>
            <a:r>
              <a:rPr lang="en-US" sz="3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Paul </a:t>
            </a:r>
            <a:r>
              <a:rPr lang="en-US" sz="30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Beamish and Andreas Schotter </a:t>
            </a:r>
            <a:endParaRPr lang="en-US" sz="30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>
              <a:defRPr/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>
              <a:defRPr/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November </a:t>
            </a: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25</a:t>
            </a: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, </a:t>
            </a: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2019 </a:t>
            </a:r>
            <a:endParaRPr lang="en-CA" sz="1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283AB939-5D9A-496A-8EC0-576A225894FA}" type="slidenum">
              <a:rPr lang="en-CA" sz="600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</a:t>
            </a:fld>
            <a:endParaRPr lang="en-CA" sz="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26" y="1440656"/>
            <a:ext cx="9596146" cy="4915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793" y="506909"/>
            <a:ext cx="10698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Between Years Comparison 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5795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34656" y="3831336"/>
            <a:ext cx="3305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Cobwebs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Hassle Factor Cobwebs provide a detailed visual representation of the individual hassle indicators 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country on a 1 to 7 scale. The indicator values increase from the center (1) to the outer edge (7). The larger the value, the greater the observed hassle.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34656" y="4181095"/>
            <a:ext cx="3305016" cy="16001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35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11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24043" y="454886"/>
            <a:ext cx="10698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Between Country Comparison 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388482"/>
            <a:ext cx="9612286" cy="49678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25795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2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395857"/>
            <a:ext cx="10515600" cy="4351338"/>
          </a:xfrm>
        </p:spPr>
        <p:txBody>
          <a:bodyPr/>
          <a:lstStyle/>
          <a:p>
            <a:r>
              <a:rPr lang="en-US" dirty="0" smtClean="0"/>
              <a:t>Both the </a:t>
            </a:r>
            <a:r>
              <a:rPr lang="en-US" dirty="0"/>
              <a:t>H</a:t>
            </a:r>
            <a:r>
              <a:rPr lang="en-US" dirty="0" smtClean="0"/>
              <a:t>assle </a:t>
            </a:r>
            <a:r>
              <a:rPr lang="en-US" dirty="0"/>
              <a:t>F</a:t>
            </a:r>
            <a:r>
              <a:rPr lang="en-US" dirty="0" smtClean="0"/>
              <a:t>actor scores and indicator scores are available in excel file format. </a:t>
            </a:r>
          </a:p>
          <a:p>
            <a:r>
              <a:rPr lang="en-US" dirty="0" smtClean="0"/>
              <a:t>Users can select the indicators they wish to include in their analyses or research projects.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12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85233" y="430237"/>
            <a:ext cx="10698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Indicator Data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25795" y="1157478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2190" y="45720"/>
            <a:ext cx="10139292" cy="90940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Best Hassle Factor Rankings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13</a:t>
            </a:fld>
            <a:endParaRPr lang="en-CA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1971"/>
              </p:ext>
            </p:extLst>
          </p:nvPr>
        </p:nvGraphicFramePr>
        <p:xfrm>
          <a:off x="472190" y="988900"/>
          <a:ext cx="11137902" cy="573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241">
                  <a:extLst>
                    <a:ext uri="{9D8B030D-6E8A-4147-A177-3AD203B41FA5}">
                      <a16:colId xmlns:a16="http://schemas.microsoft.com/office/drawing/2014/main" val="4184267287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val="161818553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882833824"/>
                    </a:ext>
                  </a:extLst>
                </a:gridCol>
                <a:gridCol w="187793">
                  <a:extLst>
                    <a:ext uri="{9D8B030D-6E8A-4147-A177-3AD203B41FA5}">
                      <a16:colId xmlns:a16="http://schemas.microsoft.com/office/drawing/2014/main" val="3171484661"/>
                    </a:ext>
                  </a:extLst>
                </a:gridCol>
                <a:gridCol w="187793">
                  <a:extLst>
                    <a:ext uri="{9D8B030D-6E8A-4147-A177-3AD203B41FA5}">
                      <a16:colId xmlns:a16="http://schemas.microsoft.com/office/drawing/2014/main" val="1997037731"/>
                    </a:ext>
                  </a:extLst>
                </a:gridCol>
                <a:gridCol w="1840241">
                  <a:extLst>
                    <a:ext uri="{9D8B030D-6E8A-4147-A177-3AD203B41FA5}">
                      <a16:colId xmlns:a16="http://schemas.microsoft.com/office/drawing/2014/main" val="1596615873"/>
                    </a:ext>
                  </a:extLst>
                </a:gridCol>
                <a:gridCol w="740727">
                  <a:extLst>
                    <a:ext uri="{9D8B030D-6E8A-4147-A177-3AD203B41FA5}">
                      <a16:colId xmlns:a16="http://schemas.microsoft.com/office/drawing/2014/main" val="1237125505"/>
                    </a:ext>
                  </a:extLst>
                </a:gridCol>
                <a:gridCol w="1158246">
                  <a:extLst>
                    <a:ext uri="{9D8B030D-6E8A-4147-A177-3AD203B41FA5}">
                      <a16:colId xmlns:a16="http://schemas.microsoft.com/office/drawing/2014/main" val="3207266573"/>
                    </a:ext>
                  </a:extLst>
                </a:gridCol>
                <a:gridCol w="161604">
                  <a:extLst>
                    <a:ext uri="{9D8B030D-6E8A-4147-A177-3AD203B41FA5}">
                      <a16:colId xmlns:a16="http://schemas.microsoft.com/office/drawing/2014/main" val="1357315935"/>
                    </a:ext>
                  </a:extLst>
                </a:gridCol>
                <a:gridCol w="161604">
                  <a:extLst>
                    <a:ext uri="{9D8B030D-6E8A-4147-A177-3AD203B41FA5}">
                      <a16:colId xmlns:a16="http://schemas.microsoft.com/office/drawing/2014/main" val="2113752033"/>
                    </a:ext>
                  </a:extLst>
                </a:gridCol>
                <a:gridCol w="1840241">
                  <a:extLst>
                    <a:ext uri="{9D8B030D-6E8A-4147-A177-3AD203B41FA5}">
                      <a16:colId xmlns:a16="http://schemas.microsoft.com/office/drawing/2014/main" val="4190043677"/>
                    </a:ext>
                  </a:extLst>
                </a:gridCol>
                <a:gridCol w="740727">
                  <a:extLst>
                    <a:ext uri="{9D8B030D-6E8A-4147-A177-3AD203B41FA5}">
                      <a16:colId xmlns:a16="http://schemas.microsoft.com/office/drawing/2014/main" val="2452574064"/>
                    </a:ext>
                  </a:extLst>
                </a:gridCol>
                <a:gridCol w="740727">
                  <a:extLst>
                    <a:ext uri="{9D8B030D-6E8A-4147-A177-3AD203B41FA5}">
                      <a16:colId xmlns:a16="http://schemas.microsoft.com/office/drawing/2014/main" val="435523407"/>
                    </a:ext>
                  </a:extLst>
                </a:gridCol>
              </a:tblGrid>
              <a:tr h="4074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92353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Country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Rank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Score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Country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Rank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Score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Country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Rank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</a:rPr>
                        <a:t>Score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05694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Sweden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1.26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UK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1.27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UK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1.18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49103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Denmark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1.34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Denmark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1.27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Denmark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1.26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91100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UK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1.37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Sweden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1.35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Sweden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1.26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11401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Germany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Belgium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Netherlands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1.36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16379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Finland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Canada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Luxembourg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71753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Netherlands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Australia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Austria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2681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Austria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Netherlands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Belgium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79578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Belgium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1.49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Austria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1.50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Germany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76647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New Zealand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1.56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Germany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1.50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Australia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17867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Ireland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1.57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Finland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1.51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Finland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1.43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44933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Australia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Norway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63889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Zealand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83169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68223" y="832445"/>
            <a:ext cx="11474769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19637"/>
              </p:ext>
            </p:extLst>
          </p:nvPr>
        </p:nvGraphicFramePr>
        <p:xfrm>
          <a:off x="179598" y="885362"/>
          <a:ext cx="11518898" cy="5750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307327998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428311055"/>
                    </a:ext>
                  </a:extLst>
                </a:gridCol>
                <a:gridCol w="923689">
                  <a:extLst>
                    <a:ext uri="{9D8B030D-6E8A-4147-A177-3AD203B41FA5}">
                      <a16:colId xmlns:a16="http://schemas.microsoft.com/office/drawing/2014/main" val="346841626"/>
                    </a:ext>
                  </a:extLst>
                </a:gridCol>
                <a:gridCol w="127034">
                  <a:extLst>
                    <a:ext uri="{9D8B030D-6E8A-4147-A177-3AD203B41FA5}">
                      <a16:colId xmlns:a16="http://schemas.microsoft.com/office/drawing/2014/main" val="1366577630"/>
                    </a:ext>
                  </a:extLst>
                </a:gridCol>
                <a:gridCol w="127034">
                  <a:extLst>
                    <a:ext uri="{9D8B030D-6E8A-4147-A177-3AD203B41FA5}">
                      <a16:colId xmlns:a16="http://schemas.microsoft.com/office/drawing/2014/main" val="592593228"/>
                    </a:ext>
                  </a:extLst>
                </a:gridCol>
                <a:gridCol w="2035343">
                  <a:extLst>
                    <a:ext uri="{9D8B030D-6E8A-4147-A177-3AD203B41FA5}">
                      <a16:colId xmlns:a16="http://schemas.microsoft.com/office/drawing/2014/main" val="5106551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69927518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178468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1306610179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23496787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418433998"/>
                    </a:ext>
                  </a:extLst>
                </a:gridCol>
                <a:gridCol w="634998">
                  <a:extLst>
                    <a:ext uri="{9D8B030D-6E8A-4147-A177-3AD203B41FA5}">
                      <a16:colId xmlns:a16="http://schemas.microsoft.com/office/drawing/2014/main" val="1619941976"/>
                    </a:ext>
                  </a:extLst>
                </a:gridCol>
              </a:tblGrid>
              <a:tr h="3725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28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28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28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2008</a:t>
                      </a:r>
                      <a:endParaRPr lang="en-CA" sz="28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612884"/>
                  </a:ext>
                </a:extLst>
              </a:tr>
              <a:tr h="27917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Country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Rank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Country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Rank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Country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Rank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70989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Togo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Sierra Leone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19530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Sierra Leon</a:t>
                      </a:r>
                      <a:endParaRPr lang="en-CA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Angola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Angola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73600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Equatorial Guinea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5.44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Sierra Leone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5.44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Burundi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5.45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12171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Libya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5.50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Burkina Faso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5.45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Togo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5.45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68223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Iraq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5.55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D.R. Congo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5.54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D.R. Congo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5.48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99157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D.R. Congo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5.65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Burundi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5.55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Burkina Faso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5.51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24744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Chad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5.71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Sudan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5.64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Eritrea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5.67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65310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Syria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5.75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Eritrea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5.67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Chad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5.80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43760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Eritrea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5.78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Chad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5.90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Sudan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5.90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26962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Yemen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5.91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Yemen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5.91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Yemen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5.98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24430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Somalia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6.02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 smtClean="0">
                          <a:effectLst/>
                          <a:latin typeface="+mn-lt"/>
                        </a:rPr>
                        <a:t>Cen.</a:t>
                      </a:r>
                      <a:r>
                        <a:rPr lang="en-CA" sz="2000" u="none" strike="noStrike" baseline="0" dirty="0" smtClean="0">
                          <a:effectLst/>
                          <a:latin typeface="+mn-lt"/>
                        </a:rPr>
                        <a:t> African Rep.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5.99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 smtClean="0">
                          <a:effectLst/>
                          <a:latin typeface="+mn-lt"/>
                        </a:rPr>
                        <a:t>Cen.</a:t>
                      </a:r>
                      <a:r>
                        <a:rPr lang="en-CA" sz="2000" u="none" strike="noStrike" baseline="0" dirty="0" smtClean="0">
                          <a:effectLst/>
                          <a:latin typeface="+mn-lt"/>
                        </a:rPr>
                        <a:t> African Rep.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178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6.00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54949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Afghanistan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6.21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Somalia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6.11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Somalia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179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6.02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69889"/>
                  </a:ext>
                </a:extLst>
              </a:tr>
              <a:tr h="38463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 smtClean="0">
                          <a:effectLst/>
                          <a:latin typeface="+mn-lt"/>
                        </a:rPr>
                        <a:t>Cen.</a:t>
                      </a:r>
                      <a:r>
                        <a:rPr lang="en-CA" sz="2000" u="none" strike="noStrike" baseline="0" dirty="0" smtClean="0">
                          <a:effectLst/>
                          <a:latin typeface="+mn-lt"/>
                        </a:rPr>
                        <a:t> African Rep.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  <a:latin typeface="+mn-lt"/>
                        </a:rPr>
                        <a:t>180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6.26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Afghanistan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6.31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Afghanistan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  <a:latin typeface="+mn-lt"/>
                        </a:rPr>
                        <a:t>6.15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91392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5166" y="0"/>
            <a:ext cx="10139292" cy="90940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Worst Hassle Factor Rankings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14</a:t>
            </a:fld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187" y="800022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15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70" y="238356"/>
            <a:ext cx="10139292" cy="90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Moving Up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08134"/>
              </p:ext>
            </p:extLst>
          </p:nvPr>
        </p:nvGraphicFramePr>
        <p:xfrm>
          <a:off x="647770" y="967432"/>
          <a:ext cx="10524241" cy="5343525"/>
        </p:xfrm>
        <a:graphic>
          <a:graphicData uri="http://schemas.openxmlformats.org/drawingml/2006/table">
            <a:tbl>
              <a:tblPr/>
              <a:tblGrid>
                <a:gridCol w="2288634">
                  <a:extLst>
                    <a:ext uri="{9D8B030D-6E8A-4147-A177-3AD203B41FA5}">
                      <a16:colId xmlns:a16="http://schemas.microsoft.com/office/drawing/2014/main" val="2504930002"/>
                    </a:ext>
                  </a:extLst>
                </a:gridCol>
                <a:gridCol w="1109640">
                  <a:extLst>
                    <a:ext uri="{9D8B030D-6E8A-4147-A177-3AD203B41FA5}">
                      <a16:colId xmlns:a16="http://schemas.microsoft.com/office/drawing/2014/main" val="1832196571"/>
                    </a:ext>
                  </a:extLst>
                </a:gridCol>
                <a:gridCol w="1803165">
                  <a:extLst>
                    <a:ext uri="{9D8B030D-6E8A-4147-A177-3AD203B41FA5}">
                      <a16:colId xmlns:a16="http://schemas.microsoft.com/office/drawing/2014/main" val="1280757559"/>
                    </a:ext>
                  </a:extLst>
                </a:gridCol>
                <a:gridCol w="1855178">
                  <a:extLst>
                    <a:ext uri="{9D8B030D-6E8A-4147-A177-3AD203B41FA5}">
                      <a16:colId xmlns:a16="http://schemas.microsoft.com/office/drawing/2014/main" val="2592370578"/>
                    </a:ext>
                  </a:extLst>
                </a:gridCol>
                <a:gridCol w="1618225">
                  <a:extLst>
                    <a:ext uri="{9D8B030D-6E8A-4147-A177-3AD203B41FA5}">
                      <a16:colId xmlns:a16="http://schemas.microsoft.com/office/drawing/2014/main" val="619383699"/>
                    </a:ext>
                  </a:extLst>
                </a:gridCol>
                <a:gridCol w="1849399">
                  <a:extLst>
                    <a:ext uri="{9D8B030D-6E8A-4147-A177-3AD203B41FA5}">
                      <a16:colId xmlns:a16="http://schemas.microsoft.com/office/drawing/2014/main" val="733705153"/>
                    </a:ext>
                  </a:extLst>
                </a:gridCol>
              </a:tblGrid>
              <a:tr h="312661">
                <a:tc gridSpan="2">
                  <a:txBody>
                    <a:bodyPr/>
                    <a:lstStyle/>
                    <a:p>
                      <a:pPr algn="l" fontAlgn="b"/>
                      <a:endParaRPr lang="en-CA" sz="11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207278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Country</a:t>
                      </a:r>
                      <a:r>
                        <a:rPr lang="en-US" sz="11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CA" sz="1100" b="1" i="0" u="none" strike="noStrike" dirty="0">
                        <a:solidFill>
                          <a:srgbClr val="6366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</a:t>
                      </a:r>
                      <a:r>
                        <a:rPr lang="en-CA" sz="2000" b="1" i="0" u="none" strike="noStrike" baseline="0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 08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Index 08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 16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Rank 16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Index </a:t>
                      </a:r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Movement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00824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Azerbaijan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808105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Macedonia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251398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Ghana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246251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471886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663115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Bhutan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820944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411139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84717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Bangladesh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477546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Bosnia-Herzegovina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648375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 Lanka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061719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523452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4941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Timor-Leste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162265"/>
                  </a:ext>
                </a:extLst>
              </a:tr>
              <a:tr h="31266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Viet 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31424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94086" y="967432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32879"/>
              </p:ext>
            </p:extLst>
          </p:nvPr>
        </p:nvGraphicFramePr>
        <p:xfrm>
          <a:off x="715650" y="895981"/>
          <a:ext cx="10638150" cy="5535348"/>
        </p:xfrm>
        <a:graphic>
          <a:graphicData uri="http://schemas.openxmlformats.org/drawingml/2006/table">
            <a:tbl>
              <a:tblPr/>
              <a:tblGrid>
                <a:gridCol w="2313404">
                  <a:extLst>
                    <a:ext uri="{9D8B030D-6E8A-4147-A177-3AD203B41FA5}">
                      <a16:colId xmlns:a16="http://schemas.microsoft.com/office/drawing/2014/main" val="1532928522"/>
                    </a:ext>
                  </a:extLst>
                </a:gridCol>
                <a:gridCol w="1121650">
                  <a:extLst>
                    <a:ext uri="{9D8B030D-6E8A-4147-A177-3AD203B41FA5}">
                      <a16:colId xmlns:a16="http://schemas.microsoft.com/office/drawing/2014/main" val="3923424641"/>
                    </a:ext>
                  </a:extLst>
                </a:gridCol>
                <a:gridCol w="1822681">
                  <a:extLst>
                    <a:ext uri="{9D8B030D-6E8A-4147-A177-3AD203B41FA5}">
                      <a16:colId xmlns:a16="http://schemas.microsoft.com/office/drawing/2014/main" val="3898580039"/>
                    </a:ext>
                  </a:extLst>
                </a:gridCol>
                <a:gridCol w="1875258">
                  <a:extLst>
                    <a:ext uri="{9D8B030D-6E8A-4147-A177-3AD203B41FA5}">
                      <a16:colId xmlns:a16="http://schemas.microsoft.com/office/drawing/2014/main" val="1989881027"/>
                    </a:ext>
                  </a:extLst>
                </a:gridCol>
                <a:gridCol w="1635740">
                  <a:extLst>
                    <a:ext uri="{9D8B030D-6E8A-4147-A177-3AD203B41FA5}">
                      <a16:colId xmlns:a16="http://schemas.microsoft.com/office/drawing/2014/main" val="3798303835"/>
                    </a:ext>
                  </a:extLst>
                </a:gridCol>
                <a:gridCol w="1869417">
                  <a:extLst>
                    <a:ext uri="{9D8B030D-6E8A-4147-A177-3AD203B41FA5}">
                      <a16:colId xmlns:a16="http://schemas.microsoft.com/office/drawing/2014/main" val="3539682306"/>
                    </a:ext>
                  </a:extLst>
                </a:gridCol>
              </a:tblGrid>
              <a:tr h="357784">
                <a:tc gridSpan="2"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76825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Country 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 08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Index 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Score 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Rank 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Index </a:t>
                      </a:r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Movement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21819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70093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073753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Uganda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32189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Venezuela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810011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Guatemala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557122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Tanzania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46691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Haiti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387290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Maldives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083581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66478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Jordan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55926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007610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32207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Zimbabwe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136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16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70" y="269376"/>
            <a:ext cx="10139292" cy="90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Moving Down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5650" y="1020318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263643"/>
              </p:ext>
            </p:extLst>
          </p:nvPr>
        </p:nvGraphicFramePr>
        <p:xfrm>
          <a:off x="612743" y="1055283"/>
          <a:ext cx="5156460" cy="4985618"/>
        </p:xfrm>
        <a:graphic>
          <a:graphicData uri="http://schemas.openxmlformats.org/drawingml/2006/table">
            <a:tbl>
              <a:tblPr/>
              <a:tblGrid>
                <a:gridCol w="2851728">
                  <a:extLst>
                    <a:ext uri="{9D8B030D-6E8A-4147-A177-3AD203B41FA5}">
                      <a16:colId xmlns:a16="http://schemas.microsoft.com/office/drawing/2014/main" val="715423489"/>
                    </a:ext>
                  </a:extLst>
                </a:gridCol>
                <a:gridCol w="2304732">
                  <a:extLst>
                    <a:ext uri="{9D8B030D-6E8A-4147-A177-3AD203B41FA5}">
                      <a16:colId xmlns:a16="http://schemas.microsoft.com/office/drawing/2014/main" val="3769029065"/>
                    </a:ext>
                  </a:extLst>
                </a:gridCol>
              </a:tblGrid>
              <a:tr h="3671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Up 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794218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Indicator 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Average Movement*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07945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121687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-1.33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777542"/>
                  </a:ext>
                </a:extLst>
              </a:tr>
              <a:tr h="353789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Water Safety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-1.13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068945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Business Facilitation </a:t>
                      </a:r>
                      <a:endParaRPr lang="en-CA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52983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Risk to Female Executives </a:t>
                      </a:r>
                      <a:endParaRPr lang="en-CA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48185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Transportation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058660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Safety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982487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534724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747843"/>
                  </a:ext>
                </a:extLst>
              </a:tr>
              <a:tr h="36719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17961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+0.33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175327"/>
                  </a:ext>
                </a:extLst>
              </a:tr>
              <a:tr h="197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Average indicator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movement for the top movers in the index rank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06853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57510"/>
              </p:ext>
            </p:extLst>
          </p:nvPr>
        </p:nvGraphicFramePr>
        <p:xfrm>
          <a:off x="6032370" y="1058551"/>
          <a:ext cx="5156460" cy="5030088"/>
        </p:xfrm>
        <a:graphic>
          <a:graphicData uri="http://schemas.openxmlformats.org/drawingml/2006/table">
            <a:tbl>
              <a:tblPr/>
              <a:tblGrid>
                <a:gridCol w="2749321">
                  <a:extLst>
                    <a:ext uri="{9D8B030D-6E8A-4147-A177-3AD203B41FA5}">
                      <a16:colId xmlns:a16="http://schemas.microsoft.com/office/drawing/2014/main" val="1699632015"/>
                    </a:ext>
                  </a:extLst>
                </a:gridCol>
                <a:gridCol w="2407139">
                  <a:extLst>
                    <a:ext uri="{9D8B030D-6E8A-4147-A177-3AD203B41FA5}">
                      <a16:colId xmlns:a16="http://schemas.microsoft.com/office/drawing/2014/main" val="690035994"/>
                    </a:ext>
                  </a:extLst>
                </a:gridCol>
              </a:tblGrid>
              <a:tr h="3641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Down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89279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Indicator 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Average Movement**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44536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+1.46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790302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+1.08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891119"/>
                  </a:ext>
                </a:extLst>
              </a:tr>
              <a:tr h="351414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Risk to Female Executives</a:t>
                      </a:r>
                      <a:endParaRPr lang="en-CA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+0.85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3178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+0.77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94727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Transportation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+0.46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53866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Safety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+0.46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279838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Business Facilitation </a:t>
                      </a:r>
                      <a:endParaRPr lang="en-CA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+0.23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050424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+0.23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405222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+0.15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712552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038241"/>
                  </a:ext>
                </a:extLst>
              </a:tr>
              <a:tr h="336688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Water Safety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045463"/>
                  </a:ext>
                </a:extLst>
              </a:tr>
              <a:tr h="336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 Average indicator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movement for the bottom movers in the index rank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984639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1341" y="145875"/>
            <a:ext cx="10139292" cy="90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Indicators Driving Movement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3399" y="937407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Methodology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Measures were constructed using a multi method design:</a:t>
            </a:r>
          </a:p>
          <a:p>
            <a:pPr lvl="1"/>
            <a:r>
              <a:rPr lang="en-US" sz="3200" dirty="0" smtClean="0"/>
              <a:t>Indicators were selected based on qualitative literature review;</a:t>
            </a:r>
          </a:p>
          <a:p>
            <a:pPr lvl="1"/>
            <a:r>
              <a:rPr lang="en-US" sz="3200" dirty="0" smtClean="0"/>
              <a:t>Indicators were constructed using both quantitative and qualitative data; and</a:t>
            </a:r>
          </a:p>
          <a:p>
            <a:pPr lvl="1"/>
            <a:r>
              <a:rPr lang="en-US" sz="3200" dirty="0" smtClean="0"/>
              <a:t>Analysis was conducted using quantitative methods.     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18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24043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Indicator Selection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11 indicators measured in the Hassle Factor index were selected following a detailed review of academic literature, newspaper articles, and magazines that focused business travel as well as reports </a:t>
            </a:r>
            <a:r>
              <a:rPr lang="en-US" dirty="0"/>
              <a:t>from 86 frequent </a:t>
            </a:r>
            <a:r>
              <a:rPr lang="en-US" dirty="0" smtClean="0"/>
              <a:t>business travelers </a:t>
            </a:r>
            <a:r>
              <a:rPr lang="en-US" dirty="0"/>
              <a:t>and travel agents who specialize in </a:t>
            </a:r>
            <a:r>
              <a:rPr lang="en-US" dirty="0" smtClean="0"/>
              <a:t>business </a:t>
            </a:r>
            <a:r>
              <a:rPr lang="en-CA" dirty="0" smtClean="0"/>
              <a:t>travel.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Face </a:t>
            </a:r>
            <a:r>
              <a:rPr lang="en-US" dirty="0"/>
              <a:t>validity </a:t>
            </a:r>
            <a:r>
              <a:rPr lang="en-US" dirty="0" smtClean="0"/>
              <a:t>was tested with </a:t>
            </a:r>
            <a:r>
              <a:rPr lang="en-US" dirty="0"/>
              <a:t>a separate group </a:t>
            </a:r>
            <a:r>
              <a:rPr lang="en-US" dirty="0" smtClean="0"/>
              <a:t>of experts</a:t>
            </a:r>
            <a:r>
              <a:rPr lang="en-US" dirty="0"/>
              <a:t>, including 10 executives </a:t>
            </a:r>
            <a:r>
              <a:rPr lang="en-US" dirty="0" smtClean="0"/>
              <a:t>and </a:t>
            </a:r>
            <a:r>
              <a:rPr lang="en-US" dirty="0"/>
              <a:t>2 independent relocation </a:t>
            </a:r>
            <a:r>
              <a:rPr lang="en-US" dirty="0" smtClean="0"/>
              <a:t>consultants.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19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24043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Research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433"/>
            <a:ext cx="10515600" cy="4351338"/>
          </a:xfrm>
        </p:spPr>
        <p:txBody>
          <a:bodyPr/>
          <a:lstStyle/>
          <a:p>
            <a:r>
              <a:rPr lang="en-US" dirty="0" smtClean="0"/>
              <a:t>Previous research assumed that MNC location decisions are predominantly detached from personal managerial preferences.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Having visited over 90 countries, we wondered whether the inconveniences experienced by business travelers within certain locales might influence this decision.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2</a:t>
            </a:fld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25795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84426"/>
              </p:ext>
            </p:extLst>
          </p:nvPr>
        </p:nvGraphicFramePr>
        <p:xfrm>
          <a:off x="708445" y="1091681"/>
          <a:ext cx="10291672" cy="576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755">
                  <a:extLst>
                    <a:ext uri="{9D8B030D-6E8A-4147-A177-3AD203B41FA5}">
                      <a16:colId xmlns:a16="http://schemas.microsoft.com/office/drawing/2014/main" val="4229224086"/>
                    </a:ext>
                  </a:extLst>
                </a:gridCol>
                <a:gridCol w="6732917">
                  <a:extLst>
                    <a:ext uri="{9D8B030D-6E8A-4147-A177-3AD203B41FA5}">
                      <a16:colId xmlns:a16="http://schemas.microsoft.com/office/drawing/2014/main" val="1315066113"/>
                    </a:ext>
                  </a:extLst>
                </a:gridCol>
              </a:tblGrid>
              <a:tr h="50248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Indicator 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Definition 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97540"/>
                  </a:ext>
                </a:extLst>
              </a:tr>
              <a:tr h="9044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Business Facilitation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Rating of host nation’s foreign business climate based on reliability and openness. 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5022"/>
                  </a:ext>
                </a:extLst>
              </a:tr>
              <a:tr h="9044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Climate</a:t>
                      </a:r>
                      <a:r>
                        <a:rPr lang="en-US" sz="2400" baseline="0" dirty="0" smtClean="0"/>
                        <a:t>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Rating of local climate pleasantness and climate risks in each country’s business capital.</a:t>
                      </a:r>
                      <a:r>
                        <a:rPr lang="en-CA" sz="2400" baseline="0" dirty="0" smtClean="0"/>
                        <a:t> 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56909"/>
                  </a:ext>
                </a:extLst>
              </a:tr>
              <a:tr h="7853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Risk to Female Executives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Assessment of risks faced by foreign female</a:t>
                      </a:r>
                      <a:r>
                        <a:rPr lang="en-US" sz="2400" baseline="0" dirty="0" smtClean="0"/>
                        <a:t> travelers. 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91797"/>
                  </a:ext>
                </a:extLst>
              </a:tr>
              <a:tr h="785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</a:t>
                      </a:r>
                      <a:r>
                        <a:rPr lang="en-US" sz="2400" baseline="0" dirty="0" smtClean="0"/>
                        <a:t> and Water Safety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Classification of health risks related to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drinking water and food. 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30159"/>
                  </a:ext>
                </a:extLst>
              </a:tr>
              <a:tr h="9044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Rating of health hazards, health care availability,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 standards of healthcare for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foreigners.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557152"/>
                  </a:ext>
                </a:extLst>
              </a:tr>
              <a:tr h="9044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Hotel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Assessment of the quality and number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of 3-star and better hotels in the main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business capital.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6489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20</a:t>
            </a:fld>
            <a:endParaRPr lang="en-CA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Indicator Definitions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68509" y="955896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3967"/>
              </p:ext>
            </p:extLst>
          </p:nvPr>
        </p:nvGraphicFramePr>
        <p:xfrm>
          <a:off x="651294" y="1078021"/>
          <a:ext cx="10435806" cy="56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150">
                  <a:extLst>
                    <a:ext uri="{9D8B030D-6E8A-4147-A177-3AD203B41FA5}">
                      <a16:colId xmlns:a16="http://schemas.microsoft.com/office/drawing/2014/main" val="4229224086"/>
                    </a:ext>
                  </a:extLst>
                </a:gridCol>
                <a:gridCol w="7497656">
                  <a:extLst>
                    <a:ext uri="{9D8B030D-6E8A-4147-A177-3AD203B41FA5}">
                      <a16:colId xmlns:a16="http://schemas.microsoft.com/office/drawing/2014/main" val="1315066113"/>
                    </a:ext>
                  </a:extLst>
                </a:gridCol>
              </a:tblGrid>
              <a:tr h="53164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Indicator 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Definition 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97540"/>
                  </a:ext>
                </a:extLst>
              </a:tr>
              <a:tr h="751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Language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 of non-English speakers relative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to the total population.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34328"/>
                  </a:ext>
                </a:extLst>
              </a:tr>
              <a:tr h="9569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Local Transportation 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Rating of availability, safety, 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standards of local transportation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including bus, taxis, trains,  water travel.</a:t>
                      </a:r>
                      <a:r>
                        <a:rPr lang="en-US" sz="2400" baseline="0" dirty="0" smtClean="0"/>
                        <a:t> 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60821"/>
                  </a:ext>
                </a:extLst>
              </a:tr>
              <a:tr h="9569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Personal Safety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Assessment of physical risks, including war,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kidnapping, crime, social unrest, 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natural disasters.</a:t>
                      </a:r>
                      <a:endParaRPr lang="en-CA" sz="2400" dirty="0" smtClean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8428"/>
                  </a:ext>
                </a:extLst>
              </a:tr>
              <a:tr h="9569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Telecommunications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Availability and accessibility of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telephone services, cell phone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coverage, and internet.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2940"/>
                  </a:ext>
                </a:extLst>
              </a:tr>
              <a:tr h="14191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Visa </a:t>
                      </a:r>
                      <a:endParaRPr lang="en-CA" sz="24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Requirements and difficulties in obtaining a business visitor visa,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including processing time, references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needed, access to consulate, cost, 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duration of visa granted. </a:t>
                      </a:r>
                      <a:endParaRPr lang="en-CA" sz="24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2921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21</a:t>
            </a:fld>
            <a:endParaRPr lang="en-CA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Indicator Definitions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71500" y="928878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510234"/>
              </p:ext>
            </p:extLst>
          </p:nvPr>
        </p:nvGraphicFramePr>
        <p:xfrm>
          <a:off x="571500" y="961734"/>
          <a:ext cx="10680700" cy="561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3">
                  <a:extLst>
                    <a:ext uri="{9D8B030D-6E8A-4147-A177-3AD203B41FA5}">
                      <a16:colId xmlns:a16="http://schemas.microsoft.com/office/drawing/2014/main" val="4229224086"/>
                    </a:ext>
                  </a:extLst>
                </a:gridCol>
                <a:gridCol w="4532924">
                  <a:extLst>
                    <a:ext uri="{9D8B030D-6E8A-4147-A177-3AD203B41FA5}">
                      <a16:colId xmlns:a16="http://schemas.microsoft.com/office/drawing/2014/main" val="1315066113"/>
                    </a:ext>
                  </a:extLst>
                </a:gridCol>
                <a:gridCol w="3904493">
                  <a:extLst>
                    <a:ext uri="{9D8B030D-6E8A-4147-A177-3AD203B41FA5}">
                      <a16:colId xmlns:a16="http://schemas.microsoft.com/office/drawing/2014/main" val="1723093305"/>
                    </a:ext>
                  </a:extLst>
                </a:gridCol>
              </a:tblGrid>
              <a:tr h="420239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Sub-Indicators</a:t>
                      </a: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97540"/>
                  </a:ext>
                </a:extLst>
              </a:tr>
              <a:tr h="1771786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Business Facilitation </a:t>
                      </a:r>
                      <a:endParaRPr lang="en-CA" sz="19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(n=6)</a:t>
                      </a:r>
                      <a:r>
                        <a:rPr lang="en-CA" sz="1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1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Meeting reliability, reliably implement agreements,</a:t>
                      </a:r>
                      <a:r>
                        <a:rPr lang="en-CA" sz="1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1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speed of decision making,</a:t>
                      </a:r>
                      <a:r>
                        <a:rPr lang="en-CA" sz="1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the decision maker, openness to foreign businesspersons, negotiating attitude</a:t>
                      </a:r>
                      <a:endParaRPr lang="en-CA" sz="19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Sub-indicators coded on a 3 point Likert scale</a:t>
                      </a:r>
                      <a:r>
                        <a:rPr lang="en-US" sz="1900" baseline="0" dirty="0" smtClean="0"/>
                        <a:t> and converted to 1-7 scales.</a:t>
                      </a:r>
                      <a:endParaRPr lang="en-CA" sz="19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5022"/>
                  </a:ext>
                </a:extLst>
              </a:tr>
              <a:tr h="20366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Climate</a:t>
                      </a:r>
                      <a:r>
                        <a:rPr lang="en-US" sz="1900" baseline="0" dirty="0" smtClean="0"/>
                        <a:t> </a:t>
                      </a:r>
                      <a:endParaRPr lang="en-CA" sz="19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(n=4) Temperature, precipitation, humidity and major weather events</a:t>
                      </a:r>
                      <a:endParaRPr lang="en-CA" sz="19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Sub-indicators</a:t>
                      </a:r>
                      <a:r>
                        <a:rPr lang="en-US" sz="1900" baseline="0" dirty="0" smtClean="0"/>
                        <a:t> measures were recorded on a multi item scale based on proximity to a baseline.  The indicator score was calculated using the </a:t>
                      </a:r>
                      <a:r>
                        <a:rPr lang="en-US" sz="1900" dirty="0" smtClean="0"/>
                        <a:t>sum of the sub-indicators.</a:t>
                      </a:r>
                      <a:endParaRPr lang="en-CA" sz="19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56909"/>
                  </a:ext>
                </a:extLst>
              </a:tr>
              <a:tr h="1390081"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Risk to Female Executives </a:t>
                      </a:r>
                      <a:endParaRPr lang="en-CA" sz="19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(n=2) Physical security of women (PSW) </a:t>
                      </a:r>
                      <a:r>
                        <a:rPr lang="en-US" sz="1900" baseline="0" dirty="0" smtClean="0"/>
                        <a:t>and travel risk (TR) </a:t>
                      </a:r>
                    </a:p>
                    <a:p>
                      <a:r>
                        <a:rPr lang="en-US" sz="1900" baseline="0" dirty="0" smtClean="0"/>
                        <a:t>PSW data comes in a 1-4 scale, TR data in a 1-5 scale </a:t>
                      </a:r>
                      <a:endParaRPr lang="en-US" sz="1900" dirty="0" smtClean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Data was converted to a 1-7 scale.</a:t>
                      </a:r>
                      <a:endParaRPr lang="en-CA" sz="19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9179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22</a:t>
            </a:fld>
            <a:endParaRPr lang="en-CA" sz="20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3666A"/>
                </a:solidFill>
                <a:latin typeface="Arial Black" panose="020B0A04020102020204" pitchFamily="34" charset="0"/>
              </a:rPr>
              <a:t>Sub-Indicators </a:t>
            </a:r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&amp; Measurements 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71500" y="953647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12344"/>
              </p:ext>
            </p:extLst>
          </p:nvPr>
        </p:nvGraphicFramePr>
        <p:xfrm>
          <a:off x="700536" y="971550"/>
          <a:ext cx="10067028" cy="599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392">
                  <a:extLst>
                    <a:ext uri="{9D8B030D-6E8A-4147-A177-3AD203B41FA5}">
                      <a16:colId xmlns:a16="http://schemas.microsoft.com/office/drawing/2014/main" val="1242354378"/>
                    </a:ext>
                  </a:extLst>
                </a:gridCol>
                <a:gridCol w="4272479">
                  <a:extLst>
                    <a:ext uri="{9D8B030D-6E8A-4147-A177-3AD203B41FA5}">
                      <a16:colId xmlns:a16="http://schemas.microsoft.com/office/drawing/2014/main" val="661069332"/>
                    </a:ext>
                  </a:extLst>
                </a:gridCol>
                <a:gridCol w="3680157">
                  <a:extLst>
                    <a:ext uri="{9D8B030D-6E8A-4147-A177-3AD203B41FA5}">
                      <a16:colId xmlns:a16="http://schemas.microsoft.com/office/drawing/2014/main" val="72012907"/>
                    </a:ext>
                  </a:extLst>
                </a:gridCol>
              </a:tblGrid>
              <a:tr h="41486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Sub-Indicators</a:t>
                      </a: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65102"/>
                  </a:ext>
                </a:extLst>
              </a:tr>
              <a:tr h="15433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Food</a:t>
                      </a:r>
                      <a:r>
                        <a:rPr lang="en-US" sz="2000" baseline="0" dirty="0" smtClean="0"/>
                        <a:t> and Water Safety </a:t>
                      </a:r>
                      <a:endParaRPr lang="en-CA" sz="20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(n=2)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ater safety and food safety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was converted to a 1-7 scale.</a:t>
                      </a:r>
                      <a:endParaRPr lang="en-CA" sz="2000" dirty="0" smtClean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38826"/>
                  </a:ext>
                </a:extLst>
              </a:tr>
              <a:tr h="1372306">
                <a:tc>
                  <a:txBody>
                    <a:bodyPr/>
                    <a:lstStyle/>
                    <a:p>
                      <a:r>
                        <a:rPr lang="en-US" sz="2000" smtClean="0"/>
                        <a:t>Health </a:t>
                      </a:r>
                      <a:endParaRPr lang="en-CA" sz="20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(n=4) Quality, accessibility, consistency and health hazards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Sub-indicators</a:t>
                      </a:r>
                      <a:r>
                        <a:rPr lang="en-US" sz="2000" baseline="0" dirty="0" smtClean="0"/>
                        <a:t> measures were recorded on a multi item </a:t>
                      </a:r>
                      <a:r>
                        <a:rPr lang="en-US" sz="2000" dirty="0" smtClean="0"/>
                        <a:t>scale</a:t>
                      </a:r>
                      <a:r>
                        <a:rPr lang="en-US" sz="2000" baseline="0" dirty="0" smtClean="0"/>
                        <a:t> and converted to a 1-7 scale. </a:t>
                      </a:r>
                      <a:endParaRPr lang="en-CA" sz="20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39517"/>
                  </a:ext>
                </a:extLst>
              </a:tr>
              <a:tr h="1543327">
                <a:tc>
                  <a:txBody>
                    <a:bodyPr/>
                    <a:lstStyle/>
                    <a:p>
                      <a:r>
                        <a:rPr lang="en-US" sz="2000" smtClean="0"/>
                        <a:t>Visa </a:t>
                      </a:r>
                      <a:endParaRPr lang="en-CA" sz="2000" dirty="0"/>
                    </a:p>
                  </a:txBody>
                  <a:tcPr marL="91416" marR="91416" marT="45708" marB="45708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(n=4) Number of countries exempt from visa requirements, number of documents required to obtain a short-term visa,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travel health insurance requirement,</a:t>
                      </a:r>
                      <a:r>
                        <a:rPr lang="en-US" sz="2000" baseline="0" dirty="0" smtClean="0"/>
                        <a:t> moderator*</a:t>
                      </a:r>
                      <a:endParaRPr lang="en-CA" sz="20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Sub-indicators</a:t>
                      </a:r>
                      <a:r>
                        <a:rPr lang="en-US" sz="2000" baseline="0" dirty="0" smtClean="0"/>
                        <a:t> were coded on a multi item scale and converted to a 1-7 scale. </a:t>
                      </a:r>
                      <a:endParaRPr lang="en-CA" sz="2000" dirty="0"/>
                    </a:p>
                  </a:txBody>
                  <a:tcPr marL="91416" marR="91416" marT="45708" marB="4570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69248"/>
                  </a:ext>
                </a:extLst>
              </a:tr>
              <a:tr h="1053160"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* Moderator: assessment of the complexity in obtaining a visa when required. It considers: cost, processing time, number of </a:t>
                      </a: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foreign</a:t>
                      </a:r>
                      <a:r>
                        <a:rPr lang="en-US" sz="1400" dirty="0" smtClean="0"/>
                        <a:t> missions and the types of visa available: single/ multi-entry, etc. We used the moderator that</a:t>
                      </a:r>
                      <a:r>
                        <a:rPr lang="en-US" sz="1400" baseline="0" dirty="0" smtClean="0"/>
                        <a:t> combined these four items because data was incomplete and/or changed frequently for each of these items. </a:t>
                      </a:r>
                      <a:endParaRPr lang="en-CA" sz="14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71583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23</a:t>
            </a:fld>
            <a:endParaRPr lang="en-CA" sz="20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3666A"/>
                </a:solidFill>
                <a:latin typeface="Arial Black" panose="020B0A04020102020204" pitchFamily="34" charset="0"/>
              </a:rPr>
              <a:t>Sub-Indicators </a:t>
            </a:r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&amp; Measurements 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1500" y="883158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723251"/>
              </p:ext>
            </p:extLst>
          </p:nvPr>
        </p:nvGraphicFramePr>
        <p:xfrm>
          <a:off x="671961" y="1010010"/>
          <a:ext cx="10067028" cy="584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393">
                  <a:extLst>
                    <a:ext uri="{9D8B030D-6E8A-4147-A177-3AD203B41FA5}">
                      <a16:colId xmlns:a16="http://schemas.microsoft.com/office/drawing/2014/main" val="950977555"/>
                    </a:ext>
                  </a:extLst>
                </a:gridCol>
                <a:gridCol w="4272479">
                  <a:extLst>
                    <a:ext uri="{9D8B030D-6E8A-4147-A177-3AD203B41FA5}">
                      <a16:colId xmlns:a16="http://schemas.microsoft.com/office/drawing/2014/main" val="690834981"/>
                    </a:ext>
                  </a:extLst>
                </a:gridCol>
                <a:gridCol w="3680156">
                  <a:extLst>
                    <a:ext uri="{9D8B030D-6E8A-4147-A177-3AD203B41FA5}">
                      <a16:colId xmlns:a16="http://schemas.microsoft.com/office/drawing/2014/main" val="3319419442"/>
                    </a:ext>
                  </a:extLst>
                </a:gridCol>
              </a:tblGrid>
              <a:tr h="42357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Sub-Indicators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962"/>
                  </a:ext>
                </a:extLst>
              </a:tr>
              <a:tr h="10306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Hotel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(n=1) Average number of hotels available from both</a:t>
                      </a:r>
                      <a:r>
                        <a:rPr lang="en-US" sz="2000" baseline="0" dirty="0" smtClean="0"/>
                        <a:t> sources </a:t>
                      </a:r>
                      <a:r>
                        <a:rPr lang="en-US" sz="2000" dirty="0" smtClean="0"/>
                        <a:t>within 5 km of the city center </a:t>
                      </a:r>
                      <a:endParaRPr lang="en-CA" sz="2000" dirty="0"/>
                    </a:p>
                  </a:txBody>
                  <a:tcPr marL="68562" marR="685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Converted to a 1-7 scale</a:t>
                      </a:r>
                      <a:r>
                        <a:rPr lang="en-US" sz="2000" baseline="0" dirty="0" smtClean="0"/>
                        <a:t>.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1003"/>
                  </a:ext>
                </a:extLst>
              </a:tr>
              <a:tr h="10306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Language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(n=2) Number of English speakers, and total population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Converted to a 1-7 scale</a:t>
                      </a:r>
                      <a:r>
                        <a:rPr lang="en-US" sz="2000" baseline="0" dirty="0" smtClean="0"/>
                        <a:t>. </a:t>
                      </a:r>
                      <a:endParaRPr lang="en-CA" sz="20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33364"/>
                  </a:ext>
                </a:extLst>
              </a:tr>
              <a:tr h="16815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Local Transportation 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(n=6) Availability of safe and affordable:</a:t>
                      </a:r>
                      <a:r>
                        <a:rPr lang="en-US" sz="2000" baseline="0" dirty="0" smtClean="0"/>
                        <a:t> cars, taxis, trains  subways, busses and water travel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Sub-indicators were coded on a 4 point Likert scale</a:t>
                      </a:r>
                      <a:r>
                        <a:rPr lang="en-US" sz="2000" baseline="0" dirty="0" smtClean="0"/>
                        <a:t> and converted to a 1-7 scale using.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7305"/>
                  </a:ext>
                </a:extLst>
              </a:tr>
              <a:tr h="1681580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9353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24</a:t>
            </a:fld>
            <a:endParaRPr lang="en-CA" sz="20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3666A"/>
                </a:solidFill>
                <a:latin typeface="Arial Black" panose="020B0A04020102020204" pitchFamily="34" charset="0"/>
              </a:rPr>
              <a:t>Sub-Indicators </a:t>
            </a:r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&amp; Measurements 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71500" y="909744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25</a:t>
            </a:fld>
            <a:endParaRPr lang="en-CA" sz="2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70889"/>
              </p:ext>
            </p:extLst>
          </p:nvPr>
        </p:nvGraphicFramePr>
        <p:xfrm>
          <a:off x="571500" y="971648"/>
          <a:ext cx="10049773" cy="527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663">
                  <a:extLst>
                    <a:ext uri="{9D8B030D-6E8A-4147-A177-3AD203B41FA5}">
                      <a16:colId xmlns:a16="http://schemas.microsoft.com/office/drawing/2014/main" val="360676301"/>
                    </a:ext>
                  </a:extLst>
                </a:gridCol>
                <a:gridCol w="4006261">
                  <a:extLst>
                    <a:ext uri="{9D8B030D-6E8A-4147-A177-3AD203B41FA5}">
                      <a16:colId xmlns:a16="http://schemas.microsoft.com/office/drawing/2014/main" val="2561217351"/>
                    </a:ext>
                  </a:extLst>
                </a:gridCol>
                <a:gridCol w="3673849">
                  <a:extLst>
                    <a:ext uri="{9D8B030D-6E8A-4147-A177-3AD203B41FA5}">
                      <a16:colId xmlns:a16="http://schemas.microsoft.com/office/drawing/2014/main" val="143208045"/>
                    </a:ext>
                  </a:extLst>
                </a:gridCol>
              </a:tblGrid>
              <a:tr h="55071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Sub-Indicators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83741"/>
                  </a:ext>
                </a:extLst>
              </a:tr>
              <a:tr h="11136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Personal Safety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 </a:t>
                      </a:r>
                      <a:endParaRPr lang="en-CA" sz="20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comes from Control Risk in a 1-5 scale.</a:t>
                      </a:r>
                      <a:r>
                        <a:rPr lang="en-US" sz="2000" baseline="0" dirty="0" smtClean="0"/>
                        <a:t> We used ratings for business capital cities. </a:t>
                      </a:r>
                      <a:endParaRPr lang="en-CA" sz="20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88356"/>
                  </a:ext>
                </a:extLst>
              </a:tr>
              <a:tr h="22959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Telecommunications 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(n=4) Access, usage, quality and affordability</a:t>
                      </a:r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Sub-indicators</a:t>
                      </a:r>
                      <a:r>
                        <a:rPr lang="en-US" sz="2000" baseline="0" dirty="0" smtClean="0"/>
                        <a:t> measures were recorded on 3 point scales based on proximity to a baseline.  The indicator score was calculated using the (</a:t>
                      </a:r>
                      <a:r>
                        <a:rPr lang="en-US" sz="2000" dirty="0" smtClean="0"/>
                        <a:t>sum of the sub-indicators + 1)*0.75 (rounded to</a:t>
                      </a:r>
                      <a:r>
                        <a:rPr lang="en-US" sz="2000" baseline="0" dirty="0" smtClean="0"/>
                        <a:t> the nearest whole number). </a:t>
                      </a:r>
                      <a:endParaRPr lang="en-CA" sz="20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08253"/>
                  </a:ext>
                </a:extLst>
              </a:tr>
              <a:tr h="1316475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03287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3666A"/>
                </a:solidFill>
                <a:latin typeface="Arial Black" panose="020B0A04020102020204" pitchFamily="34" charset="0"/>
              </a:rPr>
              <a:t>Sub-Indicators </a:t>
            </a:r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&amp; Measurements 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1500" y="885825"/>
            <a:ext cx="10086975" cy="0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28" y="1325563"/>
            <a:ext cx="10515600" cy="4351338"/>
          </a:xfrm>
        </p:spPr>
        <p:txBody>
          <a:bodyPr/>
          <a:lstStyle/>
          <a:p>
            <a:r>
              <a:rPr lang="en-US" dirty="0" smtClean="0"/>
              <a:t>A detailed overview of the Hassle Factor methodology is available at </a:t>
            </a:r>
            <a:r>
              <a:rPr lang="en-CA" dirty="0" smtClean="0">
                <a:hlinkClick r:id="rId2"/>
              </a:rPr>
              <a:t>www.ivey.uwo.ca/internationalbusiness/research/hasslefactor/methodology/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26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Methodology Notes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" y="885825"/>
            <a:ext cx="10086975" cy="0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698549"/>
              </p:ext>
            </p:extLst>
          </p:nvPr>
        </p:nvGraphicFramePr>
        <p:xfrm>
          <a:off x="571500" y="935098"/>
          <a:ext cx="11249025" cy="592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731">
                  <a:extLst>
                    <a:ext uri="{9D8B030D-6E8A-4147-A177-3AD203B41FA5}">
                      <a16:colId xmlns:a16="http://schemas.microsoft.com/office/drawing/2014/main" val="4229224086"/>
                    </a:ext>
                  </a:extLst>
                </a:gridCol>
                <a:gridCol w="1403802">
                  <a:extLst>
                    <a:ext uri="{9D8B030D-6E8A-4147-A177-3AD203B41FA5}">
                      <a16:colId xmlns:a16="http://schemas.microsoft.com/office/drawing/2014/main" val="1315066113"/>
                    </a:ext>
                  </a:extLst>
                </a:gridCol>
                <a:gridCol w="7696492">
                  <a:extLst>
                    <a:ext uri="{9D8B030D-6E8A-4147-A177-3AD203B41FA5}">
                      <a16:colId xmlns:a16="http://schemas.microsoft.com/office/drawing/2014/main" val="3670991303"/>
                    </a:ext>
                  </a:extLst>
                </a:gridCol>
              </a:tblGrid>
              <a:tr h="4325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Indicator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Data Type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Source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97540"/>
                  </a:ext>
                </a:extLst>
              </a:tr>
              <a:tr h="432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Business Facilitation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Road Warrior. Business Culture.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CA" sz="1800" dirty="0" smtClean="0">
                          <a:hlinkClick r:id="rId3"/>
                        </a:rPr>
                        <a:t>http://www.globalroadwarrior.com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5022"/>
                  </a:ext>
                </a:extLst>
              </a:tr>
              <a:tr h="7653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Climate</a:t>
                      </a:r>
                      <a:r>
                        <a:rPr lang="en-US" sz="1800" baseline="0" dirty="0" smtClean="0"/>
                        <a:t>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Weather Base. Monthly All Data.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CA" sz="1800" dirty="0" smtClean="0">
                          <a:hlinkClick r:id="rId4"/>
                        </a:rPr>
                        <a:t>https://www.weatherbase.com/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Weather Spark.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Historical Weather. </a:t>
                      </a:r>
                      <a:r>
                        <a:rPr lang="en-CA" sz="1800" dirty="0" smtClean="0">
                          <a:hlinkClick r:id="rId5"/>
                        </a:rPr>
                        <a:t>https://weatherspark.com/</a:t>
                      </a:r>
                      <a:endParaRPr lang="en-CA" sz="18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56909"/>
                  </a:ext>
                </a:extLst>
              </a:tr>
              <a:tr h="1430825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Risk to Female Executives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Control Risk. Risk Map. </a:t>
                      </a:r>
                      <a:r>
                        <a:rPr lang="en-CA" sz="1800" dirty="0" smtClean="0">
                          <a:hlinkClick r:id="rId6"/>
                        </a:rPr>
                        <a:t>https://www.controlrisks.com/riskmap/analysts-picks-map?source=RMLP</a:t>
                      </a:r>
                      <a:endParaRPr lang="en-CA" sz="1800" dirty="0" smtClean="0"/>
                    </a:p>
                    <a:p>
                      <a:r>
                        <a:rPr lang="en-US" sz="1800" dirty="0" err="1" smtClean="0"/>
                        <a:t>Womanstats</a:t>
                      </a:r>
                      <a:r>
                        <a:rPr lang="en-US" sz="1800" dirty="0" smtClean="0"/>
                        <a:t> Project. Scale #1: Physical Security of Women. </a:t>
                      </a:r>
                      <a:r>
                        <a:rPr lang="en-US" sz="1800" u="sng" dirty="0" smtClean="0">
                          <a:solidFill>
                            <a:schemeClr val="accent5"/>
                          </a:solidFill>
                        </a:rPr>
                        <a:t>http://www.womanstats.org/</a:t>
                      </a:r>
                      <a:endParaRPr lang="en-CA" sz="18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91797"/>
                  </a:ext>
                </a:extLst>
              </a:tr>
              <a:tr h="14308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Food</a:t>
                      </a:r>
                      <a:r>
                        <a:rPr lang="en-US" sz="1800" baseline="0" dirty="0" smtClean="0"/>
                        <a:t> and Water Safety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World Health</a:t>
                      </a:r>
                      <a:r>
                        <a:rPr lang="en-US" sz="1800" baseline="0" dirty="0" smtClean="0"/>
                        <a:t> Organization. Global Health Observatory Data Repository Food Safety </a:t>
                      </a:r>
                      <a:r>
                        <a:rPr lang="en-US" sz="1800" baseline="0" dirty="0" smtClean="0">
                          <a:hlinkClick r:id="rId7"/>
                        </a:rPr>
                        <a:t>http://apps.who.int/gho/data/view.main.IHRREG11v</a:t>
                      </a:r>
                      <a:endParaRPr lang="en-US" sz="1800" baseline="0" dirty="0" smtClean="0"/>
                    </a:p>
                    <a:p>
                      <a:r>
                        <a:rPr lang="en-US" sz="1800" dirty="0" smtClean="0"/>
                        <a:t>World Health Organization/UNICEF. Joint Monitoring Program for Water Supply Water. </a:t>
                      </a:r>
                      <a:r>
                        <a:rPr lang="en-US" sz="1800" u="sng" dirty="0" smtClean="0">
                          <a:solidFill>
                            <a:srgbClr val="0070C0"/>
                          </a:solidFill>
                        </a:rPr>
                        <a:t>https://washdata.org/data/household#!/</a:t>
                      </a:r>
                      <a:endParaRPr lang="en-CA" sz="1800" u="sng" dirty="0">
                        <a:solidFill>
                          <a:srgbClr val="0070C0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30159"/>
                  </a:ext>
                </a:extLst>
              </a:tr>
              <a:tr h="14308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Health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 for Disease Control. Destinations. </a:t>
                      </a:r>
                      <a:r>
                        <a:rPr lang="en-CA" sz="1800" dirty="0" smtClean="0">
                          <a:hlinkClick r:id="rId8"/>
                        </a:rPr>
                        <a:t>https://wwwnc.cdc.gov/travel/destinations/list</a:t>
                      </a:r>
                      <a:endParaRPr lang="en-US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Global Road Warrior. Health and Medical.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CA" sz="1800" dirty="0" smtClean="0">
                          <a:hlinkClick r:id="rId3"/>
                        </a:rPr>
                        <a:t>http://www.globalroadwarrior.com</a:t>
                      </a:r>
                      <a:endParaRPr lang="en-CA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Pacific Prime. </a:t>
                      </a:r>
                      <a:r>
                        <a:rPr lang="en-CA" sz="1800" dirty="0" smtClean="0">
                          <a:hlinkClick r:id="rId9"/>
                        </a:rPr>
                        <a:t>https://www.pacificprime.com/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5571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27</a:t>
            </a:fld>
            <a:endParaRPr lang="en-CA" sz="20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Data Sources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927011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4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z="2000"/>
              <a:t>28</a:t>
            </a:fld>
            <a:endParaRPr lang="en-CA" sz="2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185771"/>
              </p:ext>
            </p:extLst>
          </p:nvPr>
        </p:nvGraphicFramePr>
        <p:xfrm>
          <a:off x="571500" y="945793"/>
          <a:ext cx="11048998" cy="579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22">
                  <a:extLst>
                    <a:ext uri="{9D8B030D-6E8A-4147-A177-3AD203B41FA5}">
                      <a16:colId xmlns:a16="http://schemas.microsoft.com/office/drawing/2014/main" val="4229224086"/>
                    </a:ext>
                  </a:extLst>
                </a:gridCol>
                <a:gridCol w="1378841">
                  <a:extLst>
                    <a:ext uri="{9D8B030D-6E8A-4147-A177-3AD203B41FA5}">
                      <a16:colId xmlns:a16="http://schemas.microsoft.com/office/drawing/2014/main" val="1315066113"/>
                    </a:ext>
                  </a:extLst>
                </a:gridCol>
                <a:gridCol w="7559635">
                  <a:extLst>
                    <a:ext uri="{9D8B030D-6E8A-4147-A177-3AD203B41FA5}">
                      <a16:colId xmlns:a16="http://schemas.microsoft.com/office/drawing/2014/main" val="3670991303"/>
                    </a:ext>
                  </a:extLst>
                </a:gridCol>
              </a:tblGrid>
              <a:tr h="4326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Indicator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Data Type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Source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97540"/>
                  </a:ext>
                </a:extLst>
              </a:tr>
              <a:tr h="7653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Hotel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Hotels.com </a:t>
                      </a:r>
                      <a:r>
                        <a:rPr lang="en-CA" sz="1800" dirty="0" smtClean="0">
                          <a:hlinkClick r:id="rId2"/>
                        </a:rPr>
                        <a:t>https://ca.hotels.com</a:t>
                      </a:r>
                      <a:endParaRPr lang="en-US" sz="1800" dirty="0" smtClean="0"/>
                    </a:p>
                    <a:p>
                      <a:r>
                        <a:rPr lang="en-CA" sz="1800" dirty="0" smtClean="0"/>
                        <a:t>Hotels. </a:t>
                      </a:r>
                      <a:r>
                        <a:rPr lang="en-CA" sz="1800" u="sng" dirty="0" smtClean="0">
                          <a:solidFill>
                            <a:schemeClr val="accent5"/>
                          </a:solidFill>
                        </a:rPr>
                        <a:t>https://expedia.com </a:t>
                      </a:r>
                      <a:endParaRPr lang="en-CA" sz="18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64895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Language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Telegraph Travel: </a:t>
                      </a:r>
                      <a:r>
                        <a:rPr lang="en-CA" sz="1800" u="sng" dirty="0" smtClean="0">
                          <a:solidFill>
                            <a:schemeClr val="accent5"/>
                          </a:solidFill>
                        </a:rPr>
                        <a:t>https://telegraphtravel.carto.com/me/*</a:t>
                      </a:r>
                      <a:endParaRPr lang="en-CA" sz="18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34328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Local Transportation 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Global Road Warrior. Health and Medical. </a:t>
                      </a:r>
                      <a:r>
                        <a:rPr lang="en-CA" sz="1800" dirty="0" smtClean="0">
                          <a:hlinkClick r:id="rId3"/>
                        </a:rPr>
                        <a:t>http://www.globalroadwarrior.com</a:t>
                      </a:r>
                      <a:endParaRPr lang="en-CA" sz="18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60821"/>
                  </a:ext>
                </a:extLst>
              </a:tr>
              <a:tr h="7653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 Safety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Control Risk. Risk Map. </a:t>
                      </a:r>
                      <a:r>
                        <a:rPr lang="en-CA" sz="1800" dirty="0" smtClean="0">
                          <a:hlinkClick r:id="rId4"/>
                        </a:rPr>
                        <a:t>https://www.controlrisks.com/riskmap/analysts-picks-map?source=RMLP</a:t>
                      </a:r>
                      <a:endParaRPr lang="en-CA" sz="18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8428"/>
                  </a:ext>
                </a:extLst>
              </a:tr>
              <a:tr h="10981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Telecommunications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World Bank. Little Data Books on Information and Communication Technology. https://data.worldbank.org/products/data-books/little-data-book-on-info-communication-tech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2940"/>
                  </a:ext>
                </a:extLst>
              </a:tr>
              <a:tr h="14309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Visa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Road Warrior. </a:t>
                      </a:r>
                      <a:r>
                        <a:rPr lang="en-CA" sz="1800" dirty="0" smtClean="0"/>
                        <a:t>Travel</a:t>
                      </a:r>
                      <a:r>
                        <a:rPr lang="en-CA" sz="1800" baseline="0" dirty="0" smtClean="0"/>
                        <a:t> Essentials, Visa and Passport</a:t>
                      </a:r>
                      <a:r>
                        <a:rPr lang="en-US" sz="1800" dirty="0" smtClean="0"/>
                        <a:t>.. </a:t>
                      </a:r>
                      <a:r>
                        <a:rPr lang="en-CA" sz="1800" dirty="0" smtClean="0">
                          <a:hlinkClick r:id="rId3"/>
                        </a:rPr>
                        <a:t>http://www.globalroadwarrior.com</a:t>
                      </a:r>
                      <a:endParaRPr lang="en-CA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Welcoming Countries Rank. 2019. Passport Index </a:t>
                      </a:r>
                      <a:r>
                        <a:rPr lang="en-CA" sz="1800" dirty="0" smtClean="0">
                          <a:hlinkClick r:id="rId5"/>
                        </a:rPr>
                        <a:t>https://www.passportindex.org/byWelcomingRank.php</a:t>
                      </a:r>
                      <a:endParaRPr lang="en-CA" sz="1800" dirty="0" smtClean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29214"/>
                  </a:ext>
                </a:extLst>
              </a:tr>
              <a:tr h="43260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* A full list of language sources will be published in the methodology note </a:t>
                      </a:r>
                      <a:endParaRPr lang="en-CA" sz="1800" dirty="0"/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70854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63666A"/>
                </a:solidFill>
                <a:latin typeface="Arial Black" panose="020B0A04020102020204" pitchFamily="34" charset="0"/>
              </a:rPr>
              <a:t>Data Sources </a:t>
            </a:r>
            <a:endParaRPr lang="en-CA" dirty="0">
              <a:solidFill>
                <a:srgbClr val="63666A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1500" y="927103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Factor Loads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29</a:t>
            </a:fld>
            <a:endParaRPr lang="en-C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10159"/>
              </p:ext>
            </p:extLst>
          </p:nvPr>
        </p:nvGraphicFramePr>
        <p:xfrm>
          <a:off x="838200" y="1413671"/>
          <a:ext cx="10220324" cy="4732000"/>
        </p:xfrm>
        <a:graphic>
          <a:graphicData uri="http://schemas.openxmlformats.org/drawingml/2006/table">
            <a:tbl>
              <a:tblPr firstRow="1" firstCol="1" bandRow="1"/>
              <a:tblGrid>
                <a:gridCol w="2258354">
                  <a:extLst>
                    <a:ext uri="{9D8B030D-6E8A-4147-A177-3AD203B41FA5}">
                      <a16:colId xmlns:a16="http://schemas.microsoft.com/office/drawing/2014/main" val="3128573792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1957058907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3610678492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2121425319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680883516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3685771498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1504371709"/>
                    </a:ext>
                  </a:extLst>
                </a:gridCol>
              </a:tblGrid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1" i="0" u="none" strike="noStrike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Indicator</a:t>
                      </a:r>
                      <a:endParaRPr lang="en-CA" sz="2000" b="1" i="0" u="none" strike="noStrike" dirty="0">
                        <a:solidFill>
                          <a:srgbClr val="63666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dirty="0">
                          <a:solidFill>
                            <a:srgbClr val="63666A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575886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34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00006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Local Transportation </a:t>
                      </a:r>
                      <a:endParaRPr lang="en-CA" sz="20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592285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573901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Business Facilitation</a:t>
                      </a:r>
                      <a:endParaRPr lang="en-CA" sz="20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40640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0.788*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047019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 Risk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0.798*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01274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Water </a:t>
                      </a:r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3013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Safety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503018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23302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0.799*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92503"/>
                  </a:ext>
                </a:extLst>
              </a:tr>
              <a:tr h="364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02199"/>
                  </a:ext>
                </a:extLst>
              </a:tr>
              <a:tr h="3640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 changed in subsequent years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4458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26916" y="1020318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289"/>
            <a:ext cx="10515600" cy="4351338"/>
          </a:xfrm>
        </p:spPr>
        <p:txBody>
          <a:bodyPr/>
          <a:lstStyle/>
          <a:p>
            <a:r>
              <a:rPr lang="en-US" dirty="0" smtClean="0"/>
              <a:t>We undertook a study “</a:t>
            </a:r>
            <a:r>
              <a:rPr lang="en-CA" dirty="0" smtClean="0"/>
              <a:t>The Hassle Factor: An Explanation For Managerial Location Shunning” which was published in the </a:t>
            </a:r>
            <a:r>
              <a:rPr lang="en-CA" dirty="0"/>
              <a:t>Journal of International Business </a:t>
            </a:r>
            <a:r>
              <a:rPr lang="en-CA" dirty="0" smtClean="0"/>
              <a:t>Studies in 2013. </a:t>
            </a:r>
          </a:p>
          <a:p>
            <a:r>
              <a:rPr lang="en-US" dirty="0" smtClean="0"/>
              <a:t>We also concluded that it would be very useful to have an ongoing measure of the “Hassle Factor.” </a:t>
            </a:r>
            <a:endParaRPr lang="en-US" dirty="0"/>
          </a:p>
          <a:p>
            <a:r>
              <a:rPr lang="en-US" dirty="0" smtClean="0"/>
              <a:t>Six years later, we now have a measure for 5 time periods, for 180 countries for 11 indicators. </a:t>
            </a:r>
          </a:p>
          <a:p>
            <a:r>
              <a:rPr lang="en-US" dirty="0" smtClean="0"/>
              <a:t>It is available for free to everyone. Users only need to acknowledge the source.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3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Research Motivation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25795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8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5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Status of the Project – 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Face Validity Testing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8000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 smtClean="0"/>
              <a:t>Launching a beta test of the data to assess concept validity;</a:t>
            </a:r>
          </a:p>
          <a:p>
            <a:r>
              <a:rPr lang="en-US" dirty="0" smtClean="0"/>
              <a:t>Involves circulating the beta website to a select academic community to solicit feedback; and</a:t>
            </a:r>
          </a:p>
          <a:p>
            <a:r>
              <a:rPr lang="en-US" dirty="0" smtClean="0"/>
              <a:t>Multi phase testing </a:t>
            </a:r>
          </a:p>
          <a:p>
            <a:pPr lvl="1"/>
            <a:r>
              <a:rPr lang="en-US" dirty="0" smtClean="0"/>
              <a:t>First phase will be limited to scholars close to Ivey </a:t>
            </a:r>
          </a:p>
          <a:p>
            <a:pPr lvl="1"/>
            <a:r>
              <a:rPr lang="en-US" dirty="0" smtClean="0"/>
              <a:t>Second phase will expand to a wider IB academic community </a:t>
            </a:r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30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25795" y="164211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64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Status of the Project – 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Discriminant Validity Testing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4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Concurrent to the beta testing, we will be replicating the quantitative tests for discriminant validity using the 2008-2016 data. </a:t>
            </a:r>
          </a:p>
          <a:p>
            <a:endParaRPr lang="en-US" sz="3200" dirty="0"/>
          </a:p>
          <a:p>
            <a:r>
              <a:rPr lang="en-US" sz="3200" dirty="0" smtClean="0"/>
              <a:t>These tests will compare our measure to existing indices measuring the business environment in various countries. </a:t>
            </a:r>
          </a:p>
          <a:p>
            <a:pPr lvl="1"/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31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25795" y="164211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9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Status of the Project – 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Discriminant Validity Testing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485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tests will help us determine the extent to which our measure is unique.     </a:t>
            </a:r>
          </a:p>
          <a:p>
            <a:r>
              <a:rPr lang="en-US" sz="3200" dirty="0" smtClean="0"/>
              <a:t>Examples of other indices or measures include: </a:t>
            </a:r>
          </a:p>
          <a:p>
            <a:pPr lvl="1"/>
            <a:r>
              <a:rPr lang="en-US" sz="2800" dirty="0"/>
              <a:t>Rankings &amp; Ease of Doing Business </a:t>
            </a:r>
            <a:r>
              <a:rPr lang="en-US" sz="2800" dirty="0" smtClean="0"/>
              <a:t>Score from the World Bank; </a:t>
            </a:r>
            <a:endParaRPr lang="en-US" sz="2800" dirty="0"/>
          </a:p>
          <a:p>
            <a:pPr lvl="1"/>
            <a:r>
              <a:rPr lang="en-CA" sz="2800" dirty="0" smtClean="0"/>
              <a:t>Global </a:t>
            </a:r>
            <a:r>
              <a:rPr lang="en-CA" sz="2800" dirty="0"/>
              <a:t>Competitiveness </a:t>
            </a:r>
            <a:r>
              <a:rPr lang="en-CA" sz="2800" dirty="0" smtClean="0"/>
              <a:t>Report from the World Economic Forum; </a:t>
            </a:r>
          </a:p>
          <a:p>
            <a:pPr lvl="1"/>
            <a:r>
              <a:rPr lang="en-US" sz="2800" dirty="0" smtClean="0"/>
              <a:t>FDI </a:t>
            </a:r>
            <a:r>
              <a:rPr lang="en-CA" sz="2800" dirty="0"/>
              <a:t>Attractiveness </a:t>
            </a:r>
            <a:r>
              <a:rPr lang="en-CA" sz="2800" dirty="0" smtClean="0"/>
              <a:t>Survey from Ernst and Young; </a:t>
            </a:r>
          </a:p>
          <a:p>
            <a:pPr lvl="1"/>
            <a:r>
              <a:rPr lang="en-US" sz="2800" dirty="0" smtClean="0"/>
              <a:t>Population from the World Bank; </a:t>
            </a:r>
          </a:p>
          <a:p>
            <a:pPr lvl="1"/>
            <a:r>
              <a:rPr lang="en-US" sz="2800" dirty="0" smtClean="0"/>
              <a:t>Corruption Perception Index from Amnesty International; </a:t>
            </a:r>
          </a:p>
          <a:p>
            <a:pPr lvl="1"/>
            <a:r>
              <a:rPr lang="en-US" sz="2800" dirty="0" smtClean="0"/>
              <a:t>Cultural Distance from </a:t>
            </a:r>
            <a:r>
              <a:rPr lang="en-CA" sz="2800" dirty="0" err="1"/>
              <a:t>Kogut</a:t>
            </a:r>
            <a:r>
              <a:rPr lang="en-CA" sz="2800" dirty="0"/>
              <a:t> and </a:t>
            </a:r>
            <a:r>
              <a:rPr lang="en-CA" sz="2800" dirty="0" smtClean="0"/>
              <a:t>Singh </a:t>
            </a:r>
            <a:r>
              <a:rPr lang="en-CA" sz="2800" dirty="0"/>
              <a:t>(1988</a:t>
            </a:r>
            <a:r>
              <a:rPr lang="en-CA" sz="2800" dirty="0" smtClean="0"/>
              <a:t>);</a:t>
            </a:r>
          </a:p>
          <a:p>
            <a:pPr lvl="1"/>
            <a:r>
              <a:rPr lang="en-US" sz="2800" dirty="0" smtClean="0"/>
              <a:t>Political Constraints Index from </a:t>
            </a:r>
            <a:r>
              <a:rPr lang="en-US" sz="2800" dirty="0" err="1" smtClean="0"/>
              <a:t>Henisz</a:t>
            </a:r>
            <a:r>
              <a:rPr lang="en-US" sz="2800" dirty="0" smtClean="0"/>
              <a:t> (2000); and</a:t>
            </a:r>
          </a:p>
          <a:p>
            <a:pPr lvl="1"/>
            <a:r>
              <a:rPr lang="en-US" sz="2800" dirty="0" smtClean="0"/>
              <a:t>Index of Economic </a:t>
            </a:r>
            <a:r>
              <a:rPr lang="en-US" sz="2800" dirty="0"/>
              <a:t>F</a:t>
            </a:r>
            <a:r>
              <a:rPr lang="en-US" sz="2800" dirty="0" smtClean="0"/>
              <a:t>reedom from the Heritage Foundation. </a:t>
            </a:r>
            <a:endParaRPr lang="en-CA" sz="2800" dirty="0"/>
          </a:p>
          <a:p>
            <a:pPr lvl="1"/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32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25795" y="164211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5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152"/>
            <a:ext cx="10515600" cy="5151247"/>
          </a:xfrm>
        </p:spPr>
        <p:txBody>
          <a:bodyPr>
            <a:normAutofit/>
          </a:bodyPr>
          <a:lstStyle/>
          <a:p>
            <a:r>
              <a:rPr lang="en-US" dirty="0" smtClean="0"/>
              <a:t>Business capitals*: due to the number of countries and variables included in the measures it was impractical to collect data from multiple locales within each country. As a result, we sometimes limited our data collection to each country's business capital**. </a:t>
            </a:r>
          </a:p>
          <a:p>
            <a:r>
              <a:rPr lang="en-US" dirty="0" smtClean="0"/>
              <a:t>The use of specific locales as representative of a larger geographic area is similar to the method commonly used for calculating consumer price indexes.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*See our website for a list of business capitals</a:t>
            </a:r>
          </a:p>
          <a:p>
            <a:pPr marL="0" indent="0">
              <a:buNone/>
            </a:pPr>
            <a:r>
              <a:rPr lang="en-US" sz="1700" dirty="0" smtClean="0"/>
              <a:t>**Review our indicator methodology notes for measures that use data from a single locale  </a:t>
            </a:r>
            <a:endParaRPr lang="en-CA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33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Limitations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25795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13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152"/>
            <a:ext cx="10515600" cy="51512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sources: </a:t>
            </a:r>
            <a:r>
              <a:rPr lang="en-US" dirty="0"/>
              <a:t>In an effort to ensure our measure </a:t>
            </a:r>
            <a:r>
              <a:rPr lang="en-US" dirty="0" smtClean="0"/>
              <a:t>is </a:t>
            </a:r>
            <a:r>
              <a:rPr lang="en-US" dirty="0"/>
              <a:t>truly global, we </a:t>
            </a:r>
            <a:r>
              <a:rPr lang="en-US" dirty="0" smtClean="0"/>
              <a:t>monitor </a:t>
            </a:r>
            <a:r>
              <a:rPr lang="en-US" dirty="0"/>
              <a:t>180 economies. </a:t>
            </a:r>
          </a:p>
          <a:p>
            <a:r>
              <a:rPr lang="en-US" dirty="0" smtClean="0"/>
              <a:t>While many quality data sources are available for between 100 and 130 economies we chose sources with data on at least 165 economies. </a:t>
            </a:r>
          </a:p>
          <a:p>
            <a:r>
              <a:rPr lang="en-US" dirty="0" smtClean="0"/>
              <a:t>In practice this means we often rely on raw data from primary sources such as the World Bank, World Health Organization and the United Nations.</a:t>
            </a:r>
          </a:p>
          <a:p>
            <a:r>
              <a:rPr lang="en-US" dirty="0"/>
              <a:t>E</a:t>
            </a:r>
            <a:r>
              <a:rPr lang="en-US" dirty="0" smtClean="0"/>
              <a:t>xamples of widely available indexes or data that we exclude due to limited country coverage include: </a:t>
            </a:r>
          </a:p>
          <a:p>
            <a:pPr lvl="1"/>
            <a:r>
              <a:rPr lang="en-US" dirty="0" smtClean="0"/>
              <a:t>Global Food Security </a:t>
            </a:r>
            <a:r>
              <a:rPr lang="en-US" dirty="0"/>
              <a:t>I</a:t>
            </a:r>
            <a:r>
              <a:rPr lang="en-US" dirty="0" smtClean="0"/>
              <a:t>ndex from the Economist; </a:t>
            </a:r>
          </a:p>
          <a:p>
            <a:pPr lvl="1"/>
            <a:r>
              <a:rPr lang="en-CA" dirty="0" smtClean="0"/>
              <a:t>Global </a:t>
            </a:r>
            <a:r>
              <a:rPr lang="en-CA" dirty="0"/>
              <a:t>Hotel </a:t>
            </a:r>
            <a:r>
              <a:rPr lang="en-CA" dirty="0" smtClean="0"/>
              <a:t>Study from STR; and </a:t>
            </a:r>
          </a:p>
          <a:p>
            <a:pPr lvl="1"/>
            <a:r>
              <a:rPr lang="en-US" dirty="0" smtClean="0"/>
              <a:t>Global Connectivity </a:t>
            </a:r>
            <a:r>
              <a:rPr lang="en-US" dirty="0"/>
              <a:t>I</a:t>
            </a:r>
            <a:r>
              <a:rPr lang="en-US" dirty="0" smtClean="0"/>
              <a:t>ndex </a:t>
            </a:r>
            <a:r>
              <a:rPr lang="en-US" dirty="0"/>
              <a:t>from </a:t>
            </a:r>
            <a:r>
              <a:rPr lang="en-US" dirty="0" smtClean="0"/>
              <a:t>Huawei.</a:t>
            </a:r>
            <a:endParaRPr lang="en-CA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34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Limitations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5795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1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6882-5882-4543-94BD-5202B4559211}" type="slidenum">
              <a:rPr lang="en-CA" smtClean="0"/>
              <a:t>4</a:t>
            </a:fld>
            <a:endParaRPr lang="en-CA"/>
          </a:p>
        </p:txBody>
      </p:sp>
      <p:grpSp>
        <p:nvGrpSpPr>
          <p:cNvPr id="26" name="Group 25"/>
          <p:cNvGrpSpPr/>
          <p:nvPr/>
        </p:nvGrpSpPr>
        <p:grpSpPr>
          <a:xfrm>
            <a:off x="2023612" y="610760"/>
            <a:ext cx="7332407" cy="5253223"/>
            <a:chOff x="5106930" y="1654429"/>
            <a:chExt cx="11873887" cy="9298524"/>
          </a:xfrm>
        </p:grpSpPr>
        <p:sp>
          <p:nvSpPr>
            <p:cNvPr id="6" name="Shape 69"/>
            <p:cNvSpPr txBox="1">
              <a:spLocks/>
            </p:cNvSpPr>
            <p:nvPr/>
          </p:nvSpPr>
          <p:spPr>
            <a:xfrm>
              <a:off x="5666053" y="1654429"/>
              <a:ext cx="10464799" cy="17145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rgbClr val="21212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CA" sz="40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Research Motivation</a:t>
              </a:r>
            </a:p>
          </p:txBody>
        </p:sp>
        <p:sp>
          <p:nvSpPr>
            <p:cNvPr id="7" name="Shape 70"/>
            <p:cNvSpPr txBox="1">
              <a:spLocks/>
            </p:cNvSpPr>
            <p:nvPr/>
          </p:nvSpPr>
          <p:spPr>
            <a:xfrm>
              <a:off x="10854837" y="10723311"/>
              <a:ext cx="218052" cy="2296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vert="horz" wrap="none" lIns="0" tIns="0" rIns="0" bIns="0" rtlCol="0" anchor="ctr">
              <a:spAutoFit/>
            </a:bodyPr>
            <a:lstStyle>
              <a:defPPr>
                <a:defRPr lang="en-US"/>
              </a:defPPr>
              <a:lvl1pPr marL="0" algn="r" defTabSz="1828434" rtl="0" eaLnBrk="1" latinLnBrk="0" hangingPunct="1">
                <a:defRPr sz="1800" kern="1200">
                  <a:solidFill>
                    <a:srgbClr val="21212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000000"/>
                  </a:solidFill>
                </a:defRPr>
              </a:pPr>
              <a:fld id="{86CB4B4D-7CA3-9044-876B-883B54F8677D}" type="slidenum">
                <a:rPr lang="en-CA" sz="900"/>
                <a:pPr>
                  <a:defRPr>
                    <a:solidFill>
                      <a:srgbClr val="000000"/>
                    </a:solidFill>
                  </a:defRPr>
                </a:pPr>
                <a:t>4</a:t>
              </a:fld>
              <a:endParaRPr lang="en-CA" sz="900"/>
            </a:p>
          </p:txBody>
        </p:sp>
        <p:pic>
          <p:nvPicPr>
            <p:cNvPr id="8" name="Picture 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628184" y="7494599"/>
              <a:ext cx="4495801" cy="3365501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600000">
              <a:off x="11551983" y="4116399"/>
              <a:ext cx="4495801" cy="3365501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35384" y="7494599"/>
              <a:ext cx="4495801" cy="3365501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22684" y="4116399"/>
              <a:ext cx="4495801" cy="3365501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40000">
              <a:off x="14644016" y="6154932"/>
              <a:ext cx="2336801" cy="3784601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316784" y="4827599"/>
              <a:ext cx="3657601" cy="4448176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538358">
              <a:off x="9321958" y="4163544"/>
              <a:ext cx="4826001" cy="3762376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47539" y="6939232"/>
              <a:ext cx="4826000" cy="3762375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1262250">
              <a:off x="12491005" y="3936479"/>
              <a:ext cx="4313767" cy="3378201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120000">
              <a:off x="6146813" y="4263383"/>
              <a:ext cx="3632201" cy="5397501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262250">
              <a:off x="7614205" y="7238479"/>
              <a:ext cx="4313767" cy="3378201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20520000">
              <a:off x="5821425" y="4240208"/>
              <a:ext cx="3517901" cy="2781301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21540000">
              <a:off x="5681094" y="7310595"/>
              <a:ext cx="3805768" cy="2997201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1658760">
              <a:off x="5224841" y="4139725"/>
              <a:ext cx="2628901" cy="3530601"/>
            </a:xfrm>
            <a:prstGeom prst="rect">
              <a:avLst/>
            </a:prstGeom>
          </p:spPr>
        </p:pic>
        <p:pic>
          <p:nvPicPr>
            <p:cNvPr id="22" name="Picture 21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 rot="21540000">
              <a:off x="8563994" y="4541995"/>
              <a:ext cx="3805768" cy="2997201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20880000">
              <a:off x="12203090" y="5242387"/>
              <a:ext cx="3805767" cy="2997201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420000">
              <a:off x="5106930" y="5563399"/>
              <a:ext cx="3805768" cy="2997201"/>
            </a:xfrm>
            <a:prstGeom prst="rect">
              <a:avLst/>
            </a:prstGeom>
          </p:spPr>
        </p:pic>
        <p:pic>
          <p:nvPicPr>
            <p:cNvPr id="25" name="Picture 24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rot="21540000">
              <a:off x="6727429" y="3819549"/>
              <a:ext cx="8462435" cy="6489701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524043" y="127635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Who Will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Interested In This Measure?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Existing and potential managers of foreign subsidiaries;  </a:t>
            </a:r>
          </a:p>
          <a:p>
            <a:r>
              <a:rPr lang="en-US" sz="3200" dirty="0" smtClean="0"/>
              <a:t>Anyone contemplating working in or visiting a particular country; </a:t>
            </a:r>
          </a:p>
          <a:p>
            <a:r>
              <a:rPr lang="en-US" sz="3200" dirty="0" smtClean="0"/>
              <a:t>Business Scholars. </a:t>
            </a:r>
            <a:r>
              <a:rPr lang="en-US" sz="3200" dirty="0"/>
              <a:t>P</a:t>
            </a:r>
            <a:r>
              <a:rPr lang="en-US" sz="3200" dirty="0" smtClean="0"/>
              <a:t>rovides an easy to use control variable for research on foreign investment, international market entry, expatriate management and cross cultural issues; </a:t>
            </a:r>
          </a:p>
          <a:p>
            <a:r>
              <a:rPr lang="en-US" sz="3200" dirty="0" smtClean="0"/>
              <a:t>Public policy decision makers;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5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25795" y="1559814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6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Who Will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Interested In This Measure?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Other university departments which focus on international issues; and </a:t>
            </a:r>
          </a:p>
          <a:p>
            <a:r>
              <a:rPr lang="en-US" sz="3200" dirty="0" smtClean="0"/>
              <a:t>Students. Interactive maps and cobweb graphics provide easy to use national summaries.  These can be helpful for course projects, case analyses, etc. 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6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25795" y="1559814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3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be used in every course;</a:t>
            </a:r>
          </a:p>
          <a:p>
            <a:r>
              <a:rPr lang="en-US" sz="3200" dirty="0" smtClean="0"/>
              <a:t>Can bring all students into the conversation; </a:t>
            </a:r>
          </a:p>
          <a:p>
            <a:r>
              <a:rPr lang="en-US" sz="3200" dirty="0" smtClean="0"/>
              <a:t>Changes over time; </a:t>
            </a:r>
          </a:p>
          <a:p>
            <a:r>
              <a:rPr lang="en-US" sz="3200" dirty="0" smtClean="0"/>
              <a:t>Compare within and between countries; and</a:t>
            </a:r>
          </a:p>
          <a:p>
            <a:r>
              <a:rPr lang="en-US" sz="3200" dirty="0" smtClean="0"/>
              <a:t>Multi level considerations: Country, Industry, Firm, Manager (all students are future managers).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7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25795" y="1413510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0103" y="20796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Using Hassle Factor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Info in the Class Room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 exchange programs;</a:t>
            </a:r>
          </a:p>
          <a:p>
            <a:r>
              <a:rPr lang="en-US" sz="3200" dirty="0" smtClean="0"/>
              <a:t>Where to recruit students from; and</a:t>
            </a:r>
          </a:p>
          <a:p>
            <a:r>
              <a:rPr lang="en-US" sz="3200" dirty="0" smtClean="0"/>
              <a:t>Useful to alumni.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8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89219" y="1578102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38200" y="312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Other Uses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of the Hassle Factor Info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4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66" y="863813"/>
            <a:ext cx="9702800" cy="4865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163902"/>
            <a:ext cx="5865963" cy="909407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Data Visualization 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5B46-876A-4AC7-9A38-BA9D76FAA5D6}" type="slidenum">
              <a:rPr lang="en-CA" smtClean="0"/>
              <a:t>9</a:t>
            </a:fld>
            <a:endParaRPr lang="en-CA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0" y="6260479"/>
            <a:ext cx="2297397" cy="460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52643" y="855726"/>
            <a:ext cx="10431608" cy="8087"/>
          </a:xfrm>
          <a:prstGeom prst="line">
            <a:avLst/>
          </a:prstGeom>
          <a:ln w="31750">
            <a:solidFill>
              <a:srgbClr val="034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5772799"/>
            <a:ext cx="85915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2582</Words>
  <Application>Microsoft Office PowerPoint</Application>
  <PresentationFormat>Widescreen</PresentationFormat>
  <Paragraphs>825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Arial Regular</vt:lpstr>
      <vt:lpstr>Calibri</vt:lpstr>
      <vt:lpstr>Calibri Light</vt:lpstr>
      <vt:lpstr>Times New Roman</vt:lpstr>
      <vt:lpstr>Office Theme</vt:lpstr>
      <vt:lpstr> INTRODUCTION TO A NEW MEASURE OF COUNTRY ATTRACTIVENESS:  THE HASSLE FACTOR    </vt:lpstr>
      <vt:lpstr>Research Motivation</vt:lpstr>
      <vt:lpstr>PowerPoint Presentation</vt:lpstr>
      <vt:lpstr>PowerPoint Presentation</vt:lpstr>
      <vt:lpstr>Who Will Be  Interested In This Measure? </vt:lpstr>
      <vt:lpstr>Who Will Be  Interested In This Measure? </vt:lpstr>
      <vt:lpstr>Using Hassle Factor  Info in the Class Room </vt:lpstr>
      <vt:lpstr>PowerPoint Presentation</vt:lpstr>
      <vt:lpstr>Data Visualization </vt:lpstr>
      <vt:lpstr>PowerPoint Presentation</vt:lpstr>
      <vt:lpstr>PowerPoint Presentation</vt:lpstr>
      <vt:lpstr>PowerPoint Presentation</vt:lpstr>
      <vt:lpstr>Best Hassle Factor Rankings </vt:lpstr>
      <vt:lpstr>Worst Hassle Factor Rankings </vt:lpstr>
      <vt:lpstr>PowerPoint Presentation</vt:lpstr>
      <vt:lpstr>PowerPoint Presentation</vt:lpstr>
      <vt:lpstr>PowerPoint Presentation</vt:lpstr>
      <vt:lpstr>Methodology </vt:lpstr>
      <vt:lpstr>Indicator Selection </vt:lpstr>
      <vt:lpstr>Indicator Definitions </vt:lpstr>
      <vt:lpstr>Indicator Definitions </vt:lpstr>
      <vt:lpstr>Sub-Indicators &amp; Measurements  </vt:lpstr>
      <vt:lpstr>Sub-Indicators &amp; Measurements  </vt:lpstr>
      <vt:lpstr>Sub-Indicators &amp; Measurements  </vt:lpstr>
      <vt:lpstr>Sub-Indicators &amp; Measurements  </vt:lpstr>
      <vt:lpstr>PowerPoint Presentation</vt:lpstr>
      <vt:lpstr>Data Sources </vt:lpstr>
      <vt:lpstr>Data Sources </vt:lpstr>
      <vt:lpstr>Factor Loads </vt:lpstr>
      <vt:lpstr>Status of the Project –  Face Validity Testing </vt:lpstr>
      <vt:lpstr>Status of the Project –  Discriminant Validity Testing </vt:lpstr>
      <vt:lpstr>Status of the Project –  Discriminant Validity Testing </vt:lpstr>
      <vt:lpstr>Limitations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den Berg, Christopher</dc:creator>
  <cp:lastModifiedBy>van den Berg, Christopher</cp:lastModifiedBy>
  <cp:revision>84</cp:revision>
  <cp:lastPrinted>2019-11-04T20:34:57Z</cp:lastPrinted>
  <dcterms:created xsi:type="dcterms:W3CDTF">2019-10-08T13:55:32Z</dcterms:created>
  <dcterms:modified xsi:type="dcterms:W3CDTF">2019-11-25T20:42:48Z</dcterms:modified>
</cp:coreProperties>
</file>