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17" r:id="rId2"/>
  </p:sldMasterIdLst>
  <p:notesMasterIdLst>
    <p:notesMasterId r:id="rId120"/>
  </p:notesMasterIdLst>
  <p:handoutMasterIdLst>
    <p:handoutMasterId r:id="rId121"/>
  </p:handoutMasterIdLst>
  <p:sldIdLst>
    <p:sldId id="1477" r:id="rId3"/>
    <p:sldId id="1178" r:id="rId4"/>
    <p:sldId id="1482" r:id="rId5"/>
    <p:sldId id="1483" r:id="rId6"/>
    <p:sldId id="1484" r:id="rId7"/>
    <p:sldId id="1481" r:id="rId8"/>
    <p:sldId id="1486" r:id="rId9"/>
    <p:sldId id="1487" r:id="rId10"/>
    <p:sldId id="1488" r:id="rId11"/>
    <p:sldId id="1489" r:id="rId12"/>
    <p:sldId id="1528" r:id="rId13"/>
    <p:sldId id="1490" r:id="rId14"/>
    <p:sldId id="1491" r:id="rId15"/>
    <p:sldId id="1492" r:id="rId16"/>
    <p:sldId id="1493" r:id="rId17"/>
    <p:sldId id="1494" r:id="rId18"/>
    <p:sldId id="1495" r:id="rId19"/>
    <p:sldId id="1496" r:id="rId20"/>
    <p:sldId id="1485" r:id="rId21"/>
    <p:sldId id="1497" r:id="rId22"/>
    <p:sldId id="1498" r:id="rId23"/>
    <p:sldId id="1499" r:id="rId24"/>
    <p:sldId id="1500" r:id="rId25"/>
    <p:sldId id="1501" r:id="rId26"/>
    <p:sldId id="1502" r:id="rId27"/>
    <p:sldId id="1503" r:id="rId28"/>
    <p:sldId id="1505" r:id="rId29"/>
    <p:sldId id="1506" r:id="rId30"/>
    <p:sldId id="1507" r:id="rId31"/>
    <p:sldId id="1504" r:id="rId32"/>
    <p:sldId id="1585" r:id="rId33"/>
    <p:sldId id="1508" r:id="rId34"/>
    <p:sldId id="1509" r:id="rId35"/>
    <p:sldId id="1510" r:id="rId36"/>
    <p:sldId id="1511" r:id="rId37"/>
    <p:sldId id="1512" r:id="rId38"/>
    <p:sldId id="1513" r:id="rId39"/>
    <p:sldId id="1514" r:id="rId40"/>
    <p:sldId id="1515" r:id="rId41"/>
    <p:sldId id="1516" r:id="rId42"/>
    <p:sldId id="1530" r:id="rId43"/>
    <p:sldId id="1586" r:id="rId44"/>
    <p:sldId id="1517" r:id="rId45"/>
    <p:sldId id="1518" r:id="rId46"/>
    <p:sldId id="1519" r:id="rId47"/>
    <p:sldId id="1533" r:id="rId48"/>
    <p:sldId id="1587" r:id="rId49"/>
    <p:sldId id="1520" r:id="rId50"/>
    <p:sldId id="1521" r:id="rId51"/>
    <p:sldId id="1522" r:id="rId52"/>
    <p:sldId id="1523" r:id="rId53"/>
    <p:sldId id="1524" r:id="rId54"/>
    <p:sldId id="1525" r:id="rId55"/>
    <p:sldId id="1532" r:id="rId56"/>
    <p:sldId id="1588" r:id="rId57"/>
    <p:sldId id="1526" r:id="rId58"/>
    <p:sldId id="1527" r:id="rId59"/>
    <p:sldId id="1534" r:id="rId60"/>
    <p:sldId id="1535" r:id="rId61"/>
    <p:sldId id="1536" r:id="rId62"/>
    <p:sldId id="1537" r:id="rId63"/>
    <p:sldId id="1538" r:id="rId64"/>
    <p:sldId id="1589" r:id="rId65"/>
    <p:sldId id="1539" r:id="rId66"/>
    <p:sldId id="1540" r:id="rId67"/>
    <p:sldId id="1541" r:id="rId68"/>
    <p:sldId id="1590" r:id="rId69"/>
    <p:sldId id="1542" r:id="rId70"/>
    <p:sldId id="1543" r:id="rId71"/>
    <p:sldId id="1544" r:id="rId72"/>
    <p:sldId id="1545" r:id="rId73"/>
    <p:sldId id="1546" r:id="rId74"/>
    <p:sldId id="1547" r:id="rId75"/>
    <p:sldId id="1582" r:id="rId76"/>
    <p:sldId id="1548" r:id="rId77"/>
    <p:sldId id="1591" r:id="rId78"/>
    <p:sldId id="1549" r:id="rId79"/>
    <p:sldId id="1556" r:id="rId80"/>
    <p:sldId id="1592" r:id="rId81"/>
    <p:sldId id="1550" r:id="rId82"/>
    <p:sldId id="1551" r:id="rId83"/>
    <p:sldId id="1552" r:id="rId84"/>
    <p:sldId id="1557" r:id="rId85"/>
    <p:sldId id="1593" r:id="rId86"/>
    <p:sldId id="1553" r:id="rId87"/>
    <p:sldId id="1554" r:id="rId88"/>
    <p:sldId id="1555" r:id="rId89"/>
    <p:sldId id="1558" r:id="rId90"/>
    <p:sldId id="1594" r:id="rId91"/>
    <p:sldId id="1560" r:id="rId92"/>
    <p:sldId id="1561" r:id="rId93"/>
    <p:sldId id="1562" r:id="rId94"/>
    <p:sldId id="1563" r:id="rId95"/>
    <p:sldId id="1564" r:id="rId96"/>
    <p:sldId id="1565" r:id="rId97"/>
    <p:sldId id="1595" r:id="rId98"/>
    <p:sldId id="1566" r:id="rId99"/>
    <p:sldId id="1567" r:id="rId100"/>
    <p:sldId id="1568" r:id="rId101"/>
    <p:sldId id="1573" r:id="rId102"/>
    <p:sldId id="1596" r:id="rId103"/>
    <p:sldId id="1569" r:id="rId104"/>
    <p:sldId id="1570" r:id="rId105"/>
    <p:sldId id="1571" r:id="rId106"/>
    <p:sldId id="1574" r:id="rId107"/>
    <p:sldId id="1597" r:id="rId108"/>
    <p:sldId id="1572" r:id="rId109"/>
    <p:sldId id="1575" r:id="rId110"/>
    <p:sldId id="1576" r:id="rId111"/>
    <p:sldId id="1577" r:id="rId112"/>
    <p:sldId id="1578" r:id="rId113"/>
    <p:sldId id="1579" r:id="rId114"/>
    <p:sldId id="1580" r:id="rId115"/>
    <p:sldId id="1581" r:id="rId116"/>
    <p:sldId id="1583" r:id="rId117"/>
    <p:sldId id="1598" r:id="rId118"/>
    <p:sldId id="1584" r:id="rId119"/>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EA1"/>
    <a:srgbClr val="EEDCFF"/>
    <a:srgbClr val="E4D3F5"/>
    <a:srgbClr val="0AA6B4"/>
    <a:srgbClr val="FF4D16"/>
    <a:srgbClr val="7ACEBD"/>
    <a:srgbClr val="A8CAC6"/>
    <a:srgbClr val="068390"/>
    <a:srgbClr val="32E8FF"/>
    <a:srgbClr val="00D0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75" autoAdjust="0"/>
    <p:restoredTop sz="99409" autoAdjust="0"/>
  </p:normalViewPr>
  <p:slideViewPr>
    <p:cSldViewPr snapToGrid="0" snapToObjects="1">
      <p:cViewPr varScale="1">
        <p:scale>
          <a:sx n="44" d="100"/>
          <a:sy n="44" d="100"/>
        </p:scale>
        <p:origin x="304" y="536"/>
      </p:cViewPr>
      <p:guideLst/>
    </p:cSldViewPr>
  </p:slideViewPr>
  <p:notesTextViewPr>
    <p:cViewPr>
      <p:scale>
        <a:sx n="100" d="100"/>
        <a:sy n="100" d="100"/>
      </p:scale>
      <p:origin x="0" y="0"/>
    </p:cViewPr>
  </p:notesTextViewPr>
  <p:sorterViewPr>
    <p:cViewPr>
      <p:scale>
        <a:sx n="65" d="100"/>
        <a:sy n="65" d="100"/>
      </p:scale>
      <p:origin x="0" y="28992"/>
    </p:cViewPr>
  </p:sorterViewPr>
  <p:notesViewPr>
    <p:cSldViewPr snapToGrid="0" snapToObjects="1" showGuides="1">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theme" Target="theme/theme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handoutMaster" Target="handoutMasters/handoutMaster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489F62-93B9-4178-B9E2-86700CF10C90}" type="datetimeFigureOut">
              <a:rPr lang="en-CA" smtClean="0"/>
              <a:t>2022-10-03</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ECF69B-D799-4EBD-8D85-F4E6C21B0F67}" type="slidenum">
              <a:rPr lang="en-CA" smtClean="0"/>
              <a:t>‹#›</a:t>
            </a:fld>
            <a:endParaRPr lang="en-CA"/>
          </a:p>
        </p:txBody>
      </p:sp>
    </p:spTree>
    <p:extLst>
      <p:ext uri="{BB962C8B-B14F-4D97-AF65-F5344CB8AC3E}">
        <p14:creationId xmlns:p14="http://schemas.microsoft.com/office/powerpoint/2010/main" val="3716188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rial Regular"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ial Regular" charset="0"/>
              </a:defRPr>
            </a:lvl1pPr>
          </a:lstStyle>
          <a:p>
            <a:fld id="{EFC10EE1-B198-C942-8235-326C972CBB30}" type="datetimeFigureOut">
              <a:rPr lang="en-US" smtClean="0"/>
              <a:pPr/>
              <a:t>10/3/22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ial Regular"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ial Regular" charset="0"/>
              </a:defRPr>
            </a:lvl1pPr>
          </a:lstStyle>
          <a:p>
            <a:fld id="{006BE02D-20C0-F840-AFAC-BEA99C74FDC2}" type="slidenum">
              <a:rPr lang="en-US" smtClean="0"/>
              <a:pPr/>
              <a:t>‹#›</a:t>
            </a:fld>
            <a:endParaRPr lang="en-US"/>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Arial Regular" charset="0"/>
        <a:ea typeface="+mn-ea"/>
        <a:cs typeface="+mn-cs"/>
      </a:defRPr>
    </a:lvl1pPr>
    <a:lvl2pPr marL="914217" algn="l" defTabSz="914217" rtl="0" eaLnBrk="1" latinLnBrk="0" hangingPunct="1">
      <a:defRPr sz="2400" b="0" i="0" kern="1200">
        <a:solidFill>
          <a:schemeClr val="tx1"/>
        </a:solidFill>
        <a:latin typeface="Arial Regular" charset="0"/>
        <a:ea typeface="+mn-ea"/>
        <a:cs typeface="+mn-cs"/>
      </a:defRPr>
    </a:lvl2pPr>
    <a:lvl3pPr marL="1828434" algn="l" defTabSz="914217" rtl="0" eaLnBrk="1" latinLnBrk="0" hangingPunct="1">
      <a:defRPr sz="2400" b="0" i="0" kern="1200">
        <a:solidFill>
          <a:schemeClr val="tx1"/>
        </a:solidFill>
        <a:latin typeface="Arial Regular" charset="0"/>
        <a:ea typeface="+mn-ea"/>
        <a:cs typeface="+mn-cs"/>
      </a:defRPr>
    </a:lvl3pPr>
    <a:lvl4pPr marL="2742651" algn="l" defTabSz="914217" rtl="0" eaLnBrk="1" latinLnBrk="0" hangingPunct="1">
      <a:defRPr sz="2400" b="0" i="0" kern="1200">
        <a:solidFill>
          <a:schemeClr val="tx1"/>
        </a:solidFill>
        <a:latin typeface="Arial Regular" charset="0"/>
        <a:ea typeface="+mn-ea"/>
        <a:cs typeface="+mn-cs"/>
      </a:defRPr>
    </a:lvl4pPr>
    <a:lvl5pPr marL="3656868" algn="l" defTabSz="914217" rtl="0" eaLnBrk="1" latinLnBrk="0" hangingPunct="1">
      <a:defRPr sz="2400" b="0" i="0" kern="1200">
        <a:solidFill>
          <a:schemeClr val="tx1"/>
        </a:solidFill>
        <a:latin typeface="Arial Regular"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977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us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6959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vision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8675648" cy="13716000"/>
          </a:xfrm>
        </p:spPr>
        <p:txBody>
          <a:bodyPr/>
          <a:lstStyle/>
          <a:p>
            <a:endParaRPr lang="en-US"/>
          </a:p>
        </p:txBody>
      </p:sp>
    </p:spTree>
    <p:extLst>
      <p:ext uri="{BB962C8B-B14F-4D97-AF65-F5344CB8AC3E}">
        <p14:creationId xmlns:p14="http://schemas.microsoft.com/office/powerpoint/2010/main" val="7089154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adership skils">
    <p:spTree>
      <p:nvGrpSpPr>
        <p:cNvPr id="1" name=""/>
        <p:cNvGrpSpPr/>
        <p:nvPr/>
      </p:nvGrpSpPr>
      <p:grpSpPr>
        <a:xfrm>
          <a:off x="0" y="0"/>
          <a:ext cx="0" cy="0"/>
          <a:chOff x="0" y="0"/>
          <a:chExt cx="0" cy="0"/>
        </a:xfrm>
      </p:grpSpPr>
      <p:sp>
        <p:nvSpPr>
          <p:cNvPr id="34" name="Picture Placeholder 3"/>
          <p:cNvSpPr>
            <a:spLocks noGrp="1"/>
          </p:cNvSpPr>
          <p:nvPr>
            <p:ph type="pic" sz="quarter" idx="14"/>
          </p:nvPr>
        </p:nvSpPr>
        <p:spPr>
          <a:xfrm>
            <a:off x="2682362" y="3945706"/>
            <a:ext cx="2935224" cy="2935154"/>
          </a:xfrm>
          <a:prstGeom prst="ellipse">
            <a:avLst/>
          </a:prstGeom>
        </p:spPr>
        <p:txBody>
          <a:bodyPr>
            <a:normAutofit/>
          </a:bodyPr>
          <a:lstStyle>
            <a:lvl1pPr>
              <a:defRPr sz="2300" b="0" i="0">
                <a:latin typeface="Arial Regular" charset="0"/>
                <a:ea typeface="Arial Regular" charset="0"/>
                <a:cs typeface="Arial Regular" charset="0"/>
              </a:defRPr>
            </a:lvl1pPr>
          </a:lstStyle>
          <a:p>
            <a:endParaRPr lang="en-US"/>
          </a:p>
        </p:txBody>
      </p:sp>
    </p:spTree>
    <p:extLst>
      <p:ext uri="{BB962C8B-B14F-4D97-AF65-F5344CB8AC3E}">
        <p14:creationId xmlns:p14="http://schemas.microsoft.com/office/powerpoint/2010/main" val="11338978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Master-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764079" y="0"/>
            <a:ext cx="10613571" cy="13715999"/>
          </a:xfrm>
          <a:solidFill>
            <a:schemeClr val="bg1">
              <a:lumMod val="95000"/>
            </a:schemeClr>
          </a:solidFill>
        </p:spPr>
        <p:txBody>
          <a:bodyPr>
            <a:normAutofit/>
          </a:bodyPr>
          <a:lstStyle>
            <a:lvl1pPr>
              <a:defRPr sz="2400"/>
            </a:lvl1pPr>
          </a:lstStyle>
          <a:p>
            <a:endParaRPr lang="en-US"/>
          </a:p>
        </p:txBody>
      </p:sp>
    </p:spTree>
    <p:extLst>
      <p:ext uri="{BB962C8B-B14F-4D97-AF65-F5344CB8AC3E}">
        <p14:creationId xmlns:p14="http://schemas.microsoft.com/office/powerpoint/2010/main" val="1672060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phone_devices of 3">
    <p:spTree>
      <p:nvGrpSpPr>
        <p:cNvPr id="1" name=""/>
        <p:cNvGrpSpPr/>
        <p:nvPr/>
      </p:nvGrpSpPr>
      <p:grpSpPr>
        <a:xfrm>
          <a:off x="0" y="0"/>
          <a:ext cx="0" cy="0"/>
          <a:chOff x="0" y="0"/>
          <a:chExt cx="0" cy="0"/>
        </a:xfrm>
      </p:grpSpPr>
      <p:sp>
        <p:nvSpPr>
          <p:cNvPr id="7" name="Picture Placeholder 13"/>
          <p:cNvSpPr>
            <a:spLocks noGrp="1"/>
          </p:cNvSpPr>
          <p:nvPr>
            <p:ph type="pic" sz="quarter" idx="21"/>
          </p:nvPr>
        </p:nvSpPr>
        <p:spPr>
          <a:xfrm>
            <a:off x="13936717" y="3247697"/>
            <a:ext cx="7241628" cy="12875172"/>
          </a:xfrm>
          <a:prstGeom prst="rect">
            <a:avLst/>
          </a:prstGeom>
          <a:effectLst/>
        </p:spPr>
        <p:txBody>
          <a:bodyPr>
            <a:normAutofit/>
          </a:bodyPr>
          <a:lstStyle>
            <a:lvl1pPr marL="0" indent="0">
              <a:buNone/>
              <a:defRPr sz="2600" b="0" i="0">
                <a:ln>
                  <a:noFill/>
                </a:ln>
                <a:solidFill>
                  <a:schemeClr val="bg1">
                    <a:lumMod val="85000"/>
                  </a:schemeClr>
                </a:solidFill>
                <a:latin typeface="Arial Regular" charset="0"/>
                <a:ea typeface="Arial Regular" charset="0"/>
                <a:cs typeface="Arial Regular" charset="0"/>
              </a:defRPr>
            </a:lvl1pPr>
          </a:lstStyle>
          <a:p>
            <a:endParaRPr lang="en-US"/>
          </a:p>
        </p:txBody>
      </p:sp>
    </p:spTree>
    <p:extLst>
      <p:ext uri="{BB962C8B-B14F-4D97-AF65-F5344CB8AC3E}">
        <p14:creationId xmlns:p14="http://schemas.microsoft.com/office/powerpoint/2010/main" val="11687352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iphone_devices of 3">
    <p:spTree>
      <p:nvGrpSpPr>
        <p:cNvPr id="1" name=""/>
        <p:cNvGrpSpPr/>
        <p:nvPr/>
      </p:nvGrpSpPr>
      <p:grpSpPr>
        <a:xfrm>
          <a:off x="0" y="0"/>
          <a:ext cx="0" cy="0"/>
          <a:chOff x="0" y="0"/>
          <a:chExt cx="0" cy="0"/>
        </a:xfrm>
      </p:grpSpPr>
      <p:sp>
        <p:nvSpPr>
          <p:cNvPr id="5" name="Picture Placeholder 13"/>
          <p:cNvSpPr>
            <a:spLocks noGrp="1"/>
          </p:cNvSpPr>
          <p:nvPr>
            <p:ph type="pic" sz="quarter" idx="21"/>
          </p:nvPr>
        </p:nvSpPr>
        <p:spPr>
          <a:xfrm>
            <a:off x="9253205" y="6230198"/>
            <a:ext cx="5756336" cy="10206700"/>
          </a:xfrm>
          <a:prstGeom prst="rect">
            <a:avLst/>
          </a:prstGeom>
          <a:effectLst/>
        </p:spPr>
        <p:txBody>
          <a:bodyPr>
            <a:normAutofit/>
          </a:bodyPr>
          <a:lstStyle>
            <a:lvl1pPr marL="0" indent="0">
              <a:buNone/>
              <a:defRPr sz="2600" b="0" i="0">
                <a:ln>
                  <a:noFill/>
                </a:ln>
                <a:solidFill>
                  <a:schemeClr val="bg1">
                    <a:lumMod val="85000"/>
                  </a:schemeClr>
                </a:solidFill>
                <a:latin typeface="Arial Regular" charset="0"/>
                <a:ea typeface="Arial Regular" charset="0"/>
                <a:cs typeface="Arial Regular" charset="0"/>
              </a:defRPr>
            </a:lvl1pPr>
          </a:lstStyle>
          <a:p>
            <a:endParaRPr lang="en-US"/>
          </a:p>
        </p:txBody>
      </p:sp>
    </p:spTree>
    <p:extLst>
      <p:ext uri="{BB962C8B-B14F-4D97-AF65-F5344CB8AC3E}">
        <p14:creationId xmlns:p14="http://schemas.microsoft.com/office/powerpoint/2010/main" val="50243604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eam 2">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18730082" y="4665515"/>
            <a:ext cx="2935224" cy="2935154"/>
          </a:xfrm>
          <a:prstGeom prst="ellipse">
            <a:avLst/>
          </a:prstGeom>
        </p:spPr>
        <p:txBody>
          <a:bodyPr>
            <a:normAutofit/>
          </a:bodyPr>
          <a:lstStyle>
            <a:lvl1pPr>
              <a:defRPr sz="2300" b="0" i="0">
                <a:latin typeface="Arial Regular" charset="0"/>
                <a:ea typeface="Arial Regular" charset="0"/>
                <a:cs typeface="Arial Regular" charset="0"/>
              </a:defRPr>
            </a:lvl1pPr>
          </a:lstStyle>
          <a:p>
            <a:endParaRPr lang="en-US"/>
          </a:p>
        </p:txBody>
      </p:sp>
      <p:sp>
        <p:nvSpPr>
          <p:cNvPr id="15" name="Picture Placeholder 3"/>
          <p:cNvSpPr>
            <a:spLocks noGrp="1"/>
          </p:cNvSpPr>
          <p:nvPr>
            <p:ph type="pic" sz="quarter" idx="12"/>
          </p:nvPr>
        </p:nvSpPr>
        <p:spPr>
          <a:xfrm>
            <a:off x="13403702" y="4665515"/>
            <a:ext cx="2935224" cy="2935154"/>
          </a:xfrm>
          <a:prstGeom prst="ellipse">
            <a:avLst/>
          </a:prstGeom>
        </p:spPr>
        <p:txBody>
          <a:bodyPr>
            <a:normAutofit/>
          </a:bodyPr>
          <a:lstStyle>
            <a:lvl1pPr>
              <a:defRPr sz="2300" b="0" i="0">
                <a:latin typeface="Arial Regular" charset="0"/>
                <a:ea typeface="Arial Regular" charset="0"/>
                <a:cs typeface="Arial Regular" charset="0"/>
              </a:defRPr>
            </a:lvl1pPr>
          </a:lstStyle>
          <a:p>
            <a:endParaRPr lang="en-US"/>
          </a:p>
        </p:txBody>
      </p:sp>
      <p:sp>
        <p:nvSpPr>
          <p:cNvPr id="25" name="Picture Placeholder 3"/>
          <p:cNvSpPr>
            <a:spLocks noGrp="1"/>
          </p:cNvSpPr>
          <p:nvPr>
            <p:ph type="pic" sz="quarter" idx="13"/>
          </p:nvPr>
        </p:nvSpPr>
        <p:spPr>
          <a:xfrm>
            <a:off x="8008742" y="4665515"/>
            <a:ext cx="2935224" cy="2935154"/>
          </a:xfrm>
          <a:prstGeom prst="ellipse">
            <a:avLst/>
          </a:prstGeom>
        </p:spPr>
        <p:txBody>
          <a:bodyPr>
            <a:normAutofit/>
          </a:bodyPr>
          <a:lstStyle>
            <a:lvl1pPr>
              <a:defRPr sz="2300" b="0" i="0">
                <a:latin typeface="Arial Regular" charset="0"/>
                <a:ea typeface="Arial Regular" charset="0"/>
                <a:cs typeface="Arial Regular" charset="0"/>
              </a:defRPr>
            </a:lvl1pPr>
          </a:lstStyle>
          <a:p>
            <a:endParaRPr lang="en-US"/>
          </a:p>
        </p:txBody>
      </p:sp>
      <p:sp>
        <p:nvSpPr>
          <p:cNvPr id="34" name="Picture Placeholder 3"/>
          <p:cNvSpPr>
            <a:spLocks noGrp="1"/>
          </p:cNvSpPr>
          <p:nvPr>
            <p:ph type="pic" sz="quarter" idx="14"/>
          </p:nvPr>
        </p:nvSpPr>
        <p:spPr>
          <a:xfrm>
            <a:off x="2682362" y="4665515"/>
            <a:ext cx="2935224" cy="2935154"/>
          </a:xfrm>
          <a:prstGeom prst="ellipse">
            <a:avLst/>
          </a:prstGeom>
        </p:spPr>
        <p:txBody>
          <a:bodyPr>
            <a:normAutofit/>
          </a:bodyPr>
          <a:lstStyle>
            <a:lvl1pPr>
              <a:defRPr sz="2300" b="0" i="0">
                <a:latin typeface="Arial Regular" charset="0"/>
                <a:ea typeface="Arial Regular" charset="0"/>
                <a:cs typeface="Arial Regular" charset="0"/>
              </a:defRPr>
            </a:lvl1pPr>
          </a:lstStyle>
          <a:p>
            <a:endParaRPr lang="en-US"/>
          </a:p>
        </p:txBody>
      </p:sp>
    </p:spTree>
    <p:extLst>
      <p:ext uri="{BB962C8B-B14F-4D97-AF65-F5344CB8AC3E}">
        <p14:creationId xmlns:p14="http://schemas.microsoft.com/office/powerpoint/2010/main" val="204598134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ve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51214" y="4490357"/>
            <a:ext cx="14750824" cy="5834743"/>
          </a:xfrm>
          <a:prstGeom prst="rect">
            <a:avLst/>
          </a:prstGeom>
        </p:spPr>
        <p:txBody>
          <a:bodyPr/>
          <a:lstStyle>
            <a:lvl1pPr>
              <a:lnSpc>
                <a:spcPct val="66000"/>
              </a:lnSpc>
              <a:defRPr sz="14000" cap="all" spc="-600" baseline="0">
                <a:solidFill>
                  <a:srgbClr val="63666A"/>
                </a:solidFill>
                <a:latin typeface="Arial Black" panose="020B0A04020102020204" pitchFamily="34" charset="0"/>
              </a:defRPr>
            </a:lvl1pPr>
          </a:lstStyle>
          <a:p>
            <a:r>
              <a:rPr lang="en-US" dirty="0"/>
              <a:t>MEET YOUR</a:t>
            </a:r>
            <a:br>
              <a:rPr lang="en-US" dirty="0"/>
            </a:br>
            <a:r>
              <a:rPr lang="en-US" dirty="0"/>
              <a:t>NEW TITLE</a:t>
            </a:r>
            <a:br>
              <a:rPr lang="en-US" dirty="0"/>
            </a:br>
            <a:r>
              <a:rPr lang="en-US" dirty="0"/>
              <a:t>SLIDE</a:t>
            </a:r>
            <a:endParaRPr lang="en-CA" dirty="0"/>
          </a:p>
        </p:txBody>
      </p:sp>
      <p:sp>
        <p:nvSpPr>
          <p:cNvPr id="4" name="Footer Placeholder 3"/>
          <p:cNvSpPr>
            <a:spLocks noGrp="1"/>
          </p:cNvSpPr>
          <p:nvPr>
            <p:ph type="ftr" sz="quarter" idx="11"/>
          </p:nvPr>
        </p:nvSpPr>
        <p:spPr/>
        <p:txBody>
          <a:bodyP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283AB939-5D9A-496A-8EC0-576A225894FA}"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 Placeholder 2"/>
          <p:cNvSpPr>
            <a:spLocks noGrp="1"/>
          </p:cNvSpPr>
          <p:nvPr>
            <p:ph idx="1" hasCustomPrompt="1"/>
          </p:nvPr>
        </p:nvSpPr>
        <p:spPr>
          <a:xfrm>
            <a:off x="1551214" y="10325100"/>
            <a:ext cx="14750825" cy="1300843"/>
          </a:xfrm>
          <a:prstGeom prst="rect">
            <a:avLst/>
          </a:prstGeom>
        </p:spPr>
        <p:txBody>
          <a:bodyPr vert="horz" lIns="182843" tIns="91422" rIns="182843" bIns="91422" rtlCol="0">
            <a:normAutofit/>
          </a:bodyPr>
          <a:lstStyle>
            <a:lvl1pPr>
              <a:defRPr sz="7000" baseline="0">
                <a:solidFill>
                  <a:srgbClr val="63666A"/>
                </a:solidFill>
                <a:latin typeface="Arial Regular"/>
              </a:defRPr>
            </a:lvl1pPr>
          </a:lstStyle>
          <a:p>
            <a:pPr lvl="0"/>
            <a:r>
              <a:rPr lang="en-US" dirty="0"/>
              <a:t>Subhead goes here.</a:t>
            </a:r>
          </a:p>
        </p:txBody>
      </p:sp>
      <p:sp>
        <p:nvSpPr>
          <p:cNvPr id="8" name="Date Placeholder 3"/>
          <p:cNvSpPr>
            <a:spLocks noGrp="1"/>
          </p:cNvSpPr>
          <p:nvPr>
            <p:ph type="dt" sz="half" idx="2"/>
          </p:nvPr>
        </p:nvSpPr>
        <p:spPr>
          <a:xfrm>
            <a:off x="1676400" y="12712700"/>
            <a:ext cx="5484813" cy="730250"/>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6204305"/>
      </p:ext>
    </p:extLst>
  </p:cSld>
  <p:clrMapOvr>
    <a:masterClrMapping/>
  </p:clrMapOvr>
  <p:extLst>
    <p:ext uri="{DCECCB84-F9BA-43D5-87BE-67443E8EF086}">
      <p15:sldGuideLst xmlns:p15="http://schemas.microsoft.com/office/powerpoint/2012/main">
        <p15:guide id="2" pos="7678">
          <p15:clr>
            <a:srgbClr val="FBAE40"/>
          </p15:clr>
        </p15:guide>
        <p15:guide id="3" orient="horz" pos="6504">
          <p15:clr>
            <a:srgbClr val="FBAE40"/>
          </p15:clr>
        </p15:guide>
        <p15:guide id="4" orient="horz" pos="2712">
          <p15:clr>
            <a:srgbClr val="FBAE40"/>
          </p15:clr>
        </p15:guide>
        <p15:guide id="5" pos="105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Default Slid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3072889" y="1449173"/>
            <a:ext cx="7076660" cy="10416209"/>
          </a:xfrm>
        </p:spPr>
        <p:txBody>
          <a:bodyPr/>
          <a:lstStyle/>
          <a:p>
            <a:endParaRPr lang="en-US"/>
          </a:p>
        </p:txBody>
      </p:sp>
    </p:spTree>
    <p:extLst>
      <p:ext uri="{BB962C8B-B14F-4D97-AF65-F5344CB8AC3E}">
        <p14:creationId xmlns:p14="http://schemas.microsoft.com/office/powerpoint/2010/main" val="42207421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ve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51214" y="4490357"/>
            <a:ext cx="14750824" cy="5834743"/>
          </a:xfrm>
          <a:prstGeom prst="rect">
            <a:avLst/>
          </a:prstGeom>
        </p:spPr>
        <p:txBody>
          <a:bodyPr/>
          <a:lstStyle>
            <a:lvl1pPr>
              <a:lnSpc>
                <a:spcPct val="66000"/>
              </a:lnSpc>
              <a:defRPr sz="14000" cap="all" spc="-600" baseline="0">
                <a:solidFill>
                  <a:srgbClr val="63666A"/>
                </a:solidFill>
                <a:latin typeface="Arial Black" panose="020B0A04020102020204" pitchFamily="34" charset="0"/>
              </a:defRPr>
            </a:lvl1pPr>
          </a:lstStyle>
          <a:p>
            <a:r>
              <a:rPr lang="en-US" dirty="0"/>
              <a:t>MEET YOUR</a:t>
            </a:r>
            <a:br>
              <a:rPr lang="en-US" dirty="0"/>
            </a:br>
            <a:r>
              <a:rPr lang="en-US" dirty="0"/>
              <a:t>NEW TITLE</a:t>
            </a:r>
            <a:br>
              <a:rPr lang="en-US" dirty="0"/>
            </a:br>
            <a:r>
              <a:rPr lang="en-US" dirty="0"/>
              <a:t>SLIDE</a:t>
            </a:r>
            <a:endParaRPr lang="en-CA" dirty="0"/>
          </a:p>
        </p:txBody>
      </p:sp>
      <p:sp>
        <p:nvSpPr>
          <p:cNvPr id="4" name="Footer Placeholder 3"/>
          <p:cNvSpPr>
            <a:spLocks noGrp="1"/>
          </p:cNvSpPr>
          <p:nvPr>
            <p:ph type="ftr" sz="quarter" idx="11"/>
          </p:nvPr>
        </p:nvSpPr>
        <p:spPr/>
        <p:txBody>
          <a:bodyP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283AB939-5D9A-496A-8EC0-576A225894FA}"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 Placeholder 2"/>
          <p:cNvSpPr>
            <a:spLocks noGrp="1"/>
          </p:cNvSpPr>
          <p:nvPr>
            <p:ph idx="1" hasCustomPrompt="1"/>
          </p:nvPr>
        </p:nvSpPr>
        <p:spPr>
          <a:xfrm>
            <a:off x="1551214" y="10325100"/>
            <a:ext cx="14750825" cy="1300843"/>
          </a:xfrm>
          <a:prstGeom prst="rect">
            <a:avLst/>
          </a:prstGeom>
        </p:spPr>
        <p:txBody>
          <a:bodyPr vert="horz" lIns="182843" tIns="91422" rIns="182843" bIns="91422" rtlCol="0">
            <a:normAutofit/>
          </a:bodyPr>
          <a:lstStyle>
            <a:lvl1pPr>
              <a:defRPr sz="7000" baseline="0">
                <a:solidFill>
                  <a:srgbClr val="63666A"/>
                </a:solidFill>
                <a:latin typeface="Arial Regular"/>
              </a:defRPr>
            </a:lvl1pPr>
          </a:lstStyle>
          <a:p>
            <a:pPr lvl="0"/>
            <a:r>
              <a:rPr lang="en-US" dirty="0"/>
              <a:t>Subhead goes here.</a:t>
            </a:r>
          </a:p>
        </p:txBody>
      </p:sp>
      <p:sp>
        <p:nvSpPr>
          <p:cNvPr id="8" name="Date Placeholder 3"/>
          <p:cNvSpPr>
            <a:spLocks noGrp="1"/>
          </p:cNvSpPr>
          <p:nvPr>
            <p:ph type="dt" sz="half" idx="2"/>
          </p:nvPr>
        </p:nvSpPr>
        <p:spPr>
          <a:xfrm>
            <a:off x="1676400" y="12712700"/>
            <a:ext cx="5484813" cy="730250"/>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182843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November 20, 2017</a:t>
            </a: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2141217"/>
      </p:ext>
    </p:extLst>
  </p:cSld>
  <p:clrMapOvr>
    <a:masterClrMapping/>
  </p:clrMapOvr>
  <p:extLst>
    <p:ext uri="{DCECCB84-F9BA-43D5-87BE-67443E8EF086}">
      <p15:sldGuideLst xmlns:p15="http://schemas.microsoft.com/office/powerpoint/2012/main">
        <p15:guide id="2" pos="7678">
          <p15:clr>
            <a:srgbClr val="FBAE40"/>
          </p15:clr>
        </p15:guide>
        <p15:guide id="3" orient="horz" pos="6504">
          <p15:clr>
            <a:srgbClr val="FBAE40"/>
          </p15:clr>
        </p15:guide>
        <p15:guide id="4" orient="horz" pos="2712">
          <p15:clr>
            <a:srgbClr val="FBAE40"/>
          </p15:clr>
        </p15:guide>
        <p15:guide id="5" pos="105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Slide 1">
    <p:spTree>
      <p:nvGrpSpPr>
        <p:cNvPr id="1" name=""/>
        <p:cNvGrpSpPr/>
        <p:nvPr/>
      </p:nvGrpSpPr>
      <p:grpSpPr>
        <a:xfrm>
          <a:off x="0" y="0"/>
          <a:ext cx="0" cy="0"/>
          <a:chOff x="0" y="0"/>
          <a:chExt cx="0" cy="0"/>
        </a:xfrm>
      </p:grpSpPr>
      <p:sp>
        <p:nvSpPr>
          <p:cNvPr id="2" name="Title Placeholder 1"/>
          <p:cNvSpPr>
            <a:spLocks noGrp="1"/>
          </p:cNvSpPr>
          <p:nvPr>
            <p:ph type="title" hasCustomPrompt="1"/>
          </p:nvPr>
        </p:nvSpPr>
        <p:spPr>
          <a:xfrm>
            <a:off x="1675964" y="730259"/>
            <a:ext cx="21025723" cy="2651126"/>
          </a:xfrm>
          <a:prstGeom prst="rect">
            <a:avLst/>
          </a:prstGeom>
        </p:spPr>
        <p:txBody>
          <a:bodyPr vert="horz" lIns="182843" tIns="91422" rIns="182843" bIns="91422" rtlCol="0" anchor="t">
            <a:normAutofit/>
          </a:bodyPr>
          <a:lstStyle>
            <a:lvl1pPr algn="ctr">
              <a:defRPr sz="8800">
                <a:latin typeface="Arial Bold" panose="020B0704020202020204" pitchFamily="34" charset="0"/>
                <a:cs typeface="Arial Bold" panose="020B0704020202020204" pitchFamily="34" charset="0"/>
              </a:defRPr>
            </a:lvl1pPr>
          </a:lstStyle>
          <a:p>
            <a:r>
              <a:rPr lang="en-US" dirty="0"/>
              <a:t>List Slide</a:t>
            </a:r>
          </a:p>
        </p:txBody>
      </p:sp>
      <p:sp>
        <p:nvSpPr>
          <p:cNvPr id="8" name="Text Placeholder 7"/>
          <p:cNvSpPr>
            <a:spLocks noGrp="1"/>
          </p:cNvSpPr>
          <p:nvPr>
            <p:ph type="body" sz="quarter" idx="10"/>
          </p:nvPr>
        </p:nvSpPr>
        <p:spPr>
          <a:xfrm>
            <a:off x="1675964" y="3634921"/>
            <a:ext cx="21025723" cy="87026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41257864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903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etitors">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16148104" y="3612994"/>
            <a:ext cx="5819852" cy="2795183"/>
          </a:xfrm>
          <a:effectLst/>
        </p:spPr>
        <p:txBody>
          <a:bodyPr>
            <a:normAutofit/>
          </a:bodyPr>
          <a:lstStyle>
            <a:lvl1pPr marL="0" indent="0">
              <a:buNone/>
              <a:defRPr sz="4200" b="0" i="0">
                <a:ln>
                  <a:noFill/>
                </a:ln>
                <a:solidFill>
                  <a:schemeClr val="bg1">
                    <a:lumMod val="85000"/>
                  </a:schemeClr>
                </a:solidFill>
                <a:latin typeface="Arial Regular" charset="0"/>
                <a:ea typeface="Arial Regular" charset="0"/>
                <a:cs typeface="Arial Regular" charset="0"/>
              </a:defRPr>
            </a:lvl1pPr>
          </a:lstStyle>
          <a:p>
            <a:endParaRPr lang="en-US"/>
          </a:p>
        </p:txBody>
      </p:sp>
      <p:sp>
        <p:nvSpPr>
          <p:cNvPr id="6" name="Picture Placeholder 13"/>
          <p:cNvSpPr>
            <a:spLocks noGrp="1"/>
          </p:cNvSpPr>
          <p:nvPr>
            <p:ph type="pic" sz="quarter" idx="14"/>
          </p:nvPr>
        </p:nvSpPr>
        <p:spPr>
          <a:xfrm>
            <a:off x="2409748" y="3612994"/>
            <a:ext cx="5819852" cy="2795183"/>
          </a:xfrm>
          <a:effectLst/>
        </p:spPr>
        <p:txBody>
          <a:bodyPr>
            <a:normAutofit/>
          </a:bodyPr>
          <a:lstStyle>
            <a:lvl1pPr marL="0" indent="0">
              <a:buNone/>
              <a:defRPr sz="4200" b="0" i="0">
                <a:ln>
                  <a:noFill/>
                </a:ln>
                <a:solidFill>
                  <a:schemeClr val="bg1">
                    <a:lumMod val="85000"/>
                  </a:schemeClr>
                </a:solidFill>
                <a:latin typeface="Arial Regular" charset="0"/>
                <a:ea typeface="Arial Regular" charset="0"/>
                <a:cs typeface="Arial Regular" charset="0"/>
              </a:defRPr>
            </a:lvl1pPr>
          </a:lstStyle>
          <a:p>
            <a:endParaRPr lang="en-US"/>
          </a:p>
        </p:txBody>
      </p:sp>
      <p:sp>
        <p:nvSpPr>
          <p:cNvPr id="7" name="Picture Placeholder 13"/>
          <p:cNvSpPr>
            <a:spLocks noGrp="1"/>
          </p:cNvSpPr>
          <p:nvPr>
            <p:ph type="pic" sz="quarter" idx="15"/>
          </p:nvPr>
        </p:nvSpPr>
        <p:spPr>
          <a:xfrm>
            <a:off x="9278926" y="3612994"/>
            <a:ext cx="5819852" cy="2795183"/>
          </a:xfrm>
          <a:effectLst/>
        </p:spPr>
        <p:txBody>
          <a:bodyPr>
            <a:normAutofit/>
          </a:bodyPr>
          <a:lstStyle>
            <a:lvl1pPr marL="0" indent="0">
              <a:buNone/>
              <a:defRPr sz="4200" b="0" i="0">
                <a:ln>
                  <a:noFill/>
                </a:ln>
                <a:solidFill>
                  <a:schemeClr val="bg1">
                    <a:lumMod val="85000"/>
                  </a:schemeClr>
                </a:solidFill>
                <a:latin typeface="Arial Regular" charset="0"/>
                <a:ea typeface="Arial Regular" charset="0"/>
                <a:cs typeface="Arial Regular" charset="0"/>
              </a:defRPr>
            </a:lvl1pPr>
          </a:lstStyle>
          <a:p>
            <a:endParaRPr lang="en-US"/>
          </a:p>
        </p:txBody>
      </p:sp>
    </p:spTree>
    <p:extLst>
      <p:ext uri="{BB962C8B-B14F-4D97-AF65-F5344CB8AC3E}">
        <p14:creationId xmlns:p14="http://schemas.microsoft.com/office/powerpoint/2010/main" val="12673232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etitors">
    <p:spTree>
      <p:nvGrpSpPr>
        <p:cNvPr id="1" name=""/>
        <p:cNvGrpSpPr/>
        <p:nvPr/>
      </p:nvGrpSpPr>
      <p:grpSpPr>
        <a:xfrm>
          <a:off x="0" y="0"/>
          <a:ext cx="0" cy="0"/>
          <a:chOff x="0" y="0"/>
          <a:chExt cx="0" cy="0"/>
        </a:xfrm>
      </p:grpSpPr>
      <p:sp>
        <p:nvSpPr>
          <p:cNvPr id="34" name="Picture Placeholder 13"/>
          <p:cNvSpPr>
            <a:spLocks noGrp="1"/>
          </p:cNvSpPr>
          <p:nvPr>
            <p:ph type="pic" sz="quarter" idx="14"/>
          </p:nvPr>
        </p:nvSpPr>
        <p:spPr>
          <a:xfrm>
            <a:off x="15291434" y="3411210"/>
            <a:ext cx="7434751" cy="8016884"/>
          </a:xfrm>
          <a:effectLst/>
        </p:spPr>
        <p:txBody>
          <a:bodyPr>
            <a:normAutofit/>
          </a:bodyPr>
          <a:lstStyle>
            <a:lvl1pPr marL="0" indent="0">
              <a:buNone/>
              <a:defRPr sz="4200" b="0" i="0">
                <a:ln>
                  <a:noFill/>
                </a:ln>
                <a:solidFill>
                  <a:schemeClr val="bg1">
                    <a:lumMod val="85000"/>
                  </a:schemeClr>
                </a:solidFill>
                <a:latin typeface="Arial Regular" charset="0"/>
                <a:ea typeface="Arial Regular" charset="0"/>
                <a:cs typeface="Arial Regular" charset="0"/>
              </a:defRPr>
            </a:lvl1pPr>
          </a:lstStyle>
          <a:p>
            <a:endParaRPr lang="en-US"/>
          </a:p>
        </p:txBody>
      </p:sp>
    </p:spTree>
    <p:extLst>
      <p:ext uri="{BB962C8B-B14F-4D97-AF65-F5344CB8AC3E}">
        <p14:creationId xmlns:p14="http://schemas.microsoft.com/office/powerpoint/2010/main" val="9881951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ur Mission 2">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1" y="4091685"/>
            <a:ext cx="12105684" cy="6769604"/>
          </a:xfrm>
          <a:effectLst/>
        </p:spPr>
        <p:txBody>
          <a:bodyPr>
            <a:normAutofit/>
          </a:bodyPr>
          <a:lstStyle>
            <a:lvl1pPr marL="0" indent="0">
              <a:buNone/>
              <a:defRPr sz="4200" b="0" i="0">
                <a:ln>
                  <a:noFill/>
                </a:ln>
                <a:solidFill>
                  <a:schemeClr val="bg1">
                    <a:lumMod val="85000"/>
                  </a:schemeClr>
                </a:solidFill>
                <a:latin typeface="Arial Regular" charset="0"/>
                <a:ea typeface="Arial Regular" charset="0"/>
                <a:cs typeface="Arial Regular" charset="0"/>
              </a:defRPr>
            </a:lvl1pPr>
          </a:lstStyle>
          <a:p>
            <a:endParaRPr lang="en-US"/>
          </a:p>
        </p:txBody>
      </p:sp>
    </p:spTree>
    <p:extLst>
      <p:ext uri="{BB962C8B-B14F-4D97-AF65-F5344CB8AC3E}">
        <p14:creationId xmlns:p14="http://schemas.microsoft.com/office/powerpoint/2010/main" val="18967804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Picture v4">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0" y="0"/>
            <a:ext cx="24377649" cy="13715999"/>
          </a:xfrm>
          <a:effectLst/>
        </p:spPr>
        <p:txBody>
          <a:bodyPr>
            <a:normAutofit/>
          </a:bodyPr>
          <a:lstStyle>
            <a:lvl1pPr marL="0" indent="0">
              <a:buNone/>
              <a:defRPr sz="4200" b="0" i="0">
                <a:ln>
                  <a:noFill/>
                </a:ln>
                <a:solidFill>
                  <a:schemeClr val="bg1">
                    <a:lumMod val="85000"/>
                  </a:schemeClr>
                </a:solidFill>
                <a:latin typeface="Arial Regular" charset="0"/>
                <a:ea typeface="Arial Regular" charset="0"/>
                <a:cs typeface="Arial Regular" charset="0"/>
              </a:defRPr>
            </a:lvl1pPr>
          </a:lstStyle>
          <a:p>
            <a:endParaRPr lang="en-US"/>
          </a:p>
        </p:txBody>
      </p:sp>
    </p:spTree>
    <p:extLst>
      <p:ext uri="{BB962C8B-B14F-4D97-AF65-F5344CB8AC3E}">
        <p14:creationId xmlns:p14="http://schemas.microsoft.com/office/powerpoint/2010/main" val="17839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lf Picture Right">
    <p:spTree>
      <p:nvGrpSpPr>
        <p:cNvPr id="1" name=""/>
        <p:cNvGrpSpPr/>
        <p:nvPr/>
      </p:nvGrpSpPr>
      <p:grpSpPr>
        <a:xfrm>
          <a:off x="0" y="0"/>
          <a:ext cx="0" cy="0"/>
          <a:chOff x="0" y="0"/>
          <a:chExt cx="0" cy="0"/>
        </a:xfrm>
      </p:grpSpPr>
      <p:sp>
        <p:nvSpPr>
          <p:cNvPr id="38" name="Picture Placeholder 13"/>
          <p:cNvSpPr>
            <a:spLocks noGrp="1"/>
          </p:cNvSpPr>
          <p:nvPr>
            <p:ph type="pic" sz="quarter" idx="13"/>
          </p:nvPr>
        </p:nvSpPr>
        <p:spPr>
          <a:xfrm>
            <a:off x="12209415" y="0"/>
            <a:ext cx="12168235" cy="13716000"/>
          </a:xfrm>
          <a:effectLst/>
        </p:spPr>
        <p:txBody>
          <a:bodyPr>
            <a:normAutofit/>
          </a:bodyPr>
          <a:lstStyle>
            <a:lvl1pPr marL="0" indent="0">
              <a:buNone/>
              <a:defRPr sz="4200" b="0" i="0">
                <a:ln>
                  <a:noFill/>
                </a:ln>
                <a:solidFill>
                  <a:schemeClr val="bg1">
                    <a:lumMod val="85000"/>
                  </a:schemeClr>
                </a:solidFill>
                <a:latin typeface="Arial Regular" charset="0"/>
                <a:ea typeface="Arial Regular" charset="0"/>
                <a:cs typeface="Arial Regular" charset="0"/>
              </a:defRPr>
            </a:lvl1pPr>
          </a:lstStyle>
          <a:p>
            <a:endParaRPr lang="en-US"/>
          </a:p>
        </p:txBody>
      </p:sp>
    </p:spTree>
    <p:extLst>
      <p:ext uri="{BB962C8B-B14F-4D97-AF65-F5344CB8AC3E}">
        <p14:creationId xmlns:p14="http://schemas.microsoft.com/office/powerpoint/2010/main" val="20462958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alf Picture Left">
    <p:spTree>
      <p:nvGrpSpPr>
        <p:cNvPr id="1" name=""/>
        <p:cNvGrpSpPr/>
        <p:nvPr/>
      </p:nvGrpSpPr>
      <p:grpSpPr>
        <a:xfrm>
          <a:off x="0" y="0"/>
          <a:ext cx="0" cy="0"/>
          <a:chOff x="0" y="0"/>
          <a:chExt cx="0" cy="0"/>
        </a:xfrm>
      </p:grpSpPr>
      <p:sp>
        <p:nvSpPr>
          <p:cNvPr id="38" name="Picture Placeholder 13"/>
          <p:cNvSpPr>
            <a:spLocks noGrp="1"/>
          </p:cNvSpPr>
          <p:nvPr>
            <p:ph type="pic" sz="quarter" idx="13"/>
          </p:nvPr>
        </p:nvSpPr>
        <p:spPr>
          <a:xfrm>
            <a:off x="0" y="0"/>
            <a:ext cx="12168235" cy="13716000"/>
          </a:xfrm>
          <a:effectLst/>
        </p:spPr>
        <p:txBody>
          <a:bodyPr>
            <a:normAutofit/>
          </a:bodyPr>
          <a:lstStyle>
            <a:lvl1pPr marL="0" indent="0">
              <a:buNone/>
              <a:defRPr sz="4200" b="0" i="0">
                <a:ln>
                  <a:noFill/>
                </a:ln>
                <a:solidFill>
                  <a:schemeClr val="bg1">
                    <a:lumMod val="85000"/>
                  </a:schemeClr>
                </a:solidFill>
                <a:latin typeface="Arial Regular" charset="0"/>
                <a:ea typeface="Arial Regular" charset="0"/>
                <a:cs typeface="Arial Regular" charset="0"/>
              </a:defRPr>
            </a:lvl1pPr>
          </a:lstStyle>
          <a:p>
            <a:endParaRPr lang="en-US"/>
          </a:p>
        </p:txBody>
      </p:sp>
    </p:spTree>
    <p:extLst>
      <p:ext uri="{BB962C8B-B14F-4D97-AF65-F5344CB8AC3E}">
        <p14:creationId xmlns:p14="http://schemas.microsoft.com/office/powerpoint/2010/main" val="17685620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9.xml"/><Relationship Id="rId5" Type="http://schemas.microsoft.com/office/2007/relationships/hdphoto" Target="../media/hdphoto1.wdp"/><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5964" y="12712709"/>
            <a:ext cx="5484971" cy="730250"/>
          </a:xfrm>
          <a:prstGeom prst="rect">
            <a:avLst/>
          </a:prstGeom>
        </p:spPr>
        <p:txBody>
          <a:bodyPr vert="horz" lIns="182843" tIns="91422" rIns="182843" bIns="91422" rtlCol="0" anchor="ctr"/>
          <a:lstStyle>
            <a:lvl1pPr algn="l">
              <a:defRPr sz="2400" b="1" i="0">
                <a:solidFill>
                  <a:schemeClr val="tx1">
                    <a:tint val="75000"/>
                  </a:schemeClr>
                </a:solidFill>
                <a:latin typeface="Arial" charset="0"/>
                <a:ea typeface="Arial" charset="0"/>
                <a:cs typeface="Arial" charset="0"/>
              </a:defRPr>
            </a:lvl1pPr>
          </a:lstStyle>
          <a:p>
            <a:endParaRPr lang="en-US"/>
          </a:p>
        </p:txBody>
      </p:sp>
      <p:sp>
        <p:nvSpPr>
          <p:cNvPr id="5" name="Footer Placeholder 4"/>
          <p:cNvSpPr>
            <a:spLocks noGrp="1"/>
          </p:cNvSpPr>
          <p:nvPr>
            <p:ph type="ftr" sz="quarter" idx="3"/>
          </p:nvPr>
        </p:nvSpPr>
        <p:spPr>
          <a:xfrm>
            <a:off x="8075097" y="12712709"/>
            <a:ext cx="8227457" cy="730250"/>
          </a:xfrm>
          <a:prstGeom prst="rect">
            <a:avLst/>
          </a:prstGeom>
        </p:spPr>
        <p:txBody>
          <a:bodyPr vert="horz" lIns="182843" tIns="91422" rIns="182843" bIns="91422" rtlCol="0" anchor="ctr"/>
          <a:lstStyle>
            <a:lvl1pPr algn="ctr">
              <a:defRPr sz="2400" b="1" i="0">
                <a:solidFill>
                  <a:schemeClr val="tx1">
                    <a:tint val="75000"/>
                  </a:schemeClr>
                </a:solidFill>
                <a:latin typeface="Arial" charset="0"/>
                <a:ea typeface="Arial" charset="0"/>
                <a:cs typeface="Arial" charset="0"/>
              </a:defRPr>
            </a:lvl1pPr>
          </a:lstStyle>
          <a:p>
            <a:endParaRPr lang="en-US"/>
          </a:p>
        </p:txBody>
      </p:sp>
      <p:sp>
        <p:nvSpPr>
          <p:cNvPr id="6" name="Slide Number Placeholder 5"/>
          <p:cNvSpPr>
            <a:spLocks noGrp="1"/>
          </p:cNvSpPr>
          <p:nvPr>
            <p:ph type="sldNum" sz="quarter" idx="4"/>
          </p:nvPr>
        </p:nvSpPr>
        <p:spPr>
          <a:xfrm>
            <a:off x="17216715" y="12712709"/>
            <a:ext cx="5484971" cy="730250"/>
          </a:xfrm>
          <a:prstGeom prst="rect">
            <a:avLst/>
          </a:prstGeom>
        </p:spPr>
        <p:txBody>
          <a:bodyPr vert="horz" lIns="182843" tIns="91422" rIns="182843" bIns="91422" rtlCol="0" anchor="ctr"/>
          <a:lstStyle>
            <a:lvl1pPr algn="r">
              <a:defRPr sz="2400" b="1" i="0">
                <a:solidFill>
                  <a:schemeClr val="tx1">
                    <a:tint val="75000"/>
                  </a:schemeClr>
                </a:solidFill>
                <a:latin typeface="Arial" charset="0"/>
                <a:ea typeface="Arial" charset="0"/>
                <a:cs typeface="Arial" charset="0"/>
              </a:defRPr>
            </a:lvl1pPr>
          </a:lstStyle>
          <a:p>
            <a:fld id="{FCEE2C88-6C8F-484D-AF69-578F576B1F44}" type="slidenum">
              <a:rPr lang="en-US" smtClean="0"/>
              <a:pPr/>
              <a:t>‹#›</a:t>
            </a:fld>
            <a:endParaRPr lang="en-US"/>
          </a:p>
        </p:txBody>
      </p:sp>
      <p:sp>
        <p:nvSpPr>
          <p:cNvPr id="8" name="Oval 7"/>
          <p:cNvSpPr/>
          <p:nvPr userDrawn="1"/>
        </p:nvSpPr>
        <p:spPr>
          <a:xfrm>
            <a:off x="23069390" y="523001"/>
            <a:ext cx="859750" cy="85975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b="0" i="0">
              <a:latin typeface="Arial Regular" charset="0"/>
            </a:endParaRPr>
          </a:p>
        </p:txBody>
      </p:sp>
      <p:sp>
        <p:nvSpPr>
          <p:cNvPr id="9" name="TextBox 8"/>
          <p:cNvSpPr txBox="1"/>
          <p:nvPr userDrawn="1"/>
        </p:nvSpPr>
        <p:spPr>
          <a:xfrm>
            <a:off x="23109785" y="607069"/>
            <a:ext cx="807966" cy="615480"/>
          </a:xfrm>
          <a:prstGeom prst="rect">
            <a:avLst/>
          </a:prstGeom>
          <a:noFill/>
        </p:spPr>
        <p:txBody>
          <a:bodyPr wrap="none" lIns="182807" tIns="91404" rIns="182807" bIns="91404" rtlCol="0">
            <a:spAutoFit/>
          </a:bodyPr>
          <a:lstStyle/>
          <a:p>
            <a:pPr algn="ctr"/>
            <a:fld id="{260E2A6B-A809-4840-BF14-8648BC0BDF87}" type="slidenum">
              <a:rPr lang="id-ID" sz="2800" b="1" i="0" smtClean="0">
                <a:solidFill>
                  <a:schemeClr val="bg1"/>
                </a:solidFill>
                <a:latin typeface="Arial" charset="0"/>
                <a:ea typeface="Arial" charset="0"/>
                <a:cs typeface="Arial" charset="0"/>
              </a:rPr>
              <a:pPr algn="ctr"/>
              <a:t>‹#›</a:t>
            </a:fld>
            <a:endParaRPr lang="id-ID" sz="2800" b="1" i="0">
              <a:solidFill>
                <a:schemeClr val="bg1"/>
              </a:solidFill>
              <a:latin typeface="Arial" charset="0"/>
              <a:ea typeface="Arial" charset="0"/>
              <a:cs typeface="Arial" charset="0"/>
            </a:endParaRPr>
          </a:p>
        </p:txBody>
      </p:sp>
      <p:pic>
        <p:nvPicPr>
          <p:cNvPr id="10" name="Picture 9"/>
          <p:cNvPicPr>
            <a:picLocks noChangeAspect="1"/>
          </p:cNvPicPr>
          <p:nvPr userDrawn="1"/>
        </p:nvPicPr>
        <p:blipFill>
          <a:blip r:embed="rId20" cstate="email">
            <a:extLst>
              <a:ext uri="{28A0092B-C50C-407E-A947-70E740481C1C}">
                <a14:useLocalDpi xmlns:a14="http://schemas.microsoft.com/office/drawing/2010/main" val="0"/>
              </a:ext>
            </a:extLst>
          </a:blip>
          <a:stretch>
            <a:fillRect/>
          </a:stretch>
        </p:blipFill>
        <p:spPr>
          <a:xfrm>
            <a:off x="21900994" y="12715795"/>
            <a:ext cx="2028145" cy="727164"/>
          </a:xfrm>
          <a:prstGeom prst="rect">
            <a:avLst/>
          </a:prstGeom>
        </p:spPr>
      </p:pic>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747" r:id="rId1"/>
    <p:sldLayoutId id="2147483916" r:id="rId2"/>
    <p:sldLayoutId id="2147483845" r:id="rId3"/>
    <p:sldLayoutId id="2147483822" r:id="rId4"/>
    <p:sldLayoutId id="2147483823" r:id="rId5"/>
    <p:sldLayoutId id="2147483811" r:id="rId6"/>
    <p:sldLayoutId id="2147483812" r:id="rId7"/>
    <p:sldLayoutId id="2147483806" r:id="rId8"/>
    <p:sldLayoutId id="2147483808" r:id="rId9"/>
    <p:sldLayoutId id="2147483882" r:id="rId10"/>
    <p:sldLayoutId id="2147483844" r:id="rId11"/>
    <p:sldLayoutId id="2147483834" r:id="rId12"/>
    <p:sldLayoutId id="2147483840" r:id="rId13"/>
    <p:sldLayoutId id="2147483893" r:id="rId14"/>
    <p:sldLayoutId id="2147483894" r:id="rId15"/>
    <p:sldLayoutId id="2147483902" r:id="rId16"/>
    <p:sldLayoutId id="2147483919" r:id="rId17"/>
    <p:sldLayoutId id="2147483920" r:id="rId18"/>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l" defTabSz="1828434" rtl="0" eaLnBrk="1" latinLnBrk="0" hangingPunct="1">
        <a:lnSpc>
          <a:spcPct val="90000"/>
        </a:lnSpc>
        <a:spcBef>
          <a:spcPct val="0"/>
        </a:spcBef>
        <a:buNone/>
        <a:defRPr lang="en-US" sz="6000" kern="1200">
          <a:solidFill>
            <a:schemeClr val="tx1"/>
          </a:solidFill>
          <a:latin typeface="Arial" charset="0"/>
          <a:ea typeface="Arial" charset="0"/>
          <a:cs typeface="Arial" charset="0"/>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Arial" charset="0"/>
          <a:ea typeface="Arial" charset="0"/>
          <a:cs typeface="Arial"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Arial" charset="0"/>
          <a:ea typeface="Arial" charset="0"/>
          <a:cs typeface="Arial"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Arial" charset="0"/>
          <a:ea typeface="Arial" charset="0"/>
          <a:cs typeface="Arial"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Arial" charset="0"/>
          <a:ea typeface="Arial" charset="0"/>
          <a:cs typeface="Arial"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Arial" charset="0"/>
          <a:ea typeface="Arial" charset="0"/>
          <a:cs typeface="Arial"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8075613" y="12712700"/>
            <a:ext cx="8226425" cy="73025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descr="Ivey_Logo_RGB_2013.png"/>
          <p:cNvPicPr>
            <a:picLocks noChangeAspect="1"/>
          </p:cNvPicPr>
          <p:nvPr userDrawn="1"/>
        </p:nvPicPr>
        <p:blipFill>
          <a:blip r:embed="rId3"/>
          <a:stretch>
            <a:fillRect/>
          </a:stretch>
        </p:blipFill>
        <p:spPr>
          <a:xfrm>
            <a:off x="1676399" y="730249"/>
            <a:ext cx="7405767" cy="2651125"/>
          </a:xfrm>
          <a:prstGeom prst="rect">
            <a:avLst/>
          </a:prstGeom>
        </p:spPr>
      </p:pic>
      <p:pic>
        <p:nvPicPr>
          <p:cNvPr id="11" name="Picture 10"/>
          <p:cNvPicPr>
            <a:picLocks noChangeAspect="1"/>
          </p:cNvPicPr>
          <p:nvPr userDrawn="1"/>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9573138" y="730249"/>
            <a:ext cx="4804511" cy="11982451"/>
          </a:xfrm>
          <a:prstGeom prst="rect">
            <a:avLst/>
          </a:prstGeom>
        </p:spPr>
      </p:pic>
      <p:sp>
        <p:nvSpPr>
          <p:cNvPr id="6" name="Slide Number Placeholder 5"/>
          <p:cNvSpPr>
            <a:spLocks noGrp="1"/>
          </p:cNvSpPr>
          <p:nvPr>
            <p:ph type="sldNum" sz="quarter" idx="4"/>
          </p:nvPr>
        </p:nvSpPr>
        <p:spPr>
          <a:xfrm>
            <a:off x="17216438" y="12712700"/>
            <a:ext cx="5484812" cy="730250"/>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1828434" rtl="0" eaLnBrk="1" fontAlgn="auto" latinLnBrk="0" hangingPunct="1">
              <a:lnSpc>
                <a:spcPct val="100000"/>
              </a:lnSpc>
              <a:spcBef>
                <a:spcPts val="0"/>
              </a:spcBef>
              <a:spcAft>
                <a:spcPts val="0"/>
              </a:spcAft>
              <a:buClrTx/>
              <a:buSzTx/>
              <a:buFontTx/>
              <a:buNone/>
              <a:tabLst/>
              <a:defRPr/>
            </a:pPr>
            <a:fld id="{283AB939-5D9A-496A-8EC0-576A225894FA}"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5518909"/>
      </p:ext>
    </p:extLst>
  </p:cSld>
  <p:clrMap bg1="lt1" tx1="dk1" bg2="lt2" tx2="dk2" accent1="accent1" accent2="accent2" accent3="accent3" accent4="accent4" accent5="accent5" accent6="accent6" hlink="hlink" folHlink="folHlink"/>
  <p:sldLayoutIdLst>
    <p:sldLayoutId id="214748391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mailto:studentsupport@ivey.ca" TargetMode="External"/><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12.xml.rels><?xml version="1.0" encoding="UTF-8" standalone="yes"?>
<Relationships xmlns="http://schemas.openxmlformats.org/package/2006/relationships"><Relationship Id="rId3" Type="http://schemas.openxmlformats.org/officeDocument/2006/relationships/hyperlink" Target="http://www.idrf.ca/Afghanistan" TargetMode="External"/><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hyperlink" Target="mailto:canafg@outlook.com" TargetMode="External"/><Relationship Id="rId5" Type="http://schemas.openxmlformats.org/officeDocument/2006/relationships/hyperlink" Target="http://www.ayedi.ca/" TargetMode="External"/><Relationship Id="rId4" Type="http://schemas.openxmlformats.org/officeDocument/2006/relationships/hyperlink" Target="mailto:afghancanadianresponse@gmail.com"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www.idrf.ca/Afghanistan" TargetMode="External"/><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hyperlink" Target="mailto:canafg@outlook.com" TargetMode="External"/><Relationship Id="rId5" Type="http://schemas.openxmlformats.org/officeDocument/2006/relationships/hyperlink" Target="http://www.ayedi.ca/" TargetMode="External"/><Relationship Id="rId4" Type="http://schemas.openxmlformats.org/officeDocument/2006/relationships/hyperlink" Target="mailto:afghancanadianresponse@gmail.com" TargetMode="External"/></Relationships>
</file>

<file path=ppt/slides/_rels/slide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hyperlink" Target="mailto:ehuner@ivey.ca" TargetMode="External"/><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https://ocul-uwo.primo.exlibrisgroup.com/permalink/01OCUL_UWO/t54l2v/cdi_proquest_journals_305458666" TargetMode="External"/><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hyperlink" Target="https://www.torontopflag.org/lgbtq2s-terms-to-know" TargetMode="External"/><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hyperlink" Target="http://lgbtq2stoolkit.learningcommunity.ca/wp/wp-content/uploads/2014/12/LGBTQ2S-Definitions.pdf" TargetMode="External"/><Relationship Id="rId5" Type="http://schemas.openxmlformats.org/officeDocument/2006/relationships/hyperlink" Target="https://www.the519.org/education-training/glossary" TargetMode="External"/><Relationship Id="rId4" Type="http://schemas.openxmlformats.org/officeDocument/2006/relationships/hyperlink" Target="https://egale.ca/awareness/terms-and-concepts-updated/"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microsoft.com/office/2007/relationships/media" Target="../media/media5.m4a"/><Relationship Id="rId7" Type="http://schemas.openxmlformats.org/officeDocument/2006/relationships/image" Target="../media/image5.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openxmlformats.org/officeDocument/2006/relationships/slideLayout" Target="../slideLayouts/slideLayout18.xml"/><Relationship Id="rId4" Type="http://schemas.openxmlformats.org/officeDocument/2006/relationships/audio" Target="../media/media5.m4a"/></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hyperlink" Target="mailto:snoguera.hba2023@ivey.ca" TargetMode="External"/><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hyperlink" Target="mailto:caristone.hba2023@ivey.ca"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mailto:vwatson@the519.org" TargetMode="External"/><Relationship Id="rId3" Type="http://schemas.openxmlformats.org/officeDocument/2006/relationships/hyperlink" Target="http://www.itgetsbetter.org/" TargetMode="External"/><Relationship Id="rId7" Type="http://schemas.openxmlformats.org/officeDocument/2006/relationships/hyperlink" Target="mailto:rverma@the519.org" TargetMode="External"/><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hyperlink" Target="http://www.egale.ca/" TargetMode="External"/><Relationship Id="rId5" Type="http://schemas.openxmlformats.org/officeDocument/2006/relationships/hyperlink" Target="http://www.pflagcanada.ca/" TargetMode="External"/><Relationship Id="rId4" Type="http://schemas.openxmlformats.org/officeDocument/2006/relationships/hyperlink" Target="http://www.youthline.ca/index.php"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s://www.ivey.uwo.ca/about/strategic-plan/" TargetMode="External"/><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3" Type="http://schemas.openxmlformats.org/officeDocument/2006/relationships/hyperlink" Target="http://www.itgetsbetter.org/" TargetMode="External"/><Relationship Id="rId2" Type="http://schemas.openxmlformats.org/officeDocument/2006/relationships/image" Target="../media/image4.png"/><Relationship Id="rId1" Type="http://schemas.openxmlformats.org/officeDocument/2006/relationships/slideLayout" Target="../slideLayouts/slideLayout18.xml"/><Relationship Id="rId5" Type="http://schemas.openxmlformats.org/officeDocument/2006/relationships/hyperlink" Target="http://www.pflagcanada.ca/" TargetMode="External"/><Relationship Id="rId4" Type="http://schemas.openxmlformats.org/officeDocument/2006/relationships/hyperlink" Target="http://www.youthline.ca/index.php"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www.pflagcanada.ca/" TargetMode="External"/><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hyperlink" Target="mailto:vwatson@the519.org" TargetMode="External"/><Relationship Id="rId5" Type="http://schemas.openxmlformats.org/officeDocument/2006/relationships/hyperlink" Target="mailto:rverma@the519.org" TargetMode="External"/><Relationship Id="rId4" Type="http://schemas.openxmlformats.org/officeDocument/2006/relationships/hyperlink" Target="http://www.egale.ca/" TargetMode="External"/></Relationships>
</file>

<file path=ppt/slides/_rels/slide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3" Type="http://schemas.openxmlformats.org/officeDocument/2006/relationships/hyperlink" Target="https://youtu.be/ViDtnfQ9FHc" TargetMode="External"/><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3" Type="http://schemas.openxmlformats.org/officeDocument/2006/relationships/hyperlink" Target="https://www.ivey.uwo.ca/news/news-ivey/2021/february/use-leadership-to-address-systemic-racism-character-and-candour-conference/" TargetMode="External"/><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3" Type="http://schemas.openxmlformats.org/officeDocument/2006/relationships/hyperlink" Target="mailto:nkamera.hba2023@ivey.ca" TargetMode="External"/><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hyperlink" Target="mailto:oscarlett.hba2023@ivey.ca" TargetMode="External"/></Relationships>
</file>

<file path=ppt/slides/_rels/slide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93DECB59-895C-6570-0973-04D7A3AE58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399" y="1101884"/>
            <a:ext cx="11709401" cy="11512164"/>
          </a:xfrm>
          <a:prstGeom prst="rect">
            <a:avLst/>
          </a:prstGeom>
          <a:noFill/>
          <a:extLst>
            <a:ext uri="{909E8E84-426E-40DD-AFC4-6F175D3DCCD1}">
              <a14:hiddenFill xmlns:a14="http://schemas.microsoft.com/office/drawing/2010/main">
                <a:solidFill>
                  <a:srgbClr val="FFFFFF"/>
                </a:solidFill>
              </a14:hiddenFill>
            </a:ext>
          </a:extLst>
        </p:spPr>
      </p:pic>
      <p:pic>
        <p:nvPicPr>
          <p:cNvPr id="10" name="Audio Recording Aug 28, 2022 at 12:48:15 PM" descr="Audio Recording Aug 28, 2022 at 12:48:15 PM">
            <a:hlinkClick r:id="" action="ppaction://media"/>
            <a:extLst>
              <a:ext uri="{FF2B5EF4-FFF2-40B4-BE49-F238E27FC236}">
                <a16:creationId xmlns:a16="http://schemas.microsoft.com/office/drawing/2014/main" id="{4C1724B6-7E87-082F-1036-EA88CAFC478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52297" y="10595898"/>
            <a:ext cx="812800" cy="812800"/>
          </a:xfrm>
          <a:prstGeom prst="rect">
            <a:avLst/>
          </a:prstGeom>
        </p:spPr>
      </p:pic>
      <p:sp>
        <p:nvSpPr>
          <p:cNvPr id="2" name="TextBox 1">
            <a:extLst>
              <a:ext uri="{FF2B5EF4-FFF2-40B4-BE49-F238E27FC236}">
                <a16:creationId xmlns:a16="http://schemas.microsoft.com/office/drawing/2014/main" id="{B67B2697-7CD7-76BB-C4C7-78AA313A85D1}"/>
              </a:ext>
            </a:extLst>
          </p:cNvPr>
          <p:cNvSpPr txBox="1"/>
          <p:nvPr/>
        </p:nvSpPr>
        <p:spPr>
          <a:xfrm>
            <a:off x="15002297" y="8292213"/>
            <a:ext cx="12192000" cy="5143780"/>
          </a:xfrm>
          <a:prstGeom prst="rect">
            <a:avLst/>
          </a:prstGeom>
          <a:noFill/>
        </p:spPr>
        <p:txBody>
          <a:bodyPr wrap="square">
            <a:spAutoFit/>
          </a:bodyPr>
          <a:lstStyle/>
          <a:p>
            <a:pPr defTabSz="914400">
              <a:lnSpc>
                <a:spcPct val="120000"/>
              </a:lnSpc>
              <a:spcAft>
                <a:spcPts val="600"/>
              </a:spcAft>
              <a:buClr>
                <a:schemeClr val="accent6"/>
              </a:buClr>
              <a:buSzPct val="90000"/>
            </a:pPr>
            <a:r>
              <a:rPr lang="en-US" b="1" dirty="0">
                <a:solidFill>
                  <a:schemeClr val="accent4"/>
                </a:solidFill>
                <a:latin typeface="Century Gothic" panose="020B0502020202020204" pitchFamily="34" charset="0"/>
              </a:rPr>
              <a:t>Dr. Nadine de Gannes,</a:t>
            </a:r>
          </a:p>
          <a:p>
            <a:pPr defTabSz="914400">
              <a:lnSpc>
                <a:spcPct val="120000"/>
              </a:lnSpc>
              <a:spcAft>
                <a:spcPts val="600"/>
              </a:spcAft>
              <a:buClr>
                <a:schemeClr val="accent6"/>
              </a:buClr>
              <a:buSzPct val="90000"/>
            </a:pPr>
            <a:r>
              <a:rPr lang="en-US" dirty="0">
                <a:solidFill>
                  <a:schemeClr val="accent4"/>
                </a:solidFill>
                <a:latin typeface="Century Gothic" panose="020B0502020202020204" pitchFamily="34" charset="0"/>
              </a:rPr>
              <a:t>Director, HBA Program</a:t>
            </a:r>
          </a:p>
          <a:p>
            <a:pPr defTabSz="914400">
              <a:lnSpc>
                <a:spcPct val="120000"/>
              </a:lnSpc>
              <a:spcAft>
                <a:spcPts val="600"/>
              </a:spcAft>
              <a:buClr>
                <a:schemeClr val="accent6"/>
              </a:buClr>
              <a:buSzPct val="90000"/>
            </a:pPr>
            <a:r>
              <a:rPr lang="en-US" b="1" dirty="0">
                <a:solidFill>
                  <a:schemeClr val="accent4"/>
                </a:solidFill>
                <a:latin typeface="Century Gothic" panose="020B0502020202020204" pitchFamily="34" charset="0"/>
              </a:rPr>
              <a:t>Dr. Erin Huner</a:t>
            </a:r>
          </a:p>
          <a:p>
            <a:pPr defTabSz="914400">
              <a:lnSpc>
                <a:spcPct val="120000"/>
              </a:lnSpc>
              <a:spcAft>
                <a:spcPts val="600"/>
              </a:spcAft>
              <a:buClr>
                <a:schemeClr val="accent6"/>
              </a:buClr>
              <a:buSzPct val="90000"/>
            </a:pPr>
            <a:r>
              <a:rPr lang="en-US" dirty="0">
                <a:solidFill>
                  <a:schemeClr val="accent4"/>
                </a:solidFill>
                <a:latin typeface="Century Gothic" panose="020B0502020202020204" pitchFamily="34" charset="0"/>
              </a:rPr>
              <a:t>Director, Culture &amp; Inclusion</a:t>
            </a:r>
          </a:p>
          <a:p>
            <a:pPr defTabSz="914400">
              <a:lnSpc>
                <a:spcPct val="120000"/>
              </a:lnSpc>
              <a:spcAft>
                <a:spcPts val="600"/>
              </a:spcAft>
              <a:buClr>
                <a:schemeClr val="accent6"/>
              </a:buClr>
              <a:buSzPct val="90000"/>
            </a:pPr>
            <a:r>
              <a:rPr lang="en-US" b="1" dirty="0">
                <a:solidFill>
                  <a:schemeClr val="accent4"/>
                </a:solidFill>
                <a:latin typeface="Century Gothic" panose="020B0502020202020204" pitchFamily="34" charset="0"/>
              </a:rPr>
              <a:t>Ladan Mowlid,</a:t>
            </a:r>
          </a:p>
          <a:p>
            <a:pPr defTabSz="914400">
              <a:lnSpc>
                <a:spcPct val="120000"/>
              </a:lnSpc>
              <a:spcAft>
                <a:spcPts val="600"/>
              </a:spcAft>
              <a:buClr>
                <a:schemeClr val="accent6"/>
              </a:buClr>
              <a:buSzPct val="90000"/>
            </a:pPr>
            <a:r>
              <a:rPr lang="en-US" dirty="0">
                <a:solidFill>
                  <a:schemeClr val="accent4"/>
                </a:solidFill>
                <a:latin typeface="Century Gothic" panose="020B0502020202020204" pitchFamily="34" charset="0"/>
              </a:rPr>
              <a:t>Senior EDI Program Associate</a:t>
            </a:r>
          </a:p>
          <a:p>
            <a:pPr defTabSz="914400">
              <a:lnSpc>
                <a:spcPct val="120000"/>
              </a:lnSpc>
              <a:spcAft>
                <a:spcPts val="600"/>
              </a:spcAft>
              <a:buClr>
                <a:schemeClr val="accent6"/>
              </a:buClr>
              <a:buSzPct val="90000"/>
            </a:pPr>
            <a:endParaRPr lang="en-US" dirty="0">
              <a:solidFill>
                <a:schemeClr val="accent4"/>
              </a:solidFill>
              <a:latin typeface="Century Gothic" panose="020B0502020202020204" pitchFamily="34" charset="0"/>
            </a:endParaRPr>
          </a:p>
        </p:txBody>
      </p:sp>
      <p:sp>
        <p:nvSpPr>
          <p:cNvPr id="4" name="Rectangle 3">
            <a:extLst>
              <a:ext uri="{FF2B5EF4-FFF2-40B4-BE49-F238E27FC236}">
                <a16:creationId xmlns:a16="http://schemas.microsoft.com/office/drawing/2014/main" id="{E91C8F84-788D-4C7A-2AA3-8B1D926E23DF}"/>
              </a:ext>
            </a:extLst>
          </p:cNvPr>
          <p:cNvSpPr/>
          <p:nvPr/>
        </p:nvSpPr>
        <p:spPr>
          <a:xfrm>
            <a:off x="1676400" y="2514600"/>
            <a:ext cx="9779000" cy="1009944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600" b="1" dirty="0">
                <a:solidFill>
                  <a:schemeClr val="bg1"/>
                </a:solidFill>
                <a:latin typeface="Century Gothic" panose="020B0502020202020204" pitchFamily="34" charset="0"/>
              </a:rPr>
              <a:t>IVEY</a:t>
            </a:r>
          </a:p>
          <a:p>
            <a:r>
              <a:rPr lang="en-US" sz="8800" b="1" dirty="0">
                <a:solidFill>
                  <a:schemeClr val="bg1"/>
                </a:solidFill>
                <a:latin typeface="Century Gothic" panose="020B0502020202020204" pitchFamily="34" charset="0"/>
              </a:rPr>
              <a:t>EQUITY &amp; INCLUSION</a:t>
            </a:r>
          </a:p>
          <a:p>
            <a:r>
              <a:rPr lang="en-US" sz="8800" b="1" dirty="0">
                <a:solidFill>
                  <a:schemeClr val="bg1"/>
                </a:solidFill>
                <a:latin typeface="Century Gothic" panose="020B0502020202020204" pitchFamily="34" charset="0"/>
              </a:rPr>
              <a:t>COMMUNITY LEARNING</a:t>
            </a:r>
          </a:p>
          <a:p>
            <a:r>
              <a:rPr lang="en-US" sz="8800" b="1" dirty="0">
                <a:solidFill>
                  <a:schemeClr val="bg1"/>
                </a:solidFill>
                <a:latin typeface="Century Gothic" panose="020B0502020202020204" pitchFamily="34" charset="0"/>
              </a:rPr>
              <a:t>MODULE</a:t>
            </a:r>
          </a:p>
          <a:p>
            <a:r>
              <a:rPr lang="en-US" sz="8800" dirty="0">
                <a:solidFill>
                  <a:schemeClr val="bg1"/>
                </a:solidFill>
                <a:latin typeface="Century Gothic" panose="020B0502020202020204" pitchFamily="34" charset="0"/>
              </a:rPr>
              <a:t>v.2.0</a:t>
            </a:r>
          </a:p>
        </p:txBody>
      </p:sp>
    </p:spTree>
    <p:extLst>
      <p:ext uri="{BB962C8B-B14F-4D97-AF65-F5344CB8AC3E}">
        <p14:creationId xmlns:p14="http://schemas.microsoft.com/office/powerpoint/2010/main" val="324527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5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728453" y="6810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5962EA81-BB2A-4059-9E45-D842779B753B}"/>
              </a:ext>
            </a:extLst>
          </p:cNvPr>
          <p:cNvSpPr txBox="1">
            <a:spLocks/>
          </p:cNvSpPr>
          <p:nvPr/>
        </p:nvSpPr>
        <p:spPr>
          <a:xfrm>
            <a:off x="-4674127" y="858656"/>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r>
              <a:rPr lang="en-US" sz="8800" spc="-10" dirty="0">
                <a:solidFill>
                  <a:schemeClr val="bg2"/>
                </a:solidFill>
                <a:effectLst/>
                <a:latin typeface="Century Gothic" panose="020B0502020202020204" pitchFamily="34" charset="0"/>
                <a:ea typeface="Arial" panose="020B0604020202020204" pitchFamily="34" charset="0"/>
              </a:rPr>
              <a:t>Introduction</a:t>
            </a:r>
            <a:endParaRPr lang="en-CA" sz="8800" dirty="0">
              <a:solidFill>
                <a:schemeClr val="bg2"/>
              </a:solidFill>
              <a:effectLst/>
              <a:latin typeface="Century Gothic" panose="020B0502020202020204" pitchFamily="34" charset="0"/>
              <a:ea typeface="Arial" panose="020B0604020202020204" pitchFamily="34" charset="0"/>
            </a:endParaRPr>
          </a:p>
        </p:txBody>
      </p:sp>
      <p:sp>
        <p:nvSpPr>
          <p:cNvPr id="2" name="TextBox 1">
            <a:extLst>
              <a:ext uri="{FF2B5EF4-FFF2-40B4-BE49-F238E27FC236}">
                <a16:creationId xmlns:a16="http://schemas.microsoft.com/office/drawing/2014/main" id="{D84417E4-0056-FB38-8EA2-9042B504360A}"/>
              </a:ext>
            </a:extLst>
          </p:cNvPr>
          <p:cNvSpPr txBox="1"/>
          <p:nvPr/>
        </p:nvSpPr>
        <p:spPr>
          <a:xfrm>
            <a:off x="1498600" y="3649343"/>
            <a:ext cx="20320000" cy="4783617"/>
          </a:xfrm>
          <a:prstGeom prst="rect">
            <a:avLst/>
          </a:prstGeom>
          <a:noFill/>
        </p:spPr>
        <p:txBody>
          <a:bodyPr wrap="square" rtlCol="0">
            <a:spAutoFit/>
          </a:bodyPr>
          <a:lstStyle/>
          <a:p>
            <a:pPr marL="136525">
              <a:spcBef>
                <a:spcPts val="845"/>
              </a:spcBef>
            </a:pPr>
            <a:r>
              <a:rPr lang="en-US" sz="4000" b="1" kern="0" spc="-10" dirty="0">
                <a:solidFill>
                  <a:schemeClr val="bg2"/>
                </a:solidFill>
                <a:effectLst/>
                <a:latin typeface="Century Gothic" panose="020B0502020202020204" pitchFamily="34" charset="0"/>
                <a:ea typeface="Arial" panose="020B0604020202020204" pitchFamily="34" charset="0"/>
              </a:rPr>
              <a:t>Support</a:t>
            </a:r>
          </a:p>
          <a:p>
            <a:pPr marL="136525">
              <a:spcBef>
                <a:spcPts val="845"/>
              </a:spcBef>
            </a:pPr>
            <a:endParaRPr lang="en-CA" sz="3200" b="1" kern="0" dirty="0">
              <a:solidFill>
                <a:schemeClr val="bg2"/>
              </a:solidFill>
              <a:effectLst/>
              <a:latin typeface="Century Gothic" panose="020B0502020202020204" pitchFamily="34" charset="0"/>
              <a:ea typeface="Arial" panose="020B0604020202020204" pitchFamily="34" charset="0"/>
            </a:endParaRPr>
          </a:p>
          <a:p>
            <a:pPr marL="136525" marR="173990">
              <a:lnSpc>
                <a:spcPct val="106000"/>
              </a:lnSpc>
              <a:spcBef>
                <a:spcPts val="970"/>
              </a:spcBef>
              <a:spcAft>
                <a:spcPts val="0"/>
              </a:spcAft>
            </a:pPr>
            <a:r>
              <a:rPr lang="en-US" sz="3200" spc="-10" dirty="0">
                <a:solidFill>
                  <a:schemeClr val="bg2"/>
                </a:solidFill>
                <a:effectLst/>
                <a:latin typeface="Century Gothic" panose="020B0502020202020204" pitchFamily="34" charset="0"/>
                <a:ea typeface="Arial" panose="020B0604020202020204" pitchFamily="34" charset="0"/>
              </a:rPr>
              <a:t>As</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you</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work</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through</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contents</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of</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this</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Module,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if</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at</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any</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time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you need</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supports,</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please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reach</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out</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to</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studentsupport@ivey.ca</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 This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email</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address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monitored</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regularly</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by</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our</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Academic</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Advising</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staff</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who</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are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always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available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to</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direct</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students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to</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the </a:t>
            </a:r>
            <a:r>
              <a:rPr lang="en-US" sz="3200" dirty="0">
                <a:solidFill>
                  <a:schemeClr val="bg2"/>
                </a:solidFill>
                <a:effectLst/>
                <a:latin typeface="Century Gothic" panose="020B0502020202020204" pitchFamily="34" charset="0"/>
                <a:ea typeface="Arial" panose="020B0604020202020204" pitchFamily="34" charset="0"/>
              </a:rPr>
              <a:t>wellness</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&amp;</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wellbeing</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supports</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that</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are</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available</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on</a:t>
            </a:r>
            <a:r>
              <a:rPr lang="en-US" sz="3200" spc="-7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main</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campus. For Staff and Faculty  you can reach out to XXX</a:t>
            </a:r>
            <a:endParaRPr lang="en-CA" sz="3200" dirty="0">
              <a:solidFill>
                <a:schemeClr val="bg2"/>
              </a:solidFill>
              <a:effectLst/>
              <a:latin typeface="Century Gothic" panose="020B0502020202020204" pitchFamily="34" charset="0"/>
              <a:ea typeface="Arial" panose="020B0604020202020204" pitchFamily="34" charset="0"/>
            </a:endParaRPr>
          </a:p>
          <a:p>
            <a:pPr marL="136525">
              <a:spcBef>
                <a:spcPts val="845"/>
              </a:spcBef>
            </a:pPr>
            <a:endParaRPr lang="en-US" sz="3200" b="1" kern="0" spc="-10" dirty="0">
              <a:solidFill>
                <a:schemeClr val="bg2"/>
              </a:solidFill>
              <a:effectLst/>
              <a:latin typeface="Century Gothic" panose="020B0502020202020204" pitchFamily="34" charset="0"/>
              <a:ea typeface="Arial" panose="020B0604020202020204" pitchFamily="34" charset="0"/>
            </a:endParaRPr>
          </a:p>
          <a:p>
            <a:pPr marL="136525">
              <a:spcBef>
                <a:spcPts val="915"/>
              </a:spcBef>
            </a:pPr>
            <a:endParaRPr lang="en-CA" sz="3200" b="1" kern="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37155701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817D02-4C8A-2705-FFAC-0D01CD8167DF}"/>
              </a:ext>
            </a:extLst>
          </p:cNvPr>
          <p:cNvSpPr txBox="1">
            <a:spLocks/>
          </p:cNvSpPr>
          <p:nvPr/>
        </p:nvSpPr>
        <p:spPr>
          <a:xfrm>
            <a:off x="1466251" y="1111695"/>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Invitation to Reflect:</a:t>
            </a:r>
            <a:endParaRPr lang="en-CA" sz="8800" dirty="0">
              <a:solidFill>
                <a:schemeClr val="bg2"/>
              </a:solidFill>
              <a:effectLst/>
              <a:latin typeface="Century Gothic" panose="020B0502020202020204" pitchFamily="34" charset="0"/>
              <a:ea typeface="Arial" panose="020B0604020202020204" pitchFamily="34" charset="0"/>
            </a:endParaRPr>
          </a:p>
        </p:txBody>
      </p:sp>
      <p:sp>
        <p:nvSpPr>
          <p:cNvPr id="2" name="TextBox 1">
            <a:extLst>
              <a:ext uri="{FF2B5EF4-FFF2-40B4-BE49-F238E27FC236}">
                <a16:creationId xmlns:a16="http://schemas.microsoft.com/office/drawing/2014/main" id="{5CB55A69-B347-D564-123B-54F81AA55367}"/>
              </a:ext>
            </a:extLst>
          </p:cNvPr>
          <p:cNvSpPr txBox="1"/>
          <p:nvPr/>
        </p:nvSpPr>
        <p:spPr>
          <a:xfrm>
            <a:off x="1605950" y="6404297"/>
            <a:ext cx="21144301" cy="707886"/>
          </a:xfrm>
          <a:prstGeom prst="rect">
            <a:avLst/>
          </a:prstGeom>
          <a:noFill/>
        </p:spPr>
        <p:txBody>
          <a:bodyPr wrap="square" rtlCol="0">
            <a:spAutoFit/>
          </a:bodyPr>
          <a:lstStyle/>
          <a:p>
            <a:endParaRPr lang="en-US" sz="4000" dirty="0">
              <a:solidFill>
                <a:schemeClr val="bg2"/>
              </a:solidFill>
              <a:latin typeface="Century Gothic" panose="020B0502020202020204" pitchFamily="34" charset="0"/>
            </a:endParaRPr>
          </a:p>
        </p:txBody>
      </p:sp>
      <p:sp>
        <p:nvSpPr>
          <p:cNvPr id="5" name="TextBox 4">
            <a:extLst>
              <a:ext uri="{FF2B5EF4-FFF2-40B4-BE49-F238E27FC236}">
                <a16:creationId xmlns:a16="http://schemas.microsoft.com/office/drawing/2014/main" id="{20886CA0-D07D-AF37-DA2C-006851A01919}"/>
              </a:ext>
            </a:extLst>
          </p:cNvPr>
          <p:cNvSpPr txBox="1"/>
          <p:nvPr/>
        </p:nvSpPr>
        <p:spPr>
          <a:xfrm>
            <a:off x="1605950" y="2565293"/>
            <a:ext cx="20548600" cy="9281515"/>
          </a:xfrm>
          <a:prstGeom prst="rect">
            <a:avLst/>
          </a:prstGeom>
          <a:noFill/>
        </p:spPr>
        <p:txBody>
          <a:bodyPr wrap="square" rtlCol="0">
            <a:spAutoFit/>
          </a:bodyPr>
          <a:lstStyle/>
          <a:p>
            <a:pPr marL="69850" marR="238125">
              <a:lnSpc>
                <a:spcPct val="105000"/>
              </a:lnSpc>
              <a:spcBef>
                <a:spcPts val="970"/>
              </a:spcBef>
              <a:spcAft>
                <a:spcPts val="0"/>
              </a:spcAft>
            </a:pPr>
            <a:r>
              <a:rPr lang="en-US" sz="3000" dirty="0">
                <a:solidFill>
                  <a:schemeClr val="bg2"/>
                </a:solidFill>
                <a:effectLst/>
                <a:latin typeface="Century Gothic" panose="020B0502020202020204" pitchFamily="34" charset="0"/>
                <a:ea typeface="Arial" panose="020B0604020202020204" pitchFamily="34" charset="0"/>
              </a:rPr>
              <a:t>Writing</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about</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what you have learned or come to about the topic of Asian Experiences  is</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unique</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and</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possibly</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challenging</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experience.</a:t>
            </a:r>
            <a:r>
              <a:rPr lang="en-US" sz="3000" spc="-70" dirty="0">
                <a:solidFill>
                  <a:schemeClr val="bg2"/>
                </a:solidFill>
                <a:effectLst/>
                <a:latin typeface="Century Gothic" panose="020B0502020202020204" pitchFamily="34" charset="0"/>
                <a:ea typeface="Arial" panose="020B0604020202020204" pitchFamily="34" charset="0"/>
              </a:rPr>
              <a:t> Take your time, and begin the process of accounting for:</a:t>
            </a:r>
          </a:p>
          <a:p>
            <a:pPr marL="69850" marR="238125">
              <a:lnSpc>
                <a:spcPct val="105000"/>
              </a:lnSpc>
              <a:spcBef>
                <a:spcPts val="970"/>
              </a:spcBef>
              <a:spcAft>
                <a:spcPts val="0"/>
              </a:spcAft>
            </a:pPr>
            <a:endParaRPr lang="en-US" sz="3000" spc="-70" dirty="0">
              <a:solidFill>
                <a:schemeClr val="bg2"/>
              </a:solidFill>
              <a:effectLst/>
              <a:latin typeface="Century Gothic" panose="020B0502020202020204" pitchFamily="34" charset="0"/>
              <a:ea typeface="Arial" panose="020B0604020202020204" pitchFamily="34" charset="0"/>
            </a:endParaRPr>
          </a:p>
          <a:p>
            <a:pPr marL="527050" marR="238125" indent="-457200">
              <a:lnSpc>
                <a:spcPct val="105000"/>
              </a:lnSpc>
              <a:spcBef>
                <a:spcPts val="970"/>
              </a:spcBef>
              <a:spcAft>
                <a:spcPts val="0"/>
              </a:spcAft>
              <a:buFont typeface="Arial" panose="020B0604020202020204" pitchFamily="34" charset="0"/>
              <a:buChar char="•"/>
            </a:pPr>
            <a:r>
              <a:rPr lang="en-US" sz="3200" i="1" spc="-70" dirty="0">
                <a:solidFill>
                  <a:schemeClr val="bg2"/>
                </a:solidFill>
                <a:latin typeface="Century Gothic" panose="020B0502020202020204" pitchFamily="34" charset="0"/>
                <a:ea typeface="Arial" panose="020B0604020202020204" pitchFamily="34" charset="0"/>
              </a:rPr>
              <a:t>What parts of your knowledge were deepened? </a:t>
            </a:r>
          </a:p>
          <a:p>
            <a:pPr marL="527050" marR="238125" indent="-457200">
              <a:lnSpc>
                <a:spcPct val="105000"/>
              </a:lnSpc>
              <a:spcBef>
                <a:spcPts val="970"/>
              </a:spcBef>
              <a:spcAft>
                <a:spcPts val="0"/>
              </a:spcAft>
              <a:buFont typeface="Arial" panose="020B0604020202020204" pitchFamily="34" charset="0"/>
              <a:buChar char="•"/>
            </a:pPr>
            <a:r>
              <a:rPr lang="en-US" sz="3200" i="1" spc="-70" dirty="0">
                <a:solidFill>
                  <a:schemeClr val="bg2"/>
                </a:solidFill>
                <a:effectLst/>
                <a:latin typeface="Century Gothic" panose="020B0502020202020204" pitchFamily="34" charset="0"/>
                <a:ea typeface="Arial" panose="020B0604020202020204" pitchFamily="34" charset="0"/>
              </a:rPr>
              <a:t>What parts of your knowledge were challenged?</a:t>
            </a:r>
          </a:p>
          <a:p>
            <a:pPr marL="527050" marR="238125" indent="-457200">
              <a:lnSpc>
                <a:spcPct val="105000"/>
              </a:lnSpc>
              <a:spcBef>
                <a:spcPts val="970"/>
              </a:spcBef>
              <a:spcAft>
                <a:spcPts val="0"/>
              </a:spcAft>
              <a:buFont typeface="Arial" panose="020B0604020202020204" pitchFamily="34" charset="0"/>
              <a:buChar char="•"/>
            </a:pPr>
            <a:r>
              <a:rPr lang="en-US" sz="3200" i="1" spc="-70" dirty="0">
                <a:solidFill>
                  <a:schemeClr val="bg2"/>
                </a:solidFill>
                <a:latin typeface="Century Gothic" panose="020B0502020202020204" pitchFamily="34" charset="0"/>
                <a:ea typeface="Arial" panose="020B0604020202020204" pitchFamily="34" charset="0"/>
              </a:rPr>
              <a:t>How might you integrate this new knowledge in your everyday role in the Ivey community?</a:t>
            </a:r>
            <a:endParaRPr lang="en-US" sz="3200" i="1" spc="-70" dirty="0">
              <a:solidFill>
                <a:schemeClr val="bg2"/>
              </a:solidFill>
              <a:effectLst/>
              <a:latin typeface="Century Gothic" panose="020B0502020202020204" pitchFamily="34" charset="0"/>
              <a:ea typeface="Arial" panose="020B0604020202020204" pitchFamily="34" charset="0"/>
            </a:endParaRPr>
          </a:p>
          <a:p>
            <a:pPr marL="527050" marR="238125" indent="-457200">
              <a:lnSpc>
                <a:spcPct val="105000"/>
              </a:lnSpc>
              <a:spcBef>
                <a:spcPts val="970"/>
              </a:spcBef>
              <a:spcAft>
                <a:spcPts val="0"/>
              </a:spcAft>
              <a:buFont typeface="Arial" panose="020B0604020202020204" pitchFamily="34" charset="0"/>
              <a:buChar char="•"/>
            </a:pPr>
            <a:endParaRPr lang="en-US" sz="3000" i="1" dirty="0">
              <a:solidFill>
                <a:schemeClr val="bg2"/>
              </a:solidFill>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r>
              <a:rPr lang="en-US" sz="3000" dirty="0">
                <a:solidFill>
                  <a:schemeClr val="bg2"/>
                </a:solidFill>
                <a:effectLst/>
                <a:latin typeface="Century Gothic" panose="020B0502020202020204" pitchFamily="34" charset="0"/>
                <a:ea typeface="Arial" panose="020B0604020202020204" pitchFamily="34" charset="0"/>
              </a:rPr>
              <a:t>Give yourself the freedom</a:t>
            </a:r>
            <a:r>
              <a:rPr lang="en-US" sz="3000" spc="20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write,</a:t>
            </a:r>
            <a:r>
              <a:rPr lang="en-US" sz="3000" spc="-2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and</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also,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the</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freedom</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embrace</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writing</a:t>
            </a:r>
            <a:r>
              <a:rPr lang="en-US" sz="3000" spc="-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process</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that</a:t>
            </a:r>
            <a:r>
              <a:rPr lang="en-US" sz="3000" spc="-2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may</a:t>
            </a:r>
            <a:r>
              <a:rPr lang="en-US" sz="3000" spc="-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be</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unfamiliar</a:t>
            </a:r>
            <a:r>
              <a:rPr lang="en-US" sz="3000" spc="-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you. You may also want to explore what you have learned about Asian Experiences through other mediums: poetry, painting, drawing, sculpture, song. All of these </a:t>
            </a:r>
            <a:r>
              <a:rPr lang="en-US" sz="3000" dirty="0">
                <a:solidFill>
                  <a:schemeClr val="bg2"/>
                </a:solidFill>
                <a:latin typeface="Century Gothic" panose="020B0502020202020204" pitchFamily="34" charset="0"/>
                <a:ea typeface="Arial" panose="020B0604020202020204" pitchFamily="34" charset="0"/>
              </a:rPr>
              <a:t>forms of expression </a:t>
            </a:r>
            <a:r>
              <a:rPr lang="en-US" sz="3000" dirty="0">
                <a:solidFill>
                  <a:schemeClr val="bg2"/>
                </a:solidFill>
                <a:effectLst/>
                <a:latin typeface="Century Gothic" panose="020B0502020202020204" pitchFamily="34" charset="0"/>
                <a:ea typeface="Arial" panose="020B0604020202020204" pitchFamily="34" charset="0"/>
              </a:rPr>
              <a:t>can support the reflective process of </a:t>
            </a:r>
            <a:r>
              <a:rPr lang="en-US" sz="3000" b="1" i="1" dirty="0">
                <a:solidFill>
                  <a:schemeClr val="bg2"/>
                </a:solidFill>
                <a:effectLst/>
                <a:latin typeface="Century Gothic" panose="020B0502020202020204" pitchFamily="34" charset="0"/>
                <a:ea typeface="Arial" panose="020B0604020202020204" pitchFamily="34" charset="0"/>
              </a:rPr>
              <a:t>coming to know</a:t>
            </a:r>
            <a:r>
              <a:rPr lang="en-US" sz="3000" dirty="0">
                <a:solidFill>
                  <a:schemeClr val="bg2"/>
                </a:solidFill>
                <a:effectLst/>
                <a:latin typeface="Century Gothic" panose="020B0502020202020204" pitchFamily="34" charset="0"/>
                <a:ea typeface="Arial" panose="020B0604020202020204" pitchFamily="34" charset="0"/>
              </a:rPr>
              <a:t>, and the process of making-meaning about new knowledge related to one’s self. Engaging in reflection in this way, allows us to engage with both the process of coming to know, and the intentional meaning-making that comes through embedding this knowing in a material form (</a:t>
            </a:r>
            <a:r>
              <a:rPr lang="en-US" sz="3000" dirty="0">
                <a:solidFill>
                  <a:schemeClr val="bg2"/>
                </a:solidFill>
                <a:latin typeface="Century Gothic" panose="020B0502020202020204" pitchFamily="34" charset="0"/>
                <a:ea typeface="Arial" panose="020B0604020202020204" pitchFamily="34" charset="0"/>
              </a:rPr>
              <a:t>an idea, a stream of consciousness, a poem, a piece of art, music etc.).</a:t>
            </a:r>
            <a:endParaRPr lang="en-US" sz="3000" dirty="0">
              <a:solidFill>
                <a:schemeClr val="bg2"/>
              </a:solidFill>
              <a:effectLst/>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endParaRPr lang="en-CA" sz="3000" dirty="0">
              <a:solidFill>
                <a:schemeClr val="bg2"/>
              </a:solidFill>
              <a:effectLst/>
              <a:latin typeface="Century Gothic" panose="020B0502020202020204" pitchFamily="34" charset="0"/>
              <a:ea typeface="Arial" panose="020B0604020202020204" pitchFamily="34" charset="0"/>
            </a:endParaRPr>
          </a:p>
          <a:p>
            <a:r>
              <a:rPr lang="en-US" sz="3000" dirty="0">
                <a:solidFill>
                  <a:schemeClr val="bg2"/>
                </a:solidFill>
                <a:effectLst/>
                <a:latin typeface="Century Gothic" panose="020B0502020202020204" pitchFamily="34" charset="0"/>
                <a:ea typeface="Arial" panose="020B0604020202020204" pitchFamily="34" charset="0"/>
              </a:rPr>
              <a:t>Please know that you are not required to write. This is a learning opportunity.</a:t>
            </a:r>
            <a:r>
              <a:rPr lang="en-US" sz="3000" spc="20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Please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engage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in</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this</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reflection</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in</a:t>
            </a:r>
            <a:r>
              <a:rPr lang="en-US" sz="3000" spc="-5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capacity</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that</a:t>
            </a:r>
            <a:r>
              <a:rPr lang="en-US" sz="3000" spc="-4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best</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suits</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you.</a:t>
            </a:r>
            <a:r>
              <a:rPr lang="en-CA" sz="3000" dirty="0">
                <a:solidFill>
                  <a:schemeClr val="bg2"/>
                </a:solidFill>
                <a:effectLst/>
                <a:latin typeface="Century Gothic" panose="020B0502020202020204" pitchFamily="34" charset="0"/>
              </a:rPr>
              <a:t> </a:t>
            </a:r>
            <a:endParaRPr lang="en-US" sz="3000" i="1"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33478206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817D02-4C8A-2705-FFAC-0D01CD8167DF}"/>
              </a:ext>
            </a:extLst>
          </p:cNvPr>
          <p:cNvSpPr txBox="1">
            <a:spLocks/>
          </p:cNvSpPr>
          <p:nvPr/>
        </p:nvSpPr>
        <p:spPr>
          <a:xfrm>
            <a:off x="1466251" y="984695"/>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b="1" spc="-10" dirty="0">
                <a:solidFill>
                  <a:schemeClr val="bg2"/>
                </a:solidFill>
                <a:latin typeface="Century Gothic" panose="020B0502020202020204" pitchFamily="34" charset="0"/>
                <a:ea typeface="Arial" panose="020B0604020202020204" pitchFamily="34" charset="0"/>
              </a:rPr>
              <a:t>Invitation to Reflect:</a:t>
            </a:r>
            <a:endParaRPr lang="en-CA" sz="8800" b="1" dirty="0">
              <a:solidFill>
                <a:schemeClr val="bg2"/>
              </a:solidFill>
              <a:effectLst/>
              <a:latin typeface="Century Gothic" panose="020B0502020202020204" pitchFamily="34" charset="0"/>
              <a:ea typeface="Arial" panose="020B0604020202020204" pitchFamily="34" charset="0"/>
            </a:endParaRPr>
          </a:p>
        </p:txBody>
      </p:sp>
      <p:sp>
        <p:nvSpPr>
          <p:cNvPr id="2" name="TextBox 1">
            <a:extLst>
              <a:ext uri="{FF2B5EF4-FFF2-40B4-BE49-F238E27FC236}">
                <a16:creationId xmlns:a16="http://schemas.microsoft.com/office/drawing/2014/main" id="{5CB55A69-B347-D564-123B-54F81AA55367}"/>
              </a:ext>
            </a:extLst>
          </p:cNvPr>
          <p:cNvSpPr txBox="1"/>
          <p:nvPr/>
        </p:nvSpPr>
        <p:spPr>
          <a:xfrm>
            <a:off x="1605950" y="6404297"/>
            <a:ext cx="21144301" cy="707886"/>
          </a:xfrm>
          <a:prstGeom prst="rect">
            <a:avLst/>
          </a:prstGeom>
          <a:noFill/>
        </p:spPr>
        <p:txBody>
          <a:bodyPr wrap="square" rtlCol="0">
            <a:spAutoFit/>
          </a:bodyPr>
          <a:lstStyle/>
          <a:p>
            <a:endParaRPr lang="en-US" sz="4000" dirty="0">
              <a:solidFill>
                <a:schemeClr val="bg2"/>
              </a:solidFill>
              <a:latin typeface="Century Gothic" panose="020B0502020202020204" pitchFamily="34" charset="0"/>
            </a:endParaRPr>
          </a:p>
        </p:txBody>
      </p:sp>
      <p:sp>
        <p:nvSpPr>
          <p:cNvPr id="5" name="Rectangle 4">
            <a:extLst>
              <a:ext uri="{FF2B5EF4-FFF2-40B4-BE49-F238E27FC236}">
                <a16:creationId xmlns:a16="http://schemas.microsoft.com/office/drawing/2014/main" id="{0E53C700-1C73-C042-2AA9-BFE1341D96B9}"/>
              </a:ext>
            </a:extLst>
          </p:cNvPr>
          <p:cNvSpPr/>
          <p:nvPr/>
        </p:nvSpPr>
        <p:spPr>
          <a:xfrm>
            <a:off x="1466251" y="2456670"/>
            <a:ext cx="20530149" cy="943053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91420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2503657"/>
            <a:ext cx="20548600" cy="9854877"/>
          </a:xfrm>
          <a:prstGeom prst="rect">
            <a:avLst/>
          </a:prstGeom>
          <a:noFill/>
        </p:spPr>
        <p:txBody>
          <a:bodyPr wrap="square" rtlCol="0">
            <a:spAutoFit/>
          </a:bodyPr>
          <a:lstStyle/>
          <a:p>
            <a:pPr marL="136525"/>
            <a:r>
              <a:rPr lang="en-US" b="1" kern="0" dirty="0">
                <a:solidFill>
                  <a:schemeClr val="bg2"/>
                </a:solidFill>
                <a:effectLst/>
                <a:latin typeface="Century Gothic" panose="020B0502020202020204" pitchFamily="34" charset="0"/>
                <a:ea typeface="Arial" panose="020B0604020202020204" pitchFamily="34" charset="0"/>
              </a:rPr>
              <a:t>Moments</a:t>
            </a:r>
            <a:r>
              <a:rPr lang="en-US" b="1" kern="0" spc="-15" dirty="0">
                <a:solidFill>
                  <a:schemeClr val="bg2"/>
                </a:solidFill>
                <a:effectLst/>
                <a:latin typeface="Century Gothic" panose="020B0502020202020204" pitchFamily="34" charset="0"/>
                <a:ea typeface="Arial" panose="020B0604020202020204" pitchFamily="34" charset="0"/>
              </a:rPr>
              <a:t> </a:t>
            </a:r>
            <a:r>
              <a:rPr lang="en-US" b="1" kern="0" dirty="0">
                <a:solidFill>
                  <a:schemeClr val="bg2"/>
                </a:solidFill>
                <a:effectLst/>
                <a:latin typeface="Century Gothic" panose="020B0502020202020204" pitchFamily="34" charset="0"/>
                <a:ea typeface="Arial" panose="020B0604020202020204" pitchFamily="34" charset="0"/>
              </a:rPr>
              <a:t>In</a:t>
            </a:r>
            <a:r>
              <a:rPr lang="en-US" b="1" kern="0" spc="-25" dirty="0">
                <a:solidFill>
                  <a:schemeClr val="bg2"/>
                </a:solidFill>
                <a:effectLst/>
                <a:latin typeface="Century Gothic" panose="020B0502020202020204" pitchFamily="34" charset="0"/>
                <a:ea typeface="Arial" panose="020B0604020202020204" pitchFamily="34" charset="0"/>
              </a:rPr>
              <a:t> </a:t>
            </a:r>
            <a:r>
              <a:rPr lang="en-US" b="1" kern="0" spc="-10" dirty="0">
                <a:solidFill>
                  <a:schemeClr val="bg2"/>
                </a:solidFill>
                <a:effectLst/>
                <a:latin typeface="Century Gothic" panose="020B0502020202020204" pitchFamily="34" charset="0"/>
                <a:ea typeface="Arial" panose="020B0604020202020204" pitchFamily="34" charset="0"/>
              </a:rPr>
              <a:t>History</a:t>
            </a:r>
            <a:endParaRPr lang="en-CA" b="1" kern="0" dirty="0">
              <a:solidFill>
                <a:schemeClr val="bg2"/>
              </a:solidFill>
              <a:effectLst/>
              <a:latin typeface="Century Gothic" panose="020B0502020202020204" pitchFamily="34" charset="0"/>
              <a:ea typeface="Arial" panose="020B0604020202020204" pitchFamily="34" charset="0"/>
            </a:endParaRPr>
          </a:p>
          <a:p>
            <a:pPr marL="136525" marR="270510">
              <a:lnSpc>
                <a:spcPct val="106000"/>
              </a:lnSpc>
              <a:spcBef>
                <a:spcPts val="975"/>
              </a:spcBef>
              <a:spcAft>
                <a:spcPts val="0"/>
              </a:spcAft>
            </a:pPr>
            <a:r>
              <a:rPr lang="en-US" sz="3100" dirty="0">
                <a:solidFill>
                  <a:schemeClr val="bg2"/>
                </a:solidFill>
                <a:effectLst/>
                <a:latin typeface="Century Gothic" panose="020B0502020202020204" pitchFamily="34" charset="0"/>
                <a:ea typeface="Arial" panose="020B0604020202020204" pitchFamily="34" charset="0"/>
              </a:rPr>
              <a:t>Understanding</a:t>
            </a:r>
            <a:r>
              <a:rPr lang="en-US" sz="3100" spc="-55"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the</a:t>
            </a:r>
            <a:r>
              <a:rPr lang="en-US" sz="3100" spc="-60"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history</a:t>
            </a:r>
            <a:r>
              <a:rPr lang="en-US" sz="3100" spc="-55"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of</a:t>
            </a:r>
            <a:r>
              <a:rPr lang="en-US" sz="3100" spc="-55"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people’s</a:t>
            </a:r>
            <a:r>
              <a:rPr lang="en-US" sz="3100" spc="-55"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journey</a:t>
            </a:r>
            <a:r>
              <a:rPr lang="en-US" sz="3100" spc="-55"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or</a:t>
            </a:r>
            <a:r>
              <a:rPr lang="en-US" sz="3100" spc="-55"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lived</a:t>
            </a:r>
            <a:r>
              <a:rPr lang="en-US" sz="3100" spc="-65"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experiences</a:t>
            </a:r>
            <a:r>
              <a:rPr lang="en-US" sz="3100" spc="-55"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is</a:t>
            </a:r>
            <a:r>
              <a:rPr lang="en-US" sz="3100" spc="-60"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critical</a:t>
            </a:r>
            <a:r>
              <a:rPr lang="en-US" sz="3100" spc="-65"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for</a:t>
            </a:r>
            <a:r>
              <a:rPr lang="en-US" sz="3100" spc="-55"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our</a:t>
            </a:r>
            <a:r>
              <a:rPr lang="en-US" sz="3100" spc="-55"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better</a:t>
            </a:r>
            <a:r>
              <a:rPr lang="en-US" sz="3100" spc="-55"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understanding</a:t>
            </a:r>
            <a:r>
              <a:rPr lang="en-US" sz="3100" spc="-55"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of</a:t>
            </a:r>
            <a:r>
              <a:rPr lang="en-US" sz="3100" spc="-55"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an</a:t>
            </a:r>
            <a:r>
              <a:rPr lang="en-US" sz="3100" spc="-10"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individual's </a:t>
            </a:r>
            <a:r>
              <a:rPr lang="en-US" sz="3100" spc="-10" dirty="0">
                <a:solidFill>
                  <a:schemeClr val="bg2"/>
                </a:solidFill>
                <a:effectLst/>
                <a:latin typeface="Century Gothic" panose="020B0502020202020204" pitchFamily="34" charset="0"/>
                <a:ea typeface="Arial" panose="020B0604020202020204" pitchFamily="34" charset="0"/>
              </a:rPr>
              <a:t>contemporary</a:t>
            </a:r>
            <a:r>
              <a:rPr lang="en-US" sz="3100" spc="-15" dirty="0">
                <a:solidFill>
                  <a:schemeClr val="bg2"/>
                </a:solidFill>
                <a:effectLst/>
                <a:latin typeface="Century Gothic" panose="020B0502020202020204" pitchFamily="34" charset="0"/>
                <a:ea typeface="Arial" panose="020B0604020202020204" pitchFamily="34" charset="0"/>
              </a:rPr>
              <a:t> </a:t>
            </a:r>
            <a:r>
              <a:rPr lang="en-US" sz="3100" spc="-10" dirty="0">
                <a:solidFill>
                  <a:schemeClr val="bg2"/>
                </a:solidFill>
                <a:effectLst/>
                <a:latin typeface="Century Gothic" panose="020B0502020202020204" pitchFamily="34" charset="0"/>
                <a:ea typeface="Arial" panose="020B0604020202020204" pitchFamily="34" charset="0"/>
              </a:rPr>
              <a:t>experiences</a:t>
            </a:r>
            <a:r>
              <a:rPr lang="en-US" sz="3100" spc="-15" dirty="0">
                <a:solidFill>
                  <a:schemeClr val="bg2"/>
                </a:solidFill>
                <a:effectLst/>
                <a:latin typeface="Century Gothic" panose="020B0502020202020204" pitchFamily="34" charset="0"/>
                <a:ea typeface="Arial" panose="020B0604020202020204" pitchFamily="34" charset="0"/>
              </a:rPr>
              <a:t> </a:t>
            </a:r>
            <a:r>
              <a:rPr lang="en-US" sz="3100" spc="-10" dirty="0">
                <a:solidFill>
                  <a:schemeClr val="bg2"/>
                </a:solidFill>
                <a:effectLst/>
                <a:latin typeface="Century Gothic" panose="020B0502020202020204" pitchFamily="34" charset="0"/>
                <a:ea typeface="Arial" panose="020B0604020202020204" pitchFamily="34" charset="0"/>
              </a:rPr>
              <a:t>of</a:t>
            </a:r>
            <a:r>
              <a:rPr lang="en-US" sz="3100" spc="-15" dirty="0">
                <a:solidFill>
                  <a:schemeClr val="bg2"/>
                </a:solidFill>
                <a:effectLst/>
                <a:latin typeface="Century Gothic" panose="020B0502020202020204" pitchFamily="34" charset="0"/>
                <a:ea typeface="Arial" panose="020B0604020202020204" pitchFamily="34" charset="0"/>
              </a:rPr>
              <a:t> </a:t>
            </a:r>
            <a:r>
              <a:rPr lang="en-US" sz="3100" spc="-10" dirty="0">
                <a:solidFill>
                  <a:schemeClr val="bg2"/>
                </a:solidFill>
                <a:effectLst/>
                <a:latin typeface="Century Gothic" panose="020B0502020202020204" pitchFamily="34" charset="0"/>
                <a:ea typeface="Arial" panose="020B0604020202020204" pitchFamily="34" charset="0"/>
              </a:rPr>
              <a:t>identity.</a:t>
            </a:r>
            <a:r>
              <a:rPr lang="en-US" sz="3100" spc="-20" dirty="0">
                <a:solidFill>
                  <a:schemeClr val="bg2"/>
                </a:solidFill>
                <a:effectLst/>
                <a:latin typeface="Century Gothic" panose="020B0502020202020204" pitchFamily="34" charset="0"/>
                <a:ea typeface="Arial" panose="020B0604020202020204" pitchFamily="34" charset="0"/>
              </a:rPr>
              <a:t> </a:t>
            </a:r>
            <a:r>
              <a:rPr lang="en-US" sz="3100" spc="-10" dirty="0">
                <a:solidFill>
                  <a:schemeClr val="bg2"/>
                </a:solidFill>
                <a:effectLst/>
                <a:latin typeface="Century Gothic" panose="020B0502020202020204" pitchFamily="34" charset="0"/>
                <a:ea typeface="Arial" panose="020B0604020202020204" pitchFamily="34" charset="0"/>
              </a:rPr>
              <a:t>In</a:t>
            </a:r>
            <a:r>
              <a:rPr lang="en-US" sz="3100" spc="-30" dirty="0">
                <a:solidFill>
                  <a:schemeClr val="bg2"/>
                </a:solidFill>
                <a:effectLst/>
                <a:latin typeface="Century Gothic" panose="020B0502020202020204" pitchFamily="34" charset="0"/>
                <a:ea typeface="Arial" panose="020B0604020202020204" pitchFamily="34" charset="0"/>
              </a:rPr>
              <a:t> </a:t>
            </a:r>
            <a:r>
              <a:rPr lang="en-US" sz="3100" spc="-10" dirty="0">
                <a:solidFill>
                  <a:schemeClr val="bg2"/>
                </a:solidFill>
                <a:effectLst/>
                <a:latin typeface="Century Gothic" panose="020B0502020202020204" pitchFamily="34" charset="0"/>
                <a:ea typeface="Arial" panose="020B0604020202020204" pitchFamily="34" charset="0"/>
              </a:rPr>
              <a:t>this</a:t>
            </a:r>
            <a:r>
              <a:rPr lang="en-US" sz="3100" spc="-20" dirty="0">
                <a:solidFill>
                  <a:schemeClr val="bg2"/>
                </a:solidFill>
                <a:effectLst/>
                <a:latin typeface="Century Gothic" panose="020B0502020202020204" pitchFamily="34" charset="0"/>
                <a:ea typeface="Arial" panose="020B0604020202020204" pitchFamily="34" charset="0"/>
              </a:rPr>
              <a:t> </a:t>
            </a:r>
            <a:r>
              <a:rPr lang="en-US" sz="3100" spc="-10" dirty="0">
                <a:solidFill>
                  <a:schemeClr val="bg2"/>
                </a:solidFill>
                <a:effectLst/>
                <a:latin typeface="Century Gothic" panose="020B0502020202020204" pitchFamily="34" charset="0"/>
                <a:ea typeface="Arial" panose="020B0604020202020204" pitchFamily="34" charset="0"/>
              </a:rPr>
              <a:t>section,</a:t>
            </a:r>
            <a:r>
              <a:rPr lang="en-US" sz="3100" spc="-20" dirty="0">
                <a:solidFill>
                  <a:schemeClr val="bg2"/>
                </a:solidFill>
                <a:effectLst/>
                <a:latin typeface="Century Gothic" panose="020B0502020202020204" pitchFamily="34" charset="0"/>
                <a:ea typeface="Arial" panose="020B0604020202020204" pitchFamily="34" charset="0"/>
              </a:rPr>
              <a:t> </a:t>
            </a:r>
            <a:r>
              <a:rPr lang="en-US" sz="3100" spc="-10" dirty="0">
                <a:solidFill>
                  <a:schemeClr val="bg2"/>
                </a:solidFill>
                <a:effectLst/>
                <a:latin typeface="Century Gothic" panose="020B0502020202020204" pitchFamily="34" charset="0"/>
                <a:ea typeface="Arial" panose="020B0604020202020204" pitchFamily="34" charset="0"/>
              </a:rPr>
              <a:t>we</a:t>
            </a:r>
            <a:r>
              <a:rPr lang="en-US" sz="3100" spc="-20" dirty="0">
                <a:solidFill>
                  <a:schemeClr val="bg2"/>
                </a:solidFill>
                <a:effectLst/>
                <a:latin typeface="Century Gothic" panose="020B0502020202020204" pitchFamily="34" charset="0"/>
                <a:ea typeface="Arial" panose="020B0604020202020204" pitchFamily="34" charset="0"/>
              </a:rPr>
              <a:t> </a:t>
            </a:r>
            <a:r>
              <a:rPr lang="en-US" sz="3100" spc="-10" dirty="0">
                <a:solidFill>
                  <a:schemeClr val="bg2"/>
                </a:solidFill>
                <a:effectLst/>
                <a:latin typeface="Century Gothic" panose="020B0502020202020204" pitchFamily="34" charset="0"/>
                <a:ea typeface="Arial" panose="020B0604020202020204" pitchFamily="34" charset="0"/>
              </a:rPr>
              <a:t>will</a:t>
            </a:r>
            <a:r>
              <a:rPr lang="en-US" sz="3100" spc="-25" dirty="0">
                <a:solidFill>
                  <a:schemeClr val="bg2"/>
                </a:solidFill>
                <a:effectLst/>
                <a:latin typeface="Century Gothic" panose="020B0502020202020204" pitchFamily="34" charset="0"/>
                <a:ea typeface="Arial" panose="020B0604020202020204" pitchFamily="34" charset="0"/>
              </a:rPr>
              <a:t> </a:t>
            </a:r>
            <a:r>
              <a:rPr lang="en-US" sz="3100" spc="-10" dirty="0">
                <a:solidFill>
                  <a:schemeClr val="bg2"/>
                </a:solidFill>
                <a:effectLst/>
                <a:latin typeface="Century Gothic" panose="020B0502020202020204" pitchFamily="34" charset="0"/>
                <a:ea typeface="Arial" panose="020B0604020202020204" pitchFamily="34" charset="0"/>
              </a:rPr>
              <a:t>walk</a:t>
            </a:r>
            <a:r>
              <a:rPr lang="en-US" sz="3100" spc="-20" dirty="0">
                <a:solidFill>
                  <a:schemeClr val="bg2"/>
                </a:solidFill>
                <a:effectLst/>
                <a:latin typeface="Century Gothic" panose="020B0502020202020204" pitchFamily="34" charset="0"/>
                <a:ea typeface="Arial" panose="020B0604020202020204" pitchFamily="34" charset="0"/>
              </a:rPr>
              <a:t> </a:t>
            </a:r>
            <a:r>
              <a:rPr lang="en-US" sz="3100" spc="-10" dirty="0">
                <a:solidFill>
                  <a:schemeClr val="bg2"/>
                </a:solidFill>
                <a:effectLst/>
                <a:latin typeface="Century Gothic" panose="020B0502020202020204" pitchFamily="34" charset="0"/>
                <a:ea typeface="Arial" panose="020B0604020202020204" pitchFamily="34" charset="0"/>
              </a:rPr>
              <a:t>through</a:t>
            </a:r>
            <a:r>
              <a:rPr lang="en-US" sz="3100" spc="-30" dirty="0">
                <a:solidFill>
                  <a:schemeClr val="bg2"/>
                </a:solidFill>
                <a:effectLst/>
                <a:latin typeface="Century Gothic" panose="020B0502020202020204" pitchFamily="34" charset="0"/>
                <a:ea typeface="Arial" panose="020B0604020202020204" pitchFamily="34" charset="0"/>
              </a:rPr>
              <a:t> </a:t>
            </a:r>
            <a:r>
              <a:rPr lang="en-US" sz="3100" spc="-10" dirty="0">
                <a:solidFill>
                  <a:schemeClr val="bg2"/>
                </a:solidFill>
                <a:effectLst/>
                <a:latin typeface="Century Gothic" panose="020B0502020202020204" pitchFamily="34" charset="0"/>
                <a:ea typeface="Arial" panose="020B0604020202020204" pitchFamily="34" charset="0"/>
              </a:rPr>
              <a:t>moments</a:t>
            </a:r>
            <a:r>
              <a:rPr lang="en-US" sz="3100" spc="-20" dirty="0">
                <a:solidFill>
                  <a:schemeClr val="bg2"/>
                </a:solidFill>
                <a:effectLst/>
                <a:latin typeface="Century Gothic" panose="020B0502020202020204" pitchFamily="34" charset="0"/>
                <a:ea typeface="Arial" panose="020B0604020202020204" pitchFamily="34" charset="0"/>
              </a:rPr>
              <a:t> </a:t>
            </a:r>
            <a:r>
              <a:rPr lang="en-US" sz="3100" spc="-10" dirty="0">
                <a:solidFill>
                  <a:schemeClr val="bg2"/>
                </a:solidFill>
                <a:effectLst/>
                <a:latin typeface="Century Gothic" panose="020B0502020202020204" pitchFamily="34" charset="0"/>
                <a:ea typeface="Arial" panose="020B0604020202020204" pitchFamily="34" charset="0"/>
              </a:rPr>
              <a:t>of</a:t>
            </a:r>
            <a:r>
              <a:rPr lang="en-US" sz="3100" spc="-15" dirty="0">
                <a:solidFill>
                  <a:schemeClr val="bg2"/>
                </a:solidFill>
                <a:effectLst/>
                <a:latin typeface="Century Gothic" panose="020B0502020202020204" pitchFamily="34" charset="0"/>
                <a:ea typeface="Arial" panose="020B0604020202020204" pitchFamily="34" charset="0"/>
              </a:rPr>
              <a:t> </a:t>
            </a:r>
            <a:r>
              <a:rPr lang="en-US" sz="3100" spc="-10" dirty="0">
                <a:solidFill>
                  <a:schemeClr val="bg2"/>
                </a:solidFill>
                <a:effectLst/>
                <a:latin typeface="Century Gothic" panose="020B0502020202020204" pitchFamily="34" charset="0"/>
                <a:ea typeface="Arial" panose="020B0604020202020204" pitchFamily="34" charset="0"/>
              </a:rPr>
              <a:t>history</a:t>
            </a:r>
            <a:r>
              <a:rPr lang="en-US" sz="3100" spc="-15" dirty="0">
                <a:solidFill>
                  <a:schemeClr val="bg2"/>
                </a:solidFill>
                <a:effectLst/>
                <a:latin typeface="Century Gothic" panose="020B0502020202020204" pitchFamily="34" charset="0"/>
                <a:ea typeface="Arial" panose="020B0604020202020204" pitchFamily="34" charset="0"/>
              </a:rPr>
              <a:t> </a:t>
            </a:r>
            <a:r>
              <a:rPr lang="en-US" sz="3100" spc="-10" dirty="0">
                <a:solidFill>
                  <a:schemeClr val="bg2"/>
                </a:solidFill>
                <a:effectLst/>
                <a:latin typeface="Century Gothic" panose="020B0502020202020204" pitchFamily="34" charset="0"/>
                <a:ea typeface="Arial" panose="020B0604020202020204" pitchFamily="34" charset="0"/>
              </a:rPr>
              <a:t>through</a:t>
            </a:r>
            <a:r>
              <a:rPr lang="en-US" sz="3100" spc="-30" dirty="0">
                <a:solidFill>
                  <a:schemeClr val="bg2"/>
                </a:solidFill>
                <a:effectLst/>
                <a:latin typeface="Century Gothic" panose="020B0502020202020204" pitchFamily="34" charset="0"/>
                <a:ea typeface="Arial" panose="020B0604020202020204" pitchFamily="34" charset="0"/>
              </a:rPr>
              <a:t> </a:t>
            </a:r>
            <a:r>
              <a:rPr lang="en-US" sz="3100" spc="-10" dirty="0">
                <a:solidFill>
                  <a:schemeClr val="bg2"/>
                </a:solidFill>
                <a:effectLst/>
                <a:latin typeface="Century Gothic" panose="020B0502020202020204" pitchFamily="34" charset="0"/>
                <a:ea typeface="Arial" panose="020B0604020202020204" pitchFamily="34" charset="0"/>
              </a:rPr>
              <a:t>four</a:t>
            </a:r>
            <a:r>
              <a:rPr lang="en-US" sz="3100" spc="-15" dirty="0">
                <a:solidFill>
                  <a:schemeClr val="bg2"/>
                </a:solidFill>
                <a:effectLst/>
                <a:latin typeface="Century Gothic" panose="020B0502020202020204" pitchFamily="34" charset="0"/>
                <a:ea typeface="Arial" panose="020B0604020202020204" pitchFamily="34" charset="0"/>
              </a:rPr>
              <a:t> </a:t>
            </a:r>
            <a:r>
              <a:rPr lang="en-US" sz="3100" spc="-10" dirty="0">
                <a:solidFill>
                  <a:schemeClr val="bg2"/>
                </a:solidFill>
                <a:effectLst/>
                <a:latin typeface="Century Gothic" panose="020B0502020202020204" pitchFamily="34" charset="0"/>
                <a:ea typeface="Arial" panose="020B0604020202020204" pitchFamily="34" charset="0"/>
              </a:rPr>
              <a:t>regions</a:t>
            </a:r>
            <a:r>
              <a:rPr lang="en-US" sz="3100" spc="-20" dirty="0">
                <a:solidFill>
                  <a:schemeClr val="bg2"/>
                </a:solidFill>
                <a:effectLst/>
                <a:latin typeface="Century Gothic" panose="020B0502020202020204" pitchFamily="34" charset="0"/>
                <a:ea typeface="Arial" panose="020B0604020202020204" pitchFamily="34" charset="0"/>
              </a:rPr>
              <a:t> </a:t>
            </a:r>
            <a:r>
              <a:rPr lang="en-US" sz="3100" spc="-10" dirty="0">
                <a:solidFill>
                  <a:schemeClr val="bg2"/>
                </a:solidFill>
                <a:effectLst/>
                <a:latin typeface="Century Gothic" panose="020B0502020202020204" pitchFamily="34" charset="0"/>
                <a:ea typeface="Arial" panose="020B0604020202020204" pitchFamily="34" charset="0"/>
              </a:rPr>
              <a:t>of</a:t>
            </a:r>
            <a:r>
              <a:rPr lang="en-US" sz="3100" spc="-15" dirty="0">
                <a:solidFill>
                  <a:schemeClr val="bg2"/>
                </a:solidFill>
                <a:effectLst/>
                <a:latin typeface="Century Gothic" panose="020B0502020202020204" pitchFamily="34" charset="0"/>
                <a:ea typeface="Arial" panose="020B0604020202020204" pitchFamily="34" charset="0"/>
              </a:rPr>
              <a:t> </a:t>
            </a:r>
            <a:r>
              <a:rPr lang="en-US" sz="3100" spc="-10" dirty="0">
                <a:solidFill>
                  <a:schemeClr val="bg2"/>
                </a:solidFill>
                <a:effectLst/>
                <a:latin typeface="Century Gothic" panose="020B0502020202020204" pitchFamily="34" charset="0"/>
                <a:ea typeface="Arial" panose="020B0604020202020204" pitchFamily="34" charset="0"/>
              </a:rPr>
              <a:t>East, </a:t>
            </a:r>
            <a:r>
              <a:rPr lang="en-US" sz="3100" dirty="0">
                <a:solidFill>
                  <a:schemeClr val="bg2"/>
                </a:solidFill>
                <a:effectLst/>
                <a:latin typeface="Century Gothic" panose="020B0502020202020204" pitchFamily="34" charset="0"/>
                <a:ea typeface="Arial" panose="020B0604020202020204" pitchFamily="34" charset="0"/>
              </a:rPr>
              <a:t>South,</a:t>
            </a:r>
            <a:r>
              <a:rPr lang="en-US" sz="3100" spc="-45"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Southeastern,</a:t>
            </a:r>
            <a:r>
              <a:rPr lang="en-US" sz="3100" spc="-45"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and</a:t>
            </a:r>
            <a:r>
              <a:rPr lang="en-US" sz="3100" spc="-55"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West</a:t>
            </a:r>
            <a:r>
              <a:rPr lang="en-US" sz="3100" spc="-50"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Asia.</a:t>
            </a:r>
            <a:endParaRPr lang="en-CA" sz="3100" dirty="0">
              <a:solidFill>
                <a:schemeClr val="bg2"/>
              </a:solidFill>
              <a:effectLst/>
              <a:latin typeface="Century Gothic" panose="020B0502020202020204" pitchFamily="34" charset="0"/>
              <a:ea typeface="Arial" panose="020B0604020202020204" pitchFamily="34" charset="0"/>
            </a:endParaRPr>
          </a:p>
          <a:p>
            <a:pPr marL="136525">
              <a:spcBef>
                <a:spcPts val="870"/>
              </a:spcBef>
            </a:pPr>
            <a:endParaRPr lang="en-US" sz="3200" b="1" kern="0" dirty="0">
              <a:solidFill>
                <a:schemeClr val="bg2"/>
              </a:solidFill>
              <a:effectLst/>
              <a:latin typeface="Century Gothic" panose="020B0502020202020204" pitchFamily="34" charset="0"/>
              <a:ea typeface="Arial" panose="020B0604020202020204" pitchFamily="34" charset="0"/>
            </a:endParaRPr>
          </a:p>
          <a:p>
            <a:pPr marL="136525">
              <a:spcBef>
                <a:spcPts val="870"/>
              </a:spcBef>
            </a:pPr>
            <a:r>
              <a:rPr lang="en-US" sz="3200" b="1" kern="0" dirty="0">
                <a:solidFill>
                  <a:schemeClr val="bg2"/>
                </a:solidFill>
                <a:effectLst/>
                <a:latin typeface="Century Gothic" panose="020B0502020202020204" pitchFamily="34" charset="0"/>
                <a:ea typeface="Arial" panose="020B0604020202020204" pitchFamily="34" charset="0"/>
              </a:rPr>
              <a:t>East</a:t>
            </a:r>
            <a:r>
              <a:rPr lang="en-US" sz="3200" b="1" kern="0" spc="-25" dirty="0">
                <a:solidFill>
                  <a:schemeClr val="bg2"/>
                </a:solidFill>
                <a:effectLst/>
                <a:latin typeface="Century Gothic" panose="020B0502020202020204" pitchFamily="34" charset="0"/>
                <a:ea typeface="Arial" panose="020B0604020202020204" pitchFamily="34" charset="0"/>
              </a:rPr>
              <a:t> </a:t>
            </a:r>
            <a:r>
              <a:rPr lang="en-US" sz="3200" b="1" kern="0" spc="-20" dirty="0">
                <a:solidFill>
                  <a:schemeClr val="bg2"/>
                </a:solidFill>
                <a:effectLst/>
                <a:latin typeface="Century Gothic" panose="020B0502020202020204" pitchFamily="34" charset="0"/>
                <a:ea typeface="Arial" panose="020B0604020202020204" pitchFamily="34" charset="0"/>
              </a:rPr>
              <a:t>Asian</a:t>
            </a:r>
            <a:endParaRPr lang="en-CA" sz="3200" b="1" kern="0" dirty="0">
              <a:solidFill>
                <a:schemeClr val="bg2"/>
              </a:solidFill>
              <a:effectLst/>
              <a:latin typeface="Century Gothic" panose="020B0502020202020204" pitchFamily="34" charset="0"/>
              <a:ea typeface="Arial" panose="020B0604020202020204" pitchFamily="34" charset="0"/>
            </a:endParaRPr>
          </a:p>
          <a:p>
            <a:pPr marL="136525">
              <a:lnSpc>
                <a:spcPct val="106000"/>
              </a:lnSpc>
              <a:spcBef>
                <a:spcPts val="970"/>
              </a:spcBef>
            </a:pPr>
            <a:r>
              <a:rPr lang="en-US" sz="3100" dirty="0">
                <a:solidFill>
                  <a:schemeClr val="bg2"/>
                </a:solidFill>
                <a:effectLst/>
                <a:latin typeface="Century Gothic" panose="020B0502020202020204" pitchFamily="34" charset="0"/>
                <a:ea typeface="Arial" panose="020B0604020202020204" pitchFamily="34" charset="0"/>
              </a:rPr>
              <a:t>East</a:t>
            </a:r>
            <a:r>
              <a:rPr lang="en-US" sz="3100" spc="-50"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Asian</a:t>
            </a:r>
            <a:r>
              <a:rPr lang="en-US" sz="3100" spc="-50"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Canadians</a:t>
            </a:r>
            <a:r>
              <a:rPr lang="en-US" sz="3100" spc="-50"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consist</a:t>
            </a:r>
            <a:r>
              <a:rPr lang="en-US" sz="3100" spc="-50"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of</a:t>
            </a:r>
            <a:r>
              <a:rPr lang="en-US" sz="3100" spc="-50"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several</a:t>
            </a:r>
            <a:r>
              <a:rPr lang="en-US" sz="3100" spc="-55"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ethnicities</a:t>
            </a:r>
            <a:r>
              <a:rPr lang="en-US" sz="3100" spc="-50"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and/or</a:t>
            </a:r>
            <a:r>
              <a:rPr lang="en-US" sz="3100" spc="-45"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nationalities,</a:t>
            </a:r>
            <a:r>
              <a:rPr lang="en-US" sz="3100" spc="-50"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such</a:t>
            </a:r>
            <a:r>
              <a:rPr lang="en-US" sz="3100" spc="-50"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as</a:t>
            </a:r>
            <a:r>
              <a:rPr lang="en-US" sz="3100" spc="-45"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Chinese</a:t>
            </a:r>
            <a:r>
              <a:rPr lang="en-US" sz="3100" spc="-50"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Canadian,</a:t>
            </a:r>
            <a:r>
              <a:rPr lang="en-US" sz="3100" spc="-50"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Hong</a:t>
            </a:r>
            <a:r>
              <a:rPr lang="en-US" sz="3100" spc="-45"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Kong</a:t>
            </a:r>
            <a:r>
              <a:rPr lang="en-US" sz="3100" spc="-45"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Canadian,</a:t>
            </a:r>
            <a:r>
              <a:rPr lang="en-US" sz="3100" spc="-50"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Japanese Canadian, Korean Canadian, Mongolian Canadian, Taiwanese Canadian or Tibetan Canadian.</a:t>
            </a:r>
            <a:r>
              <a:rPr lang="en-CA" sz="3100" dirty="0">
                <a:solidFill>
                  <a:schemeClr val="bg2"/>
                </a:solidFill>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Historically,</a:t>
            </a:r>
            <a:r>
              <a:rPr lang="en-US" sz="3100" spc="-20"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Chinese</a:t>
            </a:r>
            <a:r>
              <a:rPr lang="en-US" sz="3100" spc="-20"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pioneers</a:t>
            </a:r>
            <a:r>
              <a:rPr lang="en-US" sz="3100" spc="-20"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followed</a:t>
            </a:r>
            <a:r>
              <a:rPr lang="en-US" sz="3100" spc="-25"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gold</a:t>
            </a:r>
            <a:r>
              <a:rPr lang="en-US" sz="3100" spc="-30"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rushes</a:t>
            </a:r>
            <a:r>
              <a:rPr lang="en-US" sz="3100" spc="-15"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to</a:t>
            </a:r>
            <a:r>
              <a:rPr lang="en-US" sz="3100" spc="-30"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the</a:t>
            </a:r>
            <a:r>
              <a:rPr lang="en-US" sz="3100" spc="-20"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Fraser</a:t>
            </a:r>
            <a:r>
              <a:rPr lang="en-US" sz="3100" spc="-15"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River</a:t>
            </a:r>
            <a:r>
              <a:rPr lang="en-US" sz="3100" spc="-10"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in</a:t>
            </a:r>
            <a:r>
              <a:rPr lang="en-US" sz="3100" spc="-30"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British</a:t>
            </a:r>
            <a:r>
              <a:rPr lang="en-US" sz="3100" spc="-30"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Columbia</a:t>
            </a:r>
            <a:r>
              <a:rPr lang="en-US" sz="3100" spc="-25"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in</a:t>
            </a:r>
            <a:r>
              <a:rPr lang="en-US" sz="3100" spc="-25"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1858,</a:t>
            </a:r>
            <a:r>
              <a:rPr lang="en-US" sz="3100" spc="-20"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and</a:t>
            </a:r>
            <a:r>
              <a:rPr lang="en-US" sz="3100" spc="20"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then</a:t>
            </a:r>
            <a:r>
              <a:rPr lang="en-US" sz="3100" spc="-25" dirty="0">
                <a:solidFill>
                  <a:schemeClr val="bg2"/>
                </a:solidFill>
                <a:effectLst/>
                <a:latin typeface="Century Gothic" panose="020B0502020202020204" pitchFamily="34" charset="0"/>
                <a:ea typeface="Arial" panose="020B0604020202020204" pitchFamily="34" charset="0"/>
              </a:rPr>
              <a:t> </a:t>
            </a:r>
            <a:r>
              <a:rPr lang="en-US" sz="3100" spc="-20" dirty="0">
                <a:solidFill>
                  <a:schemeClr val="bg2"/>
                </a:solidFill>
                <a:effectLst/>
                <a:latin typeface="Century Gothic" panose="020B0502020202020204" pitchFamily="34" charset="0"/>
                <a:ea typeface="Arial" panose="020B0604020202020204" pitchFamily="34" charset="0"/>
              </a:rPr>
              <a:t>many</a:t>
            </a:r>
            <a:r>
              <a:rPr lang="en-CA" sz="3100" spc="-20" dirty="0">
                <a:solidFill>
                  <a:schemeClr val="bg2"/>
                </a:solidFill>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Chinese</a:t>
            </a:r>
            <a:r>
              <a:rPr lang="en-US" sz="3100" spc="30"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labourers</a:t>
            </a:r>
            <a:r>
              <a:rPr lang="en-US" sz="3100" spc="35"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were</a:t>
            </a:r>
            <a:r>
              <a:rPr lang="en-US" sz="3100" spc="25"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contracted</a:t>
            </a:r>
            <a:r>
              <a:rPr lang="en-US" sz="3100" spc="20"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to</a:t>
            </a:r>
            <a:r>
              <a:rPr lang="en-US" sz="3100" spc="15"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build</a:t>
            </a:r>
            <a:r>
              <a:rPr lang="en-US" sz="3100" spc="10"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the</a:t>
            </a:r>
            <a:r>
              <a:rPr lang="en-US" sz="3100" spc="30"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transcontinental</a:t>
            </a:r>
            <a:r>
              <a:rPr lang="en-US" sz="3100" spc="20"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railway.</a:t>
            </a:r>
            <a:r>
              <a:rPr lang="en-US" sz="3100" spc="50"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The</a:t>
            </a:r>
            <a:r>
              <a:rPr lang="en-US" sz="3100" spc="25"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first</a:t>
            </a:r>
            <a:r>
              <a:rPr lang="en-US" sz="3100" spc="20"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Korean</a:t>
            </a:r>
            <a:r>
              <a:rPr lang="en-US" sz="3100" spc="20"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migrants</a:t>
            </a:r>
            <a:r>
              <a:rPr lang="en-US" sz="3100" spc="30"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to</a:t>
            </a:r>
            <a:r>
              <a:rPr lang="en-US" sz="3100" spc="10"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Canada</a:t>
            </a:r>
            <a:r>
              <a:rPr lang="en-US" sz="3100" spc="30"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were</a:t>
            </a:r>
            <a:r>
              <a:rPr lang="en-US" sz="3100" spc="25" dirty="0">
                <a:solidFill>
                  <a:schemeClr val="bg2"/>
                </a:solidFill>
                <a:effectLst/>
                <a:latin typeface="Century Gothic" panose="020B0502020202020204" pitchFamily="34" charset="0"/>
                <a:ea typeface="Arial" panose="020B0604020202020204" pitchFamily="34" charset="0"/>
              </a:rPr>
              <a:t> </a:t>
            </a:r>
            <a:r>
              <a:rPr lang="en-US" sz="3100" spc="-10" dirty="0">
                <a:solidFill>
                  <a:schemeClr val="bg2"/>
                </a:solidFill>
                <a:effectLst/>
                <a:latin typeface="Century Gothic" panose="020B0502020202020204" pitchFamily="34" charset="0"/>
                <a:ea typeface="Arial" panose="020B0604020202020204" pitchFamily="34" charset="0"/>
              </a:rPr>
              <a:t>seminary</a:t>
            </a:r>
            <a:r>
              <a:rPr lang="en-CA" sz="3100" spc="-10" dirty="0">
                <a:solidFill>
                  <a:schemeClr val="bg2"/>
                </a:solidFill>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students sent here by Canadian missionaries. Korean migration to Canada boomed in the late 1960’s and continues today. The first documented Japanese immigrant arrived in British Columbia in 1877, six years after Confederation. Japanese people arrived</a:t>
            </a:r>
            <a:r>
              <a:rPr lang="en-US" sz="3100" spc="200"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in Canada in two major waves. The first generation of immigrants, called Issei, arrived between 1877 and 1928, and the second after 1967. The vast majority of Issei settled in communities along the Pacific Coast, in the Fraser Valley and in the suburbs of Vancouver</a:t>
            </a:r>
            <a:r>
              <a:rPr lang="en-US" sz="3100" spc="-70"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and</a:t>
            </a:r>
            <a:r>
              <a:rPr lang="en-US" sz="3100" spc="-65"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Victoria.</a:t>
            </a:r>
            <a:r>
              <a:rPr lang="en-US" sz="3100" spc="-65"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A</a:t>
            </a:r>
            <a:r>
              <a:rPr lang="en-US" sz="3100" spc="-70"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few</a:t>
            </a:r>
            <a:r>
              <a:rPr lang="en-US" sz="3100" spc="-65"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took</a:t>
            </a:r>
            <a:r>
              <a:rPr lang="en-US" sz="3100" spc="-70"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up</a:t>
            </a:r>
            <a:r>
              <a:rPr lang="en-US" sz="3100" spc="-65"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residence</a:t>
            </a:r>
            <a:r>
              <a:rPr lang="en-US" sz="3100" spc="-65"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in</a:t>
            </a:r>
            <a:r>
              <a:rPr lang="en-US" sz="3100" spc="-70"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the</a:t>
            </a:r>
            <a:r>
              <a:rPr lang="en-US" sz="3100" spc="-65"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surrounding</a:t>
            </a:r>
            <a:r>
              <a:rPr lang="en-US" sz="3100" spc="-65"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areas</a:t>
            </a:r>
            <a:r>
              <a:rPr lang="en-US" sz="3100" spc="-70"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of</a:t>
            </a:r>
            <a:r>
              <a:rPr lang="en-US" sz="3100" spc="-65"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Lethbridge</a:t>
            </a:r>
            <a:r>
              <a:rPr lang="en-US" sz="3100" spc="-65"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and</a:t>
            </a:r>
            <a:r>
              <a:rPr lang="en-US" sz="3100" spc="-70"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Edmonton</a:t>
            </a:r>
            <a:r>
              <a:rPr lang="en-US" sz="3100" spc="-65"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in</a:t>
            </a:r>
            <a:r>
              <a:rPr lang="en-US" sz="3100" spc="-65" dirty="0">
                <a:solidFill>
                  <a:schemeClr val="bg2"/>
                </a:solidFill>
                <a:effectLst/>
                <a:latin typeface="Century Gothic" panose="020B0502020202020204" pitchFamily="34" charset="0"/>
                <a:ea typeface="Arial" panose="020B0604020202020204" pitchFamily="34" charset="0"/>
              </a:rPr>
              <a:t> </a:t>
            </a:r>
            <a:r>
              <a:rPr lang="en-US" sz="3100" dirty="0">
                <a:solidFill>
                  <a:schemeClr val="bg2"/>
                </a:solidFill>
                <a:effectLst/>
                <a:latin typeface="Century Gothic" panose="020B0502020202020204" pitchFamily="34" charset="0"/>
                <a:ea typeface="Arial" panose="020B0604020202020204" pitchFamily="34" charset="0"/>
              </a:rPr>
              <a:t>Alberta.</a:t>
            </a:r>
            <a:endParaRPr lang="en-CA" sz="3100" dirty="0">
              <a:solidFill>
                <a:schemeClr val="bg2"/>
              </a:solidFill>
              <a:effectLst/>
              <a:latin typeface="Century Gothic" panose="020B0502020202020204" pitchFamily="34" charset="0"/>
              <a:ea typeface="Arial" panose="020B0604020202020204" pitchFamily="34" charset="0"/>
            </a:endParaRPr>
          </a:p>
          <a:p>
            <a:pPr marL="136525">
              <a:lnSpc>
                <a:spcPct val="106000"/>
              </a:lnSpc>
              <a:spcBef>
                <a:spcPts val="970"/>
              </a:spcBef>
              <a:spcAft>
                <a:spcPts val="0"/>
              </a:spcAft>
            </a:pPr>
            <a:endParaRPr lang="en-CA" sz="3200" b="1" i="1" dirty="0">
              <a:solidFill>
                <a:schemeClr val="bg2"/>
              </a:solidFill>
              <a:effectLst/>
              <a:latin typeface="Century Gothic" panose="020B0502020202020204" pitchFamily="34" charset="0"/>
              <a:ea typeface="Arial-BoldItalicMT"/>
              <a:cs typeface="Arial-BoldItalicMT"/>
            </a:endParaRPr>
          </a:p>
        </p:txBody>
      </p:sp>
      <p:sp>
        <p:nvSpPr>
          <p:cNvPr id="5" name="Title 1">
            <a:extLst>
              <a:ext uri="{FF2B5EF4-FFF2-40B4-BE49-F238E27FC236}">
                <a16:creationId xmlns:a16="http://schemas.microsoft.com/office/drawing/2014/main" id="{672176DA-D6E4-9C43-E919-713DB1B86C8D}"/>
              </a:ext>
            </a:extLst>
          </p:cNvPr>
          <p:cNvSpPr txBox="1">
            <a:spLocks/>
          </p:cNvSpPr>
          <p:nvPr/>
        </p:nvSpPr>
        <p:spPr>
          <a:xfrm>
            <a:off x="1466251" y="982232"/>
            <a:ext cx="16745549"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5: Asian Experiences</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14622139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2503657"/>
            <a:ext cx="20548600" cy="8480398"/>
          </a:xfrm>
          <a:prstGeom prst="rect">
            <a:avLst/>
          </a:prstGeom>
          <a:noFill/>
        </p:spPr>
        <p:txBody>
          <a:bodyPr wrap="square" rtlCol="0">
            <a:spAutoFit/>
          </a:bodyPr>
          <a:lstStyle/>
          <a:p>
            <a:pPr marL="136525">
              <a:spcBef>
                <a:spcPts val="875"/>
              </a:spcBef>
              <a:spcAft>
                <a:spcPts val="0"/>
              </a:spcAft>
            </a:pPr>
            <a:r>
              <a:rPr lang="en-US" b="1" i="1" dirty="0">
                <a:solidFill>
                  <a:schemeClr val="bg2"/>
                </a:solidFill>
                <a:effectLst/>
                <a:latin typeface="Century Gothic" panose="020B0502020202020204" pitchFamily="34" charset="0"/>
                <a:ea typeface="Arial" panose="020B0604020202020204" pitchFamily="34" charset="0"/>
              </a:rPr>
              <a:t>Chinese</a:t>
            </a:r>
            <a:r>
              <a:rPr lang="en-US" b="1" i="1" spc="-10" dirty="0">
                <a:solidFill>
                  <a:schemeClr val="bg2"/>
                </a:solidFill>
                <a:effectLst/>
                <a:latin typeface="Century Gothic" panose="020B0502020202020204" pitchFamily="34" charset="0"/>
                <a:ea typeface="Arial" panose="020B0604020202020204" pitchFamily="34" charset="0"/>
              </a:rPr>
              <a:t> Immigrants</a:t>
            </a:r>
            <a:endParaRPr lang="en-CA" b="1" dirty="0">
              <a:solidFill>
                <a:schemeClr val="bg2"/>
              </a:solidFill>
              <a:effectLst/>
              <a:latin typeface="Century Gothic" panose="020B0502020202020204" pitchFamily="34" charset="0"/>
              <a:ea typeface="Arial" panose="020B0604020202020204" pitchFamily="34" charset="0"/>
            </a:endParaRPr>
          </a:p>
          <a:p>
            <a:pPr marL="136525" marR="183515">
              <a:lnSpc>
                <a:spcPct val="106000"/>
              </a:lnSpc>
              <a:spcBef>
                <a:spcPts val="970"/>
              </a:spcBef>
              <a:spcAft>
                <a:spcPts val="0"/>
              </a:spcAft>
            </a:pPr>
            <a:r>
              <a:rPr lang="en-US" sz="3200" spc="-10" dirty="0">
                <a:solidFill>
                  <a:schemeClr val="bg2"/>
                </a:solidFill>
                <a:effectLst/>
                <a:latin typeface="Century Gothic" panose="020B0502020202020204" pitchFamily="34" charset="0"/>
                <a:ea typeface="Arial" panose="020B0604020202020204" pitchFamily="34" charset="0"/>
              </a:rPr>
              <a:t>By</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the</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time</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the</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railway</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was</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completed</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in</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1885, immigration</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policy</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changed</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significantly premised</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on</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anti-Chinese</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racism</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once </a:t>
            </a:r>
            <a:r>
              <a:rPr lang="en-US" sz="3200" dirty="0">
                <a:solidFill>
                  <a:schemeClr val="bg2"/>
                </a:solidFill>
                <a:effectLst/>
                <a:latin typeface="Century Gothic" panose="020B0502020202020204" pitchFamily="34" charset="0"/>
                <a:ea typeface="Arial" panose="020B0604020202020204" pitchFamily="34" charset="0"/>
              </a:rPr>
              <a:t>the economic rationale was no longer present.</a:t>
            </a:r>
            <a:r>
              <a:rPr lang="en-US" sz="3200" spc="20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 Canadian government chose to introduce the federal Chinese Head Tax that year. This tax was originally set at $50, this entry tax for Chinese immigrants was eventually increased to $500 and remained in </a:t>
            </a:r>
            <a:r>
              <a:rPr lang="en-US" sz="3200" spc="-10" dirty="0">
                <a:solidFill>
                  <a:schemeClr val="bg2"/>
                </a:solidFill>
                <a:effectLst/>
                <a:latin typeface="Century Gothic" panose="020B0502020202020204" pitchFamily="34" charset="0"/>
                <a:ea typeface="Arial" panose="020B0604020202020204" pitchFamily="34" charset="0"/>
              </a:rPr>
              <a:t>effect</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until</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introduction of</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Chinese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Immigration</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Act</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of</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1923,</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which</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barred</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most</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new</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Chinese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settlement</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in</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Canada. While 39,000</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people</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of</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Chinese</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origin</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lived</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in</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Canada</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in</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1921,</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Chinese</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exclusion</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halted</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population</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growth, ultimately reducing</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it</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to </a:t>
            </a:r>
            <a:r>
              <a:rPr lang="en-US" sz="3200" dirty="0">
                <a:solidFill>
                  <a:schemeClr val="bg2"/>
                </a:solidFill>
                <a:effectLst/>
                <a:latin typeface="Century Gothic" panose="020B0502020202020204" pitchFamily="34" charset="0"/>
                <a:ea typeface="Arial" panose="020B0604020202020204" pitchFamily="34" charset="0"/>
              </a:rPr>
              <a:t>approximately</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32,000</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by</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time</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Act</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was</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repealed</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1947.</a:t>
            </a:r>
          </a:p>
          <a:p>
            <a:pPr marL="136525" marR="183515">
              <a:lnSpc>
                <a:spcPct val="106000"/>
              </a:lnSpc>
              <a:spcBef>
                <a:spcPts val="970"/>
              </a:spcBef>
              <a:spcAft>
                <a:spcPts val="0"/>
              </a:spcAft>
            </a:pPr>
            <a:endParaRPr lang="en-CA" dirty="0">
              <a:solidFill>
                <a:schemeClr val="bg2"/>
              </a:solidFill>
              <a:effectLst/>
              <a:latin typeface="Century Gothic" panose="020B0502020202020204" pitchFamily="34" charset="0"/>
              <a:ea typeface="Arial" panose="020B0604020202020204" pitchFamily="34" charset="0"/>
            </a:endParaRPr>
          </a:p>
          <a:p>
            <a:pPr marL="136525">
              <a:spcBef>
                <a:spcPts val="845"/>
              </a:spcBef>
              <a:spcAft>
                <a:spcPts val="0"/>
              </a:spcAft>
            </a:pPr>
            <a:r>
              <a:rPr lang="en-US" b="1" i="1" dirty="0">
                <a:solidFill>
                  <a:schemeClr val="bg2"/>
                </a:solidFill>
                <a:effectLst/>
                <a:latin typeface="Century Gothic" panose="020B0502020202020204" pitchFamily="34" charset="0"/>
                <a:ea typeface="Arial" panose="020B0604020202020204" pitchFamily="34" charset="0"/>
              </a:rPr>
              <a:t>Japanese</a:t>
            </a:r>
            <a:r>
              <a:rPr lang="en-US" b="1" i="1" spc="-5" dirty="0">
                <a:solidFill>
                  <a:schemeClr val="bg2"/>
                </a:solidFill>
                <a:effectLst/>
                <a:latin typeface="Century Gothic" panose="020B0502020202020204" pitchFamily="34" charset="0"/>
                <a:ea typeface="Arial" panose="020B0604020202020204" pitchFamily="34" charset="0"/>
              </a:rPr>
              <a:t> </a:t>
            </a:r>
            <a:r>
              <a:rPr lang="en-US" b="1" i="1" spc="-10" dirty="0">
                <a:solidFill>
                  <a:schemeClr val="bg2"/>
                </a:solidFill>
                <a:effectLst/>
                <a:latin typeface="Century Gothic" panose="020B0502020202020204" pitchFamily="34" charset="0"/>
                <a:ea typeface="Arial" panose="020B0604020202020204" pitchFamily="34" charset="0"/>
              </a:rPr>
              <a:t>Immigrants</a:t>
            </a:r>
            <a:endParaRPr lang="en-CA" b="1" dirty="0">
              <a:solidFill>
                <a:schemeClr val="bg2"/>
              </a:solidFill>
              <a:effectLst/>
              <a:latin typeface="Century Gothic" panose="020B0502020202020204" pitchFamily="34" charset="0"/>
              <a:ea typeface="Arial" panose="020B0604020202020204" pitchFamily="34" charset="0"/>
            </a:endParaRPr>
          </a:p>
          <a:p>
            <a:pPr marL="136525" marR="346075">
              <a:lnSpc>
                <a:spcPct val="105000"/>
              </a:lnSpc>
              <a:spcBef>
                <a:spcPts val="995"/>
              </a:spcBef>
              <a:spcAft>
                <a:spcPts val="0"/>
              </a:spcAft>
            </a:pPr>
            <a:r>
              <a:rPr lang="en-US" sz="3200" dirty="0">
                <a:solidFill>
                  <a:schemeClr val="bg2"/>
                </a:solidFill>
                <a:effectLst/>
                <a:latin typeface="Century Gothic" panose="020B0502020202020204" pitchFamily="34" charset="0"/>
                <a:ea typeface="Arial" panose="020B0604020202020204" pitchFamily="34" charset="0"/>
              </a:rPr>
              <a:t>The first generations of Japanese Canadians were denied the full rights of citizens, such as the right to vote in provincial and federal elections and to work in certain industries. British Columbia’s resident population believed that Japanese economic</a:t>
            </a:r>
            <a:r>
              <a:rPr lang="en-US" sz="3200" spc="20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competitiveness and Japan’s rising global status made them a greater threat to Canadian society than the Chinese. </a:t>
            </a:r>
            <a:endParaRPr lang="en-CA" sz="3200" b="1" i="1" dirty="0">
              <a:solidFill>
                <a:schemeClr val="bg2"/>
              </a:solidFill>
              <a:effectLst/>
              <a:latin typeface="Century Gothic" panose="020B0502020202020204" pitchFamily="34" charset="0"/>
              <a:ea typeface="Arial-BoldItalicMT"/>
              <a:cs typeface="Arial-BoldItalicMT"/>
            </a:endParaRPr>
          </a:p>
        </p:txBody>
      </p:sp>
      <p:sp>
        <p:nvSpPr>
          <p:cNvPr id="5" name="Title 1">
            <a:extLst>
              <a:ext uri="{FF2B5EF4-FFF2-40B4-BE49-F238E27FC236}">
                <a16:creationId xmlns:a16="http://schemas.microsoft.com/office/drawing/2014/main" id="{672176DA-D6E4-9C43-E919-713DB1B86C8D}"/>
              </a:ext>
            </a:extLst>
          </p:cNvPr>
          <p:cNvSpPr txBox="1">
            <a:spLocks/>
          </p:cNvSpPr>
          <p:nvPr/>
        </p:nvSpPr>
        <p:spPr>
          <a:xfrm>
            <a:off x="1466251" y="982232"/>
            <a:ext cx="16745549"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5: Asian Experiences</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11944143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2503657"/>
            <a:ext cx="20548600" cy="7409593"/>
          </a:xfrm>
          <a:prstGeom prst="rect">
            <a:avLst/>
          </a:prstGeom>
          <a:noFill/>
        </p:spPr>
        <p:txBody>
          <a:bodyPr wrap="square" rtlCol="0">
            <a:spAutoFit/>
          </a:bodyPr>
          <a:lstStyle/>
          <a:p>
            <a:pPr marL="136525" marR="183515">
              <a:lnSpc>
                <a:spcPct val="106000"/>
              </a:lnSpc>
              <a:spcBef>
                <a:spcPts val="970"/>
              </a:spcBef>
              <a:spcAft>
                <a:spcPts val="0"/>
              </a:spcAft>
            </a:pPr>
            <a:endParaRPr lang="en-CA" dirty="0">
              <a:solidFill>
                <a:schemeClr val="bg2"/>
              </a:solidFill>
              <a:effectLst/>
              <a:latin typeface="Century Gothic" panose="020B0502020202020204" pitchFamily="34" charset="0"/>
              <a:ea typeface="Arial" panose="020B0604020202020204" pitchFamily="34" charset="0"/>
            </a:endParaRPr>
          </a:p>
          <a:p>
            <a:pPr marL="136525" marR="346075">
              <a:lnSpc>
                <a:spcPct val="105000"/>
              </a:lnSpc>
              <a:spcBef>
                <a:spcPts val="995"/>
              </a:spcBef>
              <a:spcAft>
                <a:spcPts val="0"/>
              </a:spcAft>
            </a:pPr>
            <a:r>
              <a:rPr lang="en-US" b="1" i="1" dirty="0">
                <a:solidFill>
                  <a:schemeClr val="bg2"/>
                </a:solidFill>
                <a:effectLst/>
                <a:latin typeface="Century Gothic" panose="020B0502020202020204" pitchFamily="34" charset="0"/>
                <a:ea typeface="Arial" panose="020B0604020202020204" pitchFamily="34" charset="0"/>
              </a:rPr>
              <a:t>Japanese</a:t>
            </a:r>
            <a:r>
              <a:rPr lang="en-US" b="1" i="1" spc="-5" dirty="0">
                <a:solidFill>
                  <a:schemeClr val="bg2"/>
                </a:solidFill>
                <a:effectLst/>
                <a:latin typeface="Century Gothic" panose="020B0502020202020204" pitchFamily="34" charset="0"/>
                <a:ea typeface="Arial" panose="020B0604020202020204" pitchFamily="34" charset="0"/>
              </a:rPr>
              <a:t> </a:t>
            </a:r>
            <a:r>
              <a:rPr lang="en-US" b="1" i="1" spc="-10" dirty="0">
                <a:solidFill>
                  <a:schemeClr val="bg2"/>
                </a:solidFill>
                <a:effectLst/>
                <a:latin typeface="Century Gothic" panose="020B0502020202020204" pitchFamily="34" charset="0"/>
                <a:ea typeface="Arial" panose="020B0604020202020204" pitchFamily="34" charset="0"/>
              </a:rPr>
              <a:t>Immigrants (Continued)</a:t>
            </a:r>
          </a:p>
          <a:p>
            <a:pPr marL="136525" marR="346075">
              <a:lnSpc>
                <a:spcPct val="105000"/>
              </a:lnSpc>
              <a:spcBef>
                <a:spcPts val="995"/>
              </a:spcBef>
              <a:spcAft>
                <a:spcPts val="0"/>
              </a:spcAft>
            </a:pPr>
            <a:r>
              <a:rPr lang="en-US" sz="3600" dirty="0">
                <a:solidFill>
                  <a:schemeClr val="bg2"/>
                </a:solidFill>
                <a:effectLst/>
                <a:latin typeface="Century Gothic" panose="020B0502020202020204" pitchFamily="34" charset="0"/>
                <a:ea typeface="Arial" panose="020B0604020202020204" pitchFamily="34" charset="0"/>
              </a:rPr>
              <a:t>After</a:t>
            </a:r>
            <a:r>
              <a:rPr lang="en-CA" dirty="0">
                <a:solidFill>
                  <a:schemeClr val="bg2"/>
                </a:solidFill>
                <a:latin typeface="Century Gothic" panose="020B0502020202020204" pitchFamily="34" charset="0"/>
                <a:ea typeface="Arial" panose="020B0604020202020204" pitchFamily="34" charset="0"/>
              </a:rPr>
              <a:t> </a:t>
            </a:r>
            <a:r>
              <a:rPr lang="en-US" sz="3600" dirty="0">
                <a:solidFill>
                  <a:schemeClr val="bg2"/>
                </a:solidFill>
                <a:effectLst/>
                <a:latin typeface="Century Gothic" panose="020B0502020202020204" pitchFamily="34" charset="0"/>
                <a:ea typeface="Arial" panose="020B0604020202020204" pitchFamily="34" charset="0"/>
              </a:rPr>
              <a:t>aggressive anti-Japanese lobbying by the province, in 1908 Canada negotiated the Hayashi-Lemieux “Gentleman’s Agreement,” in which Japan’s government agreed to limit the immigration of its male citizens to Canada to 400 per annum. This number was later</a:t>
            </a:r>
            <a:r>
              <a:rPr lang="en-US" sz="3600" spc="200" dirty="0">
                <a:solidFill>
                  <a:schemeClr val="bg2"/>
                </a:solidFill>
                <a:effectLst/>
                <a:latin typeface="Century Gothic" panose="020B0502020202020204" pitchFamily="34" charset="0"/>
                <a:ea typeface="Arial" panose="020B0604020202020204" pitchFamily="34" charset="0"/>
              </a:rPr>
              <a:t> </a:t>
            </a:r>
            <a:r>
              <a:rPr lang="en-US" sz="3600" dirty="0">
                <a:solidFill>
                  <a:schemeClr val="bg2"/>
                </a:solidFill>
                <a:effectLst/>
                <a:latin typeface="Century Gothic" panose="020B0502020202020204" pitchFamily="34" charset="0"/>
                <a:ea typeface="Arial" panose="020B0604020202020204" pitchFamily="34" charset="0"/>
              </a:rPr>
              <a:t>decreased</a:t>
            </a:r>
            <a:r>
              <a:rPr lang="en-US" sz="3600" spc="-65" dirty="0">
                <a:solidFill>
                  <a:schemeClr val="bg2"/>
                </a:solidFill>
                <a:effectLst/>
                <a:latin typeface="Century Gothic" panose="020B0502020202020204" pitchFamily="34" charset="0"/>
                <a:ea typeface="Arial" panose="020B0604020202020204" pitchFamily="34" charset="0"/>
              </a:rPr>
              <a:t> </a:t>
            </a:r>
            <a:r>
              <a:rPr lang="en-US" sz="3600" dirty="0">
                <a:solidFill>
                  <a:schemeClr val="bg2"/>
                </a:solidFill>
                <a:effectLst/>
                <a:latin typeface="Century Gothic" panose="020B0502020202020204" pitchFamily="34" charset="0"/>
                <a:ea typeface="Arial" panose="020B0604020202020204" pitchFamily="34" charset="0"/>
              </a:rPr>
              <a:t>to</a:t>
            </a:r>
            <a:r>
              <a:rPr lang="en-US" sz="3600" spc="-70" dirty="0">
                <a:solidFill>
                  <a:schemeClr val="bg2"/>
                </a:solidFill>
                <a:effectLst/>
                <a:latin typeface="Century Gothic" panose="020B0502020202020204" pitchFamily="34" charset="0"/>
                <a:ea typeface="Arial" panose="020B0604020202020204" pitchFamily="34" charset="0"/>
              </a:rPr>
              <a:t> </a:t>
            </a:r>
            <a:r>
              <a:rPr lang="en-US" sz="3600" dirty="0">
                <a:solidFill>
                  <a:schemeClr val="bg2"/>
                </a:solidFill>
                <a:effectLst/>
                <a:latin typeface="Century Gothic" panose="020B0502020202020204" pitchFamily="34" charset="0"/>
                <a:ea typeface="Arial" panose="020B0604020202020204" pitchFamily="34" charset="0"/>
              </a:rPr>
              <a:t>150,</a:t>
            </a:r>
            <a:r>
              <a:rPr lang="en-US" sz="3600" spc="-55" dirty="0">
                <a:solidFill>
                  <a:schemeClr val="bg2"/>
                </a:solidFill>
                <a:effectLst/>
                <a:latin typeface="Century Gothic" panose="020B0502020202020204" pitchFamily="34" charset="0"/>
                <a:ea typeface="Arial" panose="020B0604020202020204" pitchFamily="34" charset="0"/>
              </a:rPr>
              <a:t> </a:t>
            </a:r>
            <a:r>
              <a:rPr lang="en-US" sz="3600" dirty="0">
                <a:solidFill>
                  <a:schemeClr val="bg2"/>
                </a:solidFill>
                <a:effectLst/>
                <a:latin typeface="Century Gothic" panose="020B0502020202020204" pitchFamily="34" charset="0"/>
                <a:ea typeface="Arial" panose="020B0604020202020204" pitchFamily="34" charset="0"/>
              </a:rPr>
              <a:t>and</a:t>
            </a:r>
            <a:r>
              <a:rPr lang="en-US" sz="3600" spc="-70" dirty="0">
                <a:solidFill>
                  <a:schemeClr val="bg2"/>
                </a:solidFill>
                <a:effectLst/>
                <a:latin typeface="Century Gothic" panose="020B0502020202020204" pitchFamily="34" charset="0"/>
                <a:ea typeface="Arial" panose="020B0604020202020204" pitchFamily="34" charset="0"/>
              </a:rPr>
              <a:t> </a:t>
            </a:r>
            <a:r>
              <a:rPr lang="en-US" sz="3600" dirty="0">
                <a:solidFill>
                  <a:schemeClr val="bg2"/>
                </a:solidFill>
                <a:effectLst/>
                <a:latin typeface="Century Gothic" panose="020B0502020202020204" pitchFamily="34" charset="0"/>
                <a:ea typeface="Arial" panose="020B0604020202020204" pitchFamily="34" charset="0"/>
              </a:rPr>
              <a:t>the</a:t>
            </a:r>
            <a:r>
              <a:rPr lang="en-US" sz="3600" spc="-55" dirty="0">
                <a:solidFill>
                  <a:schemeClr val="bg2"/>
                </a:solidFill>
                <a:effectLst/>
                <a:latin typeface="Century Gothic" panose="020B0502020202020204" pitchFamily="34" charset="0"/>
                <a:ea typeface="Arial" panose="020B0604020202020204" pitchFamily="34" charset="0"/>
              </a:rPr>
              <a:t> </a:t>
            </a:r>
            <a:r>
              <a:rPr lang="en-US" sz="3600" dirty="0">
                <a:solidFill>
                  <a:schemeClr val="bg2"/>
                </a:solidFill>
                <a:effectLst/>
                <a:latin typeface="Century Gothic" panose="020B0502020202020204" pitchFamily="34" charset="0"/>
                <a:ea typeface="Arial" panose="020B0604020202020204" pitchFamily="34" charset="0"/>
              </a:rPr>
              <a:t>policy</a:t>
            </a:r>
            <a:r>
              <a:rPr lang="en-US" sz="3600" spc="-55" dirty="0">
                <a:solidFill>
                  <a:schemeClr val="bg2"/>
                </a:solidFill>
                <a:effectLst/>
                <a:latin typeface="Century Gothic" panose="020B0502020202020204" pitchFamily="34" charset="0"/>
                <a:ea typeface="Arial" panose="020B0604020202020204" pitchFamily="34" charset="0"/>
              </a:rPr>
              <a:t> </a:t>
            </a:r>
            <a:r>
              <a:rPr lang="en-US" sz="3600" dirty="0">
                <a:solidFill>
                  <a:schemeClr val="bg2"/>
                </a:solidFill>
                <a:effectLst/>
                <a:latin typeface="Century Gothic" panose="020B0502020202020204" pitchFamily="34" charset="0"/>
                <a:ea typeface="Arial" panose="020B0604020202020204" pitchFamily="34" charset="0"/>
              </a:rPr>
              <a:t>remained</a:t>
            </a:r>
            <a:r>
              <a:rPr lang="en-US" sz="3600" spc="-65" dirty="0">
                <a:solidFill>
                  <a:schemeClr val="bg2"/>
                </a:solidFill>
                <a:effectLst/>
                <a:latin typeface="Century Gothic" panose="020B0502020202020204" pitchFamily="34" charset="0"/>
                <a:ea typeface="Arial" panose="020B0604020202020204" pitchFamily="34" charset="0"/>
              </a:rPr>
              <a:t> </a:t>
            </a:r>
            <a:r>
              <a:rPr lang="en-US" sz="3600" dirty="0">
                <a:solidFill>
                  <a:schemeClr val="bg2"/>
                </a:solidFill>
                <a:effectLst/>
                <a:latin typeface="Century Gothic" panose="020B0502020202020204" pitchFamily="34" charset="0"/>
                <a:ea typeface="Arial" panose="020B0604020202020204" pitchFamily="34" charset="0"/>
              </a:rPr>
              <a:t>in</a:t>
            </a:r>
            <a:r>
              <a:rPr lang="en-US" sz="3600" spc="-65" dirty="0">
                <a:solidFill>
                  <a:schemeClr val="bg2"/>
                </a:solidFill>
                <a:effectLst/>
                <a:latin typeface="Century Gothic" panose="020B0502020202020204" pitchFamily="34" charset="0"/>
                <a:ea typeface="Arial" panose="020B0604020202020204" pitchFamily="34" charset="0"/>
              </a:rPr>
              <a:t> </a:t>
            </a:r>
            <a:r>
              <a:rPr lang="en-US" sz="3600" dirty="0">
                <a:solidFill>
                  <a:schemeClr val="bg2"/>
                </a:solidFill>
                <a:effectLst/>
                <a:latin typeface="Century Gothic" panose="020B0502020202020204" pitchFamily="34" charset="0"/>
                <a:ea typeface="Arial" panose="020B0604020202020204" pitchFamily="34" charset="0"/>
              </a:rPr>
              <a:t>effect</a:t>
            </a:r>
            <a:r>
              <a:rPr lang="en-US" sz="3600" spc="-65" dirty="0">
                <a:solidFill>
                  <a:schemeClr val="bg2"/>
                </a:solidFill>
                <a:effectLst/>
                <a:latin typeface="Century Gothic" panose="020B0502020202020204" pitchFamily="34" charset="0"/>
                <a:ea typeface="Arial" panose="020B0604020202020204" pitchFamily="34" charset="0"/>
              </a:rPr>
              <a:t> </a:t>
            </a:r>
            <a:r>
              <a:rPr lang="en-US" sz="3600" dirty="0">
                <a:solidFill>
                  <a:schemeClr val="bg2"/>
                </a:solidFill>
                <a:effectLst/>
                <a:latin typeface="Century Gothic" panose="020B0502020202020204" pitchFamily="34" charset="0"/>
                <a:ea typeface="Arial" panose="020B0604020202020204" pitchFamily="34" charset="0"/>
              </a:rPr>
              <a:t>until</a:t>
            </a:r>
            <a:r>
              <a:rPr lang="en-US" sz="3600" spc="-65" dirty="0">
                <a:solidFill>
                  <a:schemeClr val="bg2"/>
                </a:solidFill>
                <a:effectLst/>
                <a:latin typeface="Century Gothic" panose="020B0502020202020204" pitchFamily="34" charset="0"/>
                <a:ea typeface="Arial" panose="020B0604020202020204" pitchFamily="34" charset="0"/>
              </a:rPr>
              <a:t> </a:t>
            </a:r>
            <a:r>
              <a:rPr lang="en-US" sz="3600" dirty="0">
                <a:solidFill>
                  <a:schemeClr val="bg2"/>
                </a:solidFill>
                <a:effectLst/>
                <a:latin typeface="Century Gothic" panose="020B0502020202020204" pitchFamily="34" charset="0"/>
                <a:ea typeface="Arial" panose="020B0604020202020204" pitchFamily="34" charset="0"/>
              </a:rPr>
              <a:t>the</a:t>
            </a:r>
            <a:r>
              <a:rPr lang="en-US" sz="3600" spc="-60" dirty="0">
                <a:solidFill>
                  <a:schemeClr val="bg2"/>
                </a:solidFill>
                <a:effectLst/>
                <a:latin typeface="Century Gothic" panose="020B0502020202020204" pitchFamily="34" charset="0"/>
                <a:ea typeface="Arial" panose="020B0604020202020204" pitchFamily="34" charset="0"/>
              </a:rPr>
              <a:t> </a:t>
            </a:r>
            <a:r>
              <a:rPr lang="en-US" sz="3600" dirty="0">
                <a:solidFill>
                  <a:schemeClr val="bg2"/>
                </a:solidFill>
                <a:effectLst/>
                <a:latin typeface="Century Gothic" panose="020B0502020202020204" pitchFamily="34" charset="0"/>
                <a:ea typeface="Arial" panose="020B0604020202020204" pitchFamily="34" charset="0"/>
              </a:rPr>
              <a:t>Second</a:t>
            </a:r>
            <a:r>
              <a:rPr lang="en-US" sz="3600" spc="-70" dirty="0">
                <a:solidFill>
                  <a:schemeClr val="bg2"/>
                </a:solidFill>
                <a:effectLst/>
                <a:latin typeface="Century Gothic" panose="020B0502020202020204" pitchFamily="34" charset="0"/>
                <a:ea typeface="Arial" panose="020B0604020202020204" pitchFamily="34" charset="0"/>
              </a:rPr>
              <a:t> </a:t>
            </a:r>
            <a:r>
              <a:rPr lang="en-US" sz="3600" dirty="0">
                <a:solidFill>
                  <a:schemeClr val="bg2"/>
                </a:solidFill>
                <a:effectLst/>
                <a:latin typeface="Century Gothic" panose="020B0502020202020204" pitchFamily="34" charset="0"/>
                <a:ea typeface="Arial" panose="020B0604020202020204" pitchFamily="34" charset="0"/>
              </a:rPr>
              <a:t>World</a:t>
            </a:r>
            <a:r>
              <a:rPr lang="en-US" sz="3600" spc="-65" dirty="0">
                <a:solidFill>
                  <a:schemeClr val="bg2"/>
                </a:solidFill>
                <a:effectLst/>
                <a:latin typeface="Century Gothic" panose="020B0502020202020204" pitchFamily="34" charset="0"/>
                <a:ea typeface="Arial" panose="020B0604020202020204" pitchFamily="34" charset="0"/>
              </a:rPr>
              <a:t> </a:t>
            </a:r>
            <a:r>
              <a:rPr lang="en-US" sz="3600" dirty="0">
                <a:solidFill>
                  <a:schemeClr val="bg2"/>
                </a:solidFill>
                <a:effectLst/>
                <a:latin typeface="Century Gothic" panose="020B0502020202020204" pitchFamily="34" charset="0"/>
                <a:ea typeface="Arial" panose="020B0604020202020204" pitchFamily="34" charset="0"/>
              </a:rPr>
              <a:t>War</a:t>
            </a:r>
            <a:r>
              <a:rPr lang="en-US" sz="3600" spc="-30" dirty="0">
                <a:solidFill>
                  <a:schemeClr val="bg2"/>
                </a:solidFill>
                <a:effectLst/>
                <a:latin typeface="Century Gothic" panose="020B0502020202020204" pitchFamily="34" charset="0"/>
                <a:ea typeface="Arial" panose="020B0604020202020204" pitchFamily="34" charset="0"/>
              </a:rPr>
              <a:t> </a:t>
            </a:r>
            <a:r>
              <a:rPr lang="en-US" sz="3600" dirty="0">
                <a:solidFill>
                  <a:schemeClr val="bg2"/>
                </a:solidFill>
                <a:effectLst/>
                <a:latin typeface="Century Gothic" panose="020B0502020202020204" pitchFamily="34" charset="0"/>
                <a:ea typeface="Arial" panose="020B0604020202020204" pitchFamily="34" charset="0"/>
              </a:rPr>
              <a:t>which</a:t>
            </a:r>
            <a:r>
              <a:rPr lang="en-US" sz="3600" spc="-40" dirty="0">
                <a:solidFill>
                  <a:schemeClr val="bg2"/>
                </a:solidFill>
                <a:effectLst/>
                <a:latin typeface="Century Gothic" panose="020B0502020202020204" pitchFamily="34" charset="0"/>
                <a:ea typeface="Arial" panose="020B0604020202020204" pitchFamily="34" charset="0"/>
              </a:rPr>
              <a:t> </a:t>
            </a:r>
            <a:r>
              <a:rPr lang="en-US" sz="3600" dirty="0">
                <a:solidFill>
                  <a:schemeClr val="bg2"/>
                </a:solidFill>
                <a:effectLst/>
                <a:latin typeface="Century Gothic" panose="020B0502020202020204" pitchFamily="34" charset="0"/>
                <a:ea typeface="Arial" panose="020B0604020202020204" pitchFamily="34" charset="0"/>
              </a:rPr>
              <a:t>brought</a:t>
            </a:r>
            <a:r>
              <a:rPr lang="en-US" sz="3600" spc="-65" dirty="0">
                <a:solidFill>
                  <a:schemeClr val="bg2"/>
                </a:solidFill>
                <a:effectLst/>
                <a:latin typeface="Century Gothic" panose="020B0502020202020204" pitchFamily="34" charset="0"/>
                <a:ea typeface="Arial" panose="020B0604020202020204" pitchFamily="34" charset="0"/>
              </a:rPr>
              <a:t> </a:t>
            </a:r>
            <a:r>
              <a:rPr lang="en-US" sz="3600" dirty="0">
                <a:solidFill>
                  <a:schemeClr val="bg2"/>
                </a:solidFill>
                <a:effectLst/>
                <a:latin typeface="Century Gothic" panose="020B0502020202020204" pitchFamily="34" charset="0"/>
                <a:ea typeface="Arial" panose="020B0604020202020204" pitchFamily="34" charset="0"/>
              </a:rPr>
              <a:t>the</a:t>
            </a:r>
            <a:r>
              <a:rPr lang="en-US" sz="3600" spc="-60" dirty="0">
                <a:solidFill>
                  <a:schemeClr val="bg2"/>
                </a:solidFill>
                <a:effectLst/>
                <a:latin typeface="Century Gothic" panose="020B0502020202020204" pitchFamily="34" charset="0"/>
                <a:ea typeface="Arial" panose="020B0604020202020204" pitchFamily="34" charset="0"/>
              </a:rPr>
              <a:t> </a:t>
            </a:r>
            <a:r>
              <a:rPr lang="en-US" sz="3600" dirty="0">
                <a:solidFill>
                  <a:schemeClr val="bg2"/>
                </a:solidFill>
                <a:effectLst/>
                <a:latin typeface="Century Gothic" panose="020B0502020202020204" pitchFamily="34" charset="0"/>
                <a:ea typeface="Arial" panose="020B0604020202020204" pitchFamily="34" charset="0"/>
              </a:rPr>
              <a:t>end</a:t>
            </a:r>
            <a:r>
              <a:rPr lang="en-US" sz="3600" spc="-45" dirty="0">
                <a:solidFill>
                  <a:schemeClr val="bg2"/>
                </a:solidFill>
                <a:effectLst/>
                <a:latin typeface="Century Gothic" panose="020B0502020202020204" pitchFamily="34" charset="0"/>
                <a:ea typeface="Arial" panose="020B0604020202020204" pitchFamily="34" charset="0"/>
              </a:rPr>
              <a:t> </a:t>
            </a:r>
            <a:r>
              <a:rPr lang="en-US" sz="3600" dirty="0">
                <a:solidFill>
                  <a:schemeClr val="bg2"/>
                </a:solidFill>
                <a:effectLst/>
                <a:latin typeface="Century Gothic" panose="020B0502020202020204" pitchFamily="34" charset="0"/>
                <a:ea typeface="Arial" panose="020B0604020202020204" pitchFamily="34" charset="0"/>
              </a:rPr>
              <a:t>of</a:t>
            </a:r>
            <a:r>
              <a:rPr lang="en-US" sz="3600" spc="-55" dirty="0">
                <a:solidFill>
                  <a:schemeClr val="bg2"/>
                </a:solidFill>
                <a:effectLst/>
                <a:latin typeface="Century Gothic" panose="020B0502020202020204" pitchFamily="34" charset="0"/>
                <a:ea typeface="Arial" panose="020B0604020202020204" pitchFamily="34" charset="0"/>
              </a:rPr>
              <a:t> </a:t>
            </a:r>
            <a:r>
              <a:rPr lang="en-US" sz="3600" dirty="0">
                <a:solidFill>
                  <a:schemeClr val="bg2"/>
                </a:solidFill>
                <a:effectLst/>
                <a:latin typeface="Century Gothic" panose="020B0502020202020204" pitchFamily="34" charset="0"/>
                <a:ea typeface="Arial" panose="020B0604020202020204" pitchFamily="34" charset="0"/>
              </a:rPr>
              <a:t>Japanese</a:t>
            </a:r>
            <a:r>
              <a:rPr lang="en-US" sz="3600" spc="-60" dirty="0">
                <a:solidFill>
                  <a:schemeClr val="bg2"/>
                </a:solidFill>
                <a:effectLst/>
                <a:latin typeface="Century Gothic" panose="020B0502020202020204" pitchFamily="34" charset="0"/>
                <a:ea typeface="Arial" panose="020B0604020202020204" pitchFamily="34" charset="0"/>
              </a:rPr>
              <a:t> </a:t>
            </a:r>
            <a:r>
              <a:rPr lang="en-US" sz="3600" dirty="0">
                <a:solidFill>
                  <a:schemeClr val="bg2"/>
                </a:solidFill>
                <a:effectLst/>
                <a:latin typeface="Century Gothic" panose="020B0502020202020204" pitchFamily="34" charset="0"/>
                <a:ea typeface="Arial" panose="020B0604020202020204" pitchFamily="34" charset="0"/>
              </a:rPr>
              <a:t>immigration entirely. 15 During this War, the federal government interned and dispossessed over 20,000 Japanese Canadians. They were sent into internment camps and exiled from the west coast. All those of Japanese descent, including naturalized Canadians and those born</a:t>
            </a:r>
            <a:r>
              <a:rPr lang="en-US" sz="3600" spc="-45" dirty="0">
                <a:solidFill>
                  <a:schemeClr val="bg2"/>
                </a:solidFill>
                <a:effectLst/>
                <a:latin typeface="Century Gothic" panose="020B0502020202020204" pitchFamily="34" charset="0"/>
                <a:ea typeface="Arial" panose="020B0604020202020204" pitchFamily="34" charset="0"/>
              </a:rPr>
              <a:t> </a:t>
            </a:r>
            <a:r>
              <a:rPr lang="en-US" sz="3600" dirty="0">
                <a:solidFill>
                  <a:schemeClr val="bg2"/>
                </a:solidFill>
                <a:effectLst/>
                <a:latin typeface="Century Gothic" panose="020B0502020202020204" pitchFamily="34" charset="0"/>
                <a:ea typeface="Arial" panose="020B0604020202020204" pitchFamily="34" charset="0"/>
              </a:rPr>
              <a:t>in</a:t>
            </a:r>
            <a:r>
              <a:rPr lang="en-US" sz="3600" spc="-45" dirty="0">
                <a:solidFill>
                  <a:schemeClr val="bg2"/>
                </a:solidFill>
                <a:effectLst/>
                <a:latin typeface="Century Gothic" panose="020B0502020202020204" pitchFamily="34" charset="0"/>
                <a:ea typeface="Arial" panose="020B0604020202020204" pitchFamily="34" charset="0"/>
              </a:rPr>
              <a:t> </a:t>
            </a:r>
            <a:r>
              <a:rPr lang="en-US" sz="3600" dirty="0">
                <a:solidFill>
                  <a:schemeClr val="bg2"/>
                </a:solidFill>
                <a:effectLst/>
                <a:latin typeface="Century Gothic" panose="020B0502020202020204" pitchFamily="34" charset="0"/>
                <a:ea typeface="Arial" panose="020B0604020202020204" pitchFamily="34" charset="0"/>
              </a:rPr>
              <a:t>Canada</a:t>
            </a:r>
            <a:r>
              <a:rPr lang="en-US" sz="3600" spc="-35" dirty="0">
                <a:solidFill>
                  <a:schemeClr val="bg2"/>
                </a:solidFill>
                <a:effectLst/>
                <a:latin typeface="Century Gothic" panose="020B0502020202020204" pitchFamily="34" charset="0"/>
                <a:ea typeface="Arial" panose="020B0604020202020204" pitchFamily="34" charset="0"/>
              </a:rPr>
              <a:t> </a:t>
            </a:r>
            <a:r>
              <a:rPr lang="en-US" sz="3600" dirty="0">
                <a:solidFill>
                  <a:schemeClr val="bg2"/>
                </a:solidFill>
                <a:effectLst/>
                <a:latin typeface="Century Gothic" panose="020B0502020202020204" pitchFamily="34" charset="0"/>
                <a:ea typeface="Arial" panose="020B0604020202020204" pitchFamily="34" charset="0"/>
              </a:rPr>
              <a:t>were</a:t>
            </a:r>
            <a:r>
              <a:rPr lang="en-US" sz="3600" spc="-35" dirty="0">
                <a:solidFill>
                  <a:schemeClr val="bg2"/>
                </a:solidFill>
                <a:effectLst/>
                <a:latin typeface="Century Gothic" panose="020B0502020202020204" pitchFamily="34" charset="0"/>
                <a:ea typeface="Arial" panose="020B0604020202020204" pitchFamily="34" charset="0"/>
              </a:rPr>
              <a:t> </a:t>
            </a:r>
            <a:r>
              <a:rPr lang="en-US" sz="3600" dirty="0">
                <a:solidFill>
                  <a:schemeClr val="bg2"/>
                </a:solidFill>
                <a:effectLst/>
                <a:latin typeface="Century Gothic" panose="020B0502020202020204" pitchFamily="34" charset="0"/>
                <a:ea typeface="Arial" panose="020B0604020202020204" pitchFamily="34" charset="0"/>
              </a:rPr>
              <a:t>banned</a:t>
            </a:r>
            <a:r>
              <a:rPr lang="en-US" sz="3600" spc="-40" dirty="0">
                <a:solidFill>
                  <a:schemeClr val="bg2"/>
                </a:solidFill>
                <a:effectLst/>
                <a:latin typeface="Century Gothic" panose="020B0502020202020204" pitchFamily="34" charset="0"/>
                <a:ea typeface="Arial" panose="020B0604020202020204" pitchFamily="34" charset="0"/>
              </a:rPr>
              <a:t> </a:t>
            </a:r>
            <a:r>
              <a:rPr lang="en-US" sz="3600" dirty="0">
                <a:solidFill>
                  <a:schemeClr val="bg2"/>
                </a:solidFill>
                <a:effectLst/>
                <a:latin typeface="Century Gothic" panose="020B0502020202020204" pitchFamily="34" charset="0"/>
                <a:ea typeface="Arial" panose="020B0604020202020204" pitchFamily="34" charset="0"/>
              </a:rPr>
              <a:t>from</a:t>
            </a:r>
            <a:r>
              <a:rPr lang="en-US" sz="3600" spc="-45" dirty="0">
                <a:solidFill>
                  <a:schemeClr val="bg2"/>
                </a:solidFill>
                <a:effectLst/>
                <a:latin typeface="Century Gothic" panose="020B0502020202020204" pitchFamily="34" charset="0"/>
                <a:ea typeface="Arial" panose="020B0604020202020204" pitchFamily="34" charset="0"/>
              </a:rPr>
              <a:t> </a:t>
            </a:r>
            <a:r>
              <a:rPr lang="en-US" sz="3600" dirty="0">
                <a:solidFill>
                  <a:schemeClr val="bg2"/>
                </a:solidFill>
                <a:effectLst/>
                <a:latin typeface="Century Gothic" panose="020B0502020202020204" pitchFamily="34" charset="0"/>
                <a:ea typeface="Arial" panose="020B0604020202020204" pitchFamily="34" charset="0"/>
              </a:rPr>
              <a:t>living</a:t>
            </a:r>
            <a:r>
              <a:rPr lang="en-US" sz="3600" spc="-30" dirty="0">
                <a:solidFill>
                  <a:schemeClr val="bg2"/>
                </a:solidFill>
                <a:effectLst/>
                <a:latin typeface="Century Gothic" panose="020B0502020202020204" pitchFamily="34" charset="0"/>
                <a:ea typeface="Arial" panose="020B0604020202020204" pitchFamily="34" charset="0"/>
              </a:rPr>
              <a:t> </a:t>
            </a:r>
            <a:r>
              <a:rPr lang="en-US" sz="3600" dirty="0">
                <a:solidFill>
                  <a:schemeClr val="bg2"/>
                </a:solidFill>
                <a:effectLst/>
                <a:latin typeface="Century Gothic" panose="020B0502020202020204" pitchFamily="34" charset="0"/>
                <a:ea typeface="Arial" panose="020B0604020202020204" pitchFamily="34" charset="0"/>
              </a:rPr>
              <a:t>in</a:t>
            </a:r>
            <a:r>
              <a:rPr lang="en-US" sz="3600" spc="-45" dirty="0">
                <a:solidFill>
                  <a:schemeClr val="bg2"/>
                </a:solidFill>
                <a:effectLst/>
                <a:latin typeface="Century Gothic" panose="020B0502020202020204" pitchFamily="34" charset="0"/>
                <a:ea typeface="Arial" panose="020B0604020202020204" pitchFamily="34" charset="0"/>
              </a:rPr>
              <a:t> </a:t>
            </a:r>
            <a:r>
              <a:rPr lang="en-US" sz="3600" dirty="0">
                <a:solidFill>
                  <a:schemeClr val="bg2"/>
                </a:solidFill>
                <a:effectLst/>
                <a:latin typeface="Century Gothic" panose="020B0502020202020204" pitchFamily="34" charset="0"/>
                <a:ea typeface="Arial" panose="020B0604020202020204" pitchFamily="34" charset="0"/>
              </a:rPr>
              <a:t>the</a:t>
            </a:r>
            <a:r>
              <a:rPr lang="en-US" sz="3600" spc="-35" dirty="0">
                <a:solidFill>
                  <a:schemeClr val="bg2"/>
                </a:solidFill>
                <a:effectLst/>
                <a:latin typeface="Century Gothic" panose="020B0502020202020204" pitchFamily="34" charset="0"/>
                <a:ea typeface="Arial" panose="020B0604020202020204" pitchFamily="34" charset="0"/>
              </a:rPr>
              <a:t> </a:t>
            </a:r>
            <a:r>
              <a:rPr lang="en-US" sz="3600" dirty="0">
                <a:solidFill>
                  <a:schemeClr val="bg2"/>
                </a:solidFill>
                <a:effectLst/>
                <a:latin typeface="Century Gothic" panose="020B0502020202020204" pitchFamily="34" charset="0"/>
                <a:ea typeface="Arial" panose="020B0604020202020204" pitchFamily="34" charset="0"/>
              </a:rPr>
              <a:t>city</a:t>
            </a:r>
            <a:r>
              <a:rPr lang="en-US" sz="3600" spc="-30" dirty="0">
                <a:solidFill>
                  <a:schemeClr val="bg2"/>
                </a:solidFill>
                <a:effectLst/>
                <a:latin typeface="Century Gothic" panose="020B0502020202020204" pitchFamily="34" charset="0"/>
                <a:ea typeface="Arial" panose="020B0604020202020204" pitchFamily="34" charset="0"/>
              </a:rPr>
              <a:t> </a:t>
            </a:r>
            <a:r>
              <a:rPr lang="en-US" sz="3600" dirty="0">
                <a:solidFill>
                  <a:schemeClr val="bg2"/>
                </a:solidFill>
                <a:effectLst/>
                <a:latin typeface="Century Gothic" panose="020B0502020202020204" pitchFamily="34" charset="0"/>
                <a:ea typeface="Arial" panose="020B0604020202020204" pitchFamily="34" charset="0"/>
              </a:rPr>
              <a:t>of</a:t>
            </a:r>
            <a:r>
              <a:rPr lang="en-US" sz="3600" spc="-30" dirty="0">
                <a:solidFill>
                  <a:schemeClr val="bg2"/>
                </a:solidFill>
                <a:effectLst/>
                <a:latin typeface="Century Gothic" panose="020B0502020202020204" pitchFamily="34" charset="0"/>
                <a:ea typeface="Arial" panose="020B0604020202020204" pitchFamily="34" charset="0"/>
              </a:rPr>
              <a:t> </a:t>
            </a:r>
            <a:r>
              <a:rPr lang="en-US" sz="3600" dirty="0">
                <a:solidFill>
                  <a:schemeClr val="bg2"/>
                </a:solidFill>
                <a:effectLst/>
                <a:latin typeface="Century Gothic" panose="020B0502020202020204" pitchFamily="34" charset="0"/>
                <a:ea typeface="Arial" panose="020B0604020202020204" pitchFamily="34" charset="0"/>
              </a:rPr>
              <a:t>Toronto</a:t>
            </a:r>
            <a:r>
              <a:rPr lang="en-US" sz="3600" spc="-45" dirty="0">
                <a:solidFill>
                  <a:schemeClr val="bg2"/>
                </a:solidFill>
                <a:effectLst/>
                <a:latin typeface="Century Gothic" panose="020B0502020202020204" pitchFamily="34" charset="0"/>
                <a:ea typeface="Arial" panose="020B0604020202020204" pitchFamily="34" charset="0"/>
              </a:rPr>
              <a:t> </a:t>
            </a:r>
            <a:r>
              <a:rPr lang="en-US" sz="3600" dirty="0">
                <a:solidFill>
                  <a:schemeClr val="bg2"/>
                </a:solidFill>
                <a:effectLst/>
                <a:latin typeface="Century Gothic" panose="020B0502020202020204" pitchFamily="34" charset="0"/>
                <a:ea typeface="Arial" panose="020B0604020202020204" pitchFamily="34" charset="0"/>
              </a:rPr>
              <a:t>between</a:t>
            </a:r>
            <a:r>
              <a:rPr lang="en-US" sz="3600" spc="-45" dirty="0">
                <a:solidFill>
                  <a:schemeClr val="bg2"/>
                </a:solidFill>
                <a:effectLst/>
                <a:latin typeface="Century Gothic" panose="020B0502020202020204" pitchFamily="34" charset="0"/>
                <a:ea typeface="Arial" panose="020B0604020202020204" pitchFamily="34" charset="0"/>
              </a:rPr>
              <a:t> </a:t>
            </a:r>
            <a:r>
              <a:rPr lang="en-US" sz="3600" dirty="0">
                <a:solidFill>
                  <a:schemeClr val="bg2"/>
                </a:solidFill>
                <a:effectLst/>
                <a:latin typeface="Century Gothic" panose="020B0502020202020204" pitchFamily="34" charset="0"/>
                <a:ea typeface="Arial" panose="020B0604020202020204" pitchFamily="34" charset="0"/>
              </a:rPr>
              <a:t>1942</a:t>
            </a:r>
            <a:r>
              <a:rPr lang="en-US" sz="3600" spc="-45" dirty="0">
                <a:solidFill>
                  <a:schemeClr val="bg2"/>
                </a:solidFill>
                <a:effectLst/>
                <a:latin typeface="Century Gothic" panose="020B0502020202020204" pitchFamily="34" charset="0"/>
                <a:ea typeface="Arial" panose="020B0604020202020204" pitchFamily="34" charset="0"/>
              </a:rPr>
              <a:t> </a:t>
            </a:r>
            <a:r>
              <a:rPr lang="en-US" sz="3600" dirty="0">
                <a:solidFill>
                  <a:schemeClr val="bg2"/>
                </a:solidFill>
                <a:effectLst/>
                <a:latin typeface="Century Gothic" panose="020B0502020202020204" pitchFamily="34" charset="0"/>
                <a:ea typeface="Arial" panose="020B0604020202020204" pitchFamily="34" charset="0"/>
              </a:rPr>
              <a:t>and</a:t>
            </a:r>
            <a:r>
              <a:rPr lang="en-US" sz="3600" spc="-45" dirty="0">
                <a:solidFill>
                  <a:schemeClr val="bg2"/>
                </a:solidFill>
                <a:effectLst/>
                <a:latin typeface="Century Gothic" panose="020B0502020202020204" pitchFamily="34" charset="0"/>
                <a:ea typeface="Arial" panose="020B0604020202020204" pitchFamily="34" charset="0"/>
              </a:rPr>
              <a:t> </a:t>
            </a:r>
            <a:r>
              <a:rPr lang="en-US" sz="3600" dirty="0">
                <a:solidFill>
                  <a:schemeClr val="bg2"/>
                </a:solidFill>
                <a:effectLst/>
                <a:latin typeface="Century Gothic" panose="020B0502020202020204" pitchFamily="34" charset="0"/>
                <a:ea typeface="Arial" panose="020B0604020202020204" pitchFamily="34" charset="0"/>
              </a:rPr>
              <a:t>1945.</a:t>
            </a:r>
            <a:endParaRPr lang="en-CA" sz="3600" dirty="0">
              <a:solidFill>
                <a:schemeClr val="bg2"/>
              </a:solidFill>
              <a:effectLst/>
              <a:latin typeface="Century Gothic" panose="020B0502020202020204" pitchFamily="34" charset="0"/>
              <a:ea typeface="Arial" panose="020B0604020202020204" pitchFamily="34" charset="0"/>
            </a:endParaRPr>
          </a:p>
          <a:p>
            <a:pPr marL="136525">
              <a:spcBef>
                <a:spcPts val="845"/>
              </a:spcBef>
              <a:spcAft>
                <a:spcPts val="0"/>
              </a:spcAft>
            </a:pPr>
            <a:endParaRPr lang="en-CA" b="1" dirty="0">
              <a:solidFill>
                <a:schemeClr val="bg2"/>
              </a:solidFill>
              <a:effectLst/>
              <a:latin typeface="Century Gothic" panose="020B0502020202020204" pitchFamily="34" charset="0"/>
              <a:ea typeface="Arial" panose="020B0604020202020204" pitchFamily="34" charset="0"/>
            </a:endParaRPr>
          </a:p>
        </p:txBody>
      </p:sp>
      <p:sp>
        <p:nvSpPr>
          <p:cNvPr id="5" name="Title 1">
            <a:extLst>
              <a:ext uri="{FF2B5EF4-FFF2-40B4-BE49-F238E27FC236}">
                <a16:creationId xmlns:a16="http://schemas.microsoft.com/office/drawing/2014/main" id="{672176DA-D6E4-9C43-E919-713DB1B86C8D}"/>
              </a:ext>
            </a:extLst>
          </p:cNvPr>
          <p:cNvSpPr txBox="1">
            <a:spLocks/>
          </p:cNvSpPr>
          <p:nvPr/>
        </p:nvSpPr>
        <p:spPr>
          <a:xfrm>
            <a:off x="1466251" y="982232"/>
            <a:ext cx="16745549"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5: Asian Experiences</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35610031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817D02-4C8A-2705-FFAC-0D01CD8167DF}"/>
              </a:ext>
            </a:extLst>
          </p:cNvPr>
          <p:cNvSpPr txBox="1">
            <a:spLocks/>
          </p:cNvSpPr>
          <p:nvPr/>
        </p:nvSpPr>
        <p:spPr>
          <a:xfrm>
            <a:off x="1466251" y="1111695"/>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Invitation to Reflect:</a:t>
            </a:r>
            <a:endParaRPr lang="en-CA" sz="8800" dirty="0">
              <a:solidFill>
                <a:schemeClr val="bg2"/>
              </a:solidFill>
              <a:effectLst/>
              <a:latin typeface="Century Gothic" panose="020B0502020202020204" pitchFamily="34" charset="0"/>
              <a:ea typeface="Arial" panose="020B0604020202020204" pitchFamily="34" charset="0"/>
            </a:endParaRPr>
          </a:p>
        </p:txBody>
      </p:sp>
      <p:sp>
        <p:nvSpPr>
          <p:cNvPr id="2" name="TextBox 1">
            <a:extLst>
              <a:ext uri="{FF2B5EF4-FFF2-40B4-BE49-F238E27FC236}">
                <a16:creationId xmlns:a16="http://schemas.microsoft.com/office/drawing/2014/main" id="{5CB55A69-B347-D564-123B-54F81AA55367}"/>
              </a:ext>
            </a:extLst>
          </p:cNvPr>
          <p:cNvSpPr txBox="1"/>
          <p:nvPr/>
        </p:nvSpPr>
        <p:spPr>
          <a:xfrm>
            <a:off x="1605950" y="6404297"/>
            <a:ext cx="21144301" cy="707886"/>
          </a:xfrm>
          <a:prstGeom prst="rect">
            <a:avLst/>
          </a:prstGeom>
          <a:noFill/>
        </p:spPr>
        <p:txBody>
          <a:bodyPr wrap="square" rtlCol="0">
            <a:spAutoFit/>
          </a:bodyPr>
          <a:lstStyle/>
          <a:p>
            <a:endParaRPr lang="en-US" sz="4000" dirty="0">
              <a:solidFill>
                <a:schemeClr val="bg2"/>
              </a:solidFill>
              <a:latin typeface="Century Gothic" panose="020B0502020202020204" pitchFamily="34" charset="0"/>
            </a:endParaRPr>
          </a:p>
        </p:txBody>
      </p:sp>
      <p:sp>
        <p:nvSpPr>
          <p:cNvPr id="5" name="TextBox 4">
            <a:extLst>
              <a:ext uri="{FF2B5EF4-FFF2-40B4-BE49-F238E27FC236}">
                <a16:creationId xmlns:a16="http://schemas.microsoft.com/office/drawing/2014/main" id="{20886CA0-D07D-AF37-DA2C-006851A01919}"/>
              </a:ext>
            </a:extLst>
          </p:cNvPr>
          <p:cNvSpPr txBox="1"/>
          <p:nvPr/>
        </p:nvSpPr>
        <p:spPr>
          <a:xfrm>
            <a:off x="1605950" y="2565293"/>
            <a:ext cx="20548600" cy="9281515"/>
          </a:xfrm>
          <a:prstGeom prst="rect">
            <a:avLst/>
          </a:prstGeom>
          <a:noFill/>
        </p:spPr>
        <p:txBody>
          <a:bodyPr wrap="square" rtlCol="0">
            <a:spAutoFit/>
          </a:bodyPr>
          <a:lstStyle/>
          <a:p>
            <a:pPr marL="69850" marR="238125">
              <a:lnSpc>
                <a:spcPct val="105000"/>
              </a:lnSpc>
              <a:spcBef>
                <a:spcPts val="970"/>
              </a:spcBef>
              <a:spcAft>
                <a:spcPts val="0"/>
              </a:spcAft>
            </a:pPr>
            <a:r>
              <a:rPr lang="en-US" sz="3000" dirty="0">
                <a:solidFill>
                  <a:schemeClr val="bg2"/>
                </a:solidFill>
                <a:effectLst/>
                <a:latin typeface="Century Gothic" panose="020B0502020202020204" pitchFamily="34" charset="0"/>
                <a:ea typeface="Arial" panose="020B0604020202020204" pitchFamily="34" charset="0"/>
              </a:rPr>
              <a:t>Writing</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about</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what you have learned or come to about the topic of Asian Experiences  is</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unique</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and</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possibly</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challenging</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experience.</a:t>
            </a:r>
            <a:r>
              <a:rPr lang="en-US" sz="3000" spc="-70" dirty="0">
                <a:solidFill>
                  <a:schemeClr val="bg2"/>
                </a:solidFill>
                <a:effectLst/>
                <a:latin typeface="Century Gothic" panose="020B0502020202020204" pitchFamily="34" charset="0"/>
                <a:ea typeface="Arial" panose="020B0604020202020204" pitchFamily="34" charset="0"/>
              </a:rPr>
              <a:t> Take your time, and begin the process of accounting for:</a:t>
            </a:r>
          </a:p>
          <a:p>
            <a:pPr marL="69850" marR="238125">
              <a:lnSpc>
                <a:spcPct val="105000"/>
              </a:lnSpc>
              <a:spcBef>
                <a:spcPts val="970"/>
              </a:spcBef>
              <a:spcAft>
                <a:spcPts val="0"/>
              </a:spcAft>
            </a:pPr>
            <a:endParaRPr lang="en-US" sz="3000" spc="-70" dirty="0">
              <a:solidFill>
                <a:schemeClr val="bg2"/>
              </a:solidFill>
              <a:effectLst/>
              <a:latin typeface="Century Gothic" panose="020B0502020202020204" pitchFamily="34" charset="0"/>
              <a:ea typeface="Arial" panose="020B0604020202020204" pitchFamily="34" charset="0"/>
            </a:endParaRPr>
          </a:p>
          <a:p>
            <a:pPr marL="527050" marR="238125" indent="-457200">
              <a:lnSpc>
                <a:spcPct val="105000"/>
              </a:lnSpc>
              <a:spcBef>
                <a:spcPts val="970"/>
              </a:spcBef>
              <a:spcAft>
                <a:spcPts val="0"/>
              </a:spcAft>
              <a:buFont typeface="Arial" panose="020B0604020202020204" pitchFamily="34" charset="0"/>
              <a:buChar char="•"/>
            </a:pPr>
            <a:r>
              <a:rPr lang="en-US" sz="3200" i="1" spc="-70" dirty="0">
                <a:solidFill>
                  <a:schemeClr val="bg2"/>
                </a:solidFill>
                <a:latin typeface="Century Gothic" panose="020B0502020202020204" pitchFamily="34" charset="0"/>
                <a:ea typeface="Arial" panose="020B0604020202020204" pitchFamily="34" charset="0"/>
              </a:rPr>
              <a:t>What parts of your knowledge were deepened? </a:t>
            </a:r>
          </a:p>
          <a:p>
            <a:pPr marL="527050" marR="238125" indent="-457200">
              <a:lnSpc>
                <a:spcPct val="105000"/>
              </a:lnSpc>
              <a:spcBef>
                <a:spcPts val="970"/>
              </a:spcBef>
              <a:spcAft>
                <a:spcPts val="0"/>
              </a:spcAft>
              <a:buFont typeface="Arial" panose="020B0604020202020204" pitchFamily="34" charset="0"/>
              <a:buChar char="•"/>
            </a:pPr>
            <a:r>
              <a:rPr lang="en-US" sz="3200" i="1" spc="-70" dirty="0">
                <a:solidFill>
                  <a:schemeClr val="bg2"/>
                </a:solidFill>
                <a:effectLst/>
                <a:latin typeface="Century Gothic" panose="020B0502020202020204" pitchFamily="34" charset="0"/>
                <a:ea typeface="Arial" panose="020B0604020202020204" pitchFamily="34" charset="0"/>
              </a:rPr>
              <a:t>What parts of your knowledge were challenged?</a:t>
            </a:r>
          </a:p>
          <a:p>
            <a:pPr marL="527050" marR="238125" indent="-457200">
              <a:lnSpc>
                <a:spcPct val="105000"/>
              </a:lnSpc>
              <a:spcBef>
                <a:spcPts val="970"/>
              </a:spcBef>
              <a:spcAft>
                <a:spcPts val="0"/>
              </a:spcAft>
              <a:buFont typeface="Arial" panose="020B0604020202020204" pitchFamily="34" charset="0"/>
              <a:buChar char="•"/>
            </a:pPr>
            <a:r>
              <a:rPr lang="en-US" sz="3200" i="1" spc="-70" dirty="0">
                <a:solidFill>
                  <a:schemeClr val="bg2"/>
                </a:solidFill>
                <a:latin typeface="Century Gothic" panose="020B0502020202020204" pitchFamily="34" charset="0"/>
                <a:ea typeface="Arial" panose="020B0604020202020204" pitchFamily="34" charset="0"/>
              </a:rPr>
              <a:t>How might you integrate this new knowledge in your everyday role in the Ivey community?</a:t>
            </a:r>
            <a:endParaRPr lang="en-US" sz="3200" i="1" spc="-70" dirty="0">
              <a:solidFill>
                <a:schemeClr val="bg2"/>
              </a:solidFill>
              <a:effectLst/>
              <a:latin typeface="Century Gothic" panose="020B0502020202020204" pitchFamily="34" charset="0"/>
              <a:ea typeface="Arial" panose="020B0604020202020204" pitchFamily="34" charset="0"/>
            </a:endParaRPr>
          </a:p>
          <a:p>
            <a:pPr marL="527050" marR="238125" indent="-457200">
              <a:lnSpc>
                <a:spcPct val="105000"/>
              </a:lnSpc>
              <a:spcBef>
                <a:spcPts val="970"/>
              </a:spcBef>
              <a:spcAft>
                <a:spcPts val="0"/>
              </a:spcAft>
              <a:buFont typeface="Arial" panose="020B0604020202020204" pitchFamily="34" charset="0"/>
              <a:buChar char="•"/>
            </a:pPr>
            <a:endParaRPr lang="en-US" sz="3000" i="1" dirty="0">
              <a:solidFill>
                <a:schemeClr val="bg2"/>
              </a:solidFill>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r>
              <a:rPr lang="en-US" sz="3000" dirty="0">
                <a:solidFill>
                  <a:schemeClr val="bg2"/>
                </a:solidFill>
                <a:effectLst/>
                <a:latin typeface="Century Gothic" panose="020B0502020202020204" pitchFamily="34" charset="0"/>
                <a:ea typeface="Arial" panose="020B0604020202020204" pitchFamily="34" charset="0"/>
              </a:rPr>
              <a:t>Give yourself the freedom</a:t>
            </a:r>
            <a:r>
              <a:rPr lang="en-US" sz="3000" spc="20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write,</a:t>
            </a:r>
            <a:r>
              <a:rPr lang="en-US" sz="3000" spc="-2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and</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also,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the</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freedom</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embrace</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writing</a:t>
            </a:r>
            <a:r>
              <a:rPr lang="en-US" sz="3000" spc="-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process</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that</a:t>
            </a:r>
            <a:r>
              <a:rPr lang="en-US" sz="3000" spc="-2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may</a:t>
            </a:r>
            <a:r>
              <a:rPr lang="en-US" sz="3000" spc="-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be</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unfamiliar</a:t>
            </a:r>
            <a:r>
              <a:rPr lang="en-US" sz="3000" spc="-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you. You may also want to explore what you have learned about Asian Experiences through other mediums: poetry, painting, drawing, sculpture, song. All of these </a:t>
            </a:r>
            <a:r>
              <a:rPr lang="en-US" sz="3000" dirty="0">
                <a:solidFill>
                  <a:schemeClr val="bg2"/>
                </a:solidFill>
                <a:latin typeface="Century Gothic" panose="020B0502020202020204" pitchFamily="34" charset="0"/>
                <a:ea typeface="Arial" panose="020B0604020202020204" pitchFamily="34" charset="0"/>
              </a:rPr>
              <a:t>forms of expression </a:t>
            </a:r>
            <a:r>
              <a:rPr lang="en-US" sz="3000" dirty="0">
                <a:solidFill>
                  <a:schemeClr val="bg2"/>
                </a:solidFill>
                <a:effectLst/>
                <a:latin typeface="Century Gothic" panose="020B0502020202020204" pitchFamily="34" charset="0"/>
                <a:ea typeface="Arial" panose="020B0604020202020204" pitchFamily="34" charset="0"/>
              </a:rPr>
              <a:t>can support the reflective process of </a:t>
            </a:r>
            <a:r>
              <a:rPr lang="en-US" sz="3000" b="1" i="1" dirty="0">
                <a:solidFill>
                  <a:schemeClr val="bg2"/>
                </a:solidFill>
                <a:effectLst/>
                <a:latin typeface="Century Gothic" panose="020B0502020202020204" pitchFamily="34" charset="0"/>
                <a:ea typeface="Arial" panose="020B0604020202020204" pitchFamily="34" charset="0"/>
              </a:rPr>
              <a:t>coming to know</a:t>
            </a:r>
            <a:r>
              <a:rPr lang="en-US" sz="3000" dirty="0">
                <a:solidFill>
                  <a:schemeClr val="bg2"/>
                </a:solidFill>
                <a:effectLst/>
                <a:latin typeface="Century Gothic" panose="020B0502020202020204" pitchFamily="34" charset="0"/>
                <a:ea typeface="Arial" panose="020B0604020202020204" pitchFamily="34" charset="0"/>
              </a:rPr>
              <a:t>, and the process of making-meaning about new knowledge related to one’s self. Engaging in reflection in this way, allows us to engage with both the process of coming to know, and the intentional meaning-making that comes through embedding this knowing in a material form (</a:t>
            </a:r>
            <a:r>
              <a:rPr lang="en-US" sz="3000" dirty="0">
                <a:solidFill>
                  <a:schemeClr val="bg2"/>
                </a:solidFill>
                <a:latin typeface="Century Gothic" panose="020B0502020202020204" pitchFamily="34" charset="0"/>
                <a:ea typeface="Arial" panose="020B0604020202020204" pitchFamily="34" charset="0"/>
              </a:rPr>
              <a:t>an idea, a stream of consciousness, a poem, a piece of art, music etc.).</a:t>
            </a:r>
            <a:endParaRPr lang="en-US" sz="3000" dirty="0">
              <a:solidFill>
                <a:schemeClr val="bg2"/>
              </a:solidFill>
              <a:effectLst/>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endParaRPr lang="en-CA" sz="3000" dirty="0">
              <a:solidFill>
                <a:schemeClr val="bg2"/>
              </a:solidFill>
              <a:effectLst/>
              <a:latin typeface="Century Gothic" panose="020B0502020202020204" pitchFamily="34" charset="0"/>
              <a:ea typeface="Arial" panose="020B0604020202020204" pitchFamily="34" charset="0"/>
            </a:endParaRPr>
          </a:p>
          <a:p>
            <a:r>
              <a:rPr lang="en-US" sz="3000" dirty="0">
                <a:solidFill>
                  <a:schemeClr val="bg2"/>
                </a:solidFill>
                <a:effectLst/>
                <a:latin typeface="Century Gothic" panose="020B0502020202020204" pitchFamily="34" charset="0"/>
                <a:ea typeface="Arial" panose="020B0604020202020204" pitchFamily="34" charset="0"/>
              </a:rPr>
              <a:t>Please know that you are not required to write. This is a learning opportunity.</a:t>
            </a:r>
            <a:r>
              <a:rPr lang="en-US" sz="3000" spc="20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Please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engage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in</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this</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reflection</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in</a:t>
            </a:r>
            <a:r>
              <a:rPr lang="en-US" sz="3000" spc="-5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capacity</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that</a:t>
            </a:r>
            <a:r>
              <a:rPr lang="en-US" sz="3000" spc="-4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best</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suits</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you.</a:t>
            </a:r>
            <a:r>
              <a:rPr lang="en-CA" sz="3000" dirty="0">
                <a:solidFill>
                  <a:schemeClr val="bg2"/>
                </a:solidFill>
                <a:effectLst/>
                <a:latin typeface="Century Gothic" panose="020B0502020202020204" pitchFamily="34" charset="0"/>
              </a:rPr>
              <a:t> </a:t>
            </a:r>
            <a:endParaRPr lang="en-US" sz="3000" i="1"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28481505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817D02-4C8A-2705-FFAC-0D01CD8167DF}"/>
              </a:ext>
            </a:extLst>
          </p:cNvPr>
          <p:cNvSpPr txBox="1">
            <a:spLocks/>
          </p:cNvSpPr>
          <p:nvPr/>
        </p:nvSpPr>
        <p:spPr>
          <a:xfrm>
            <a:off x="1466251" y="984695"/>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b="1" spc="-10" dirty="0">
                <a:solidFill>
                  <a:schemeClr val="bg2"/>
                </a:solidFill>
                <a:latin typeface="Century Gothic" panose="020B0502020202020204" pitchFamily="34" charset="0"/>
                <a:ea typeface="Arial" panose="020B0604020202020204" pitchFamily="34" charset="0"/>
              </a:rPr>
              <a:t>Invitation to Reflect:</a:t>
            </a:r>
            <a:endParaRPr lang="en-CA" sz="8800" b="1" dirty="0">
              <a:solidFill>
                <a:schemeClr val="bg2"/>
              </a:solidFill>
              <a:effectLst/>
              <a:latin typeface="Century Gothic" panose="020B0502020202020204" pitchFamily="34" charset="0"/>
              <a:ea typeface="Arial" panose="020B0604020202020204" pitchFamily="34" charset="0"/>
            </a:endParaRPr>
          </a:p>
        </p:txBody>
      </p:sp>
      <p:sp>
        <p:nvSpPr>
          <p:cNvPr id="2" name="TextBox 1">
            <a:extLst>
              <a:ext uri="{FF2B5EF4-FFF2-40B4-BE49-F238E27FC236}">
                <a16:creationId xmlns:a16="http://schemas.microsoft.com/office/drawing/2014/main" id="{5CB55A69-B347-D564-123B-54F81AA55367}"/>
              </a:ext>
            </a:extLst>
          </p:cNvPr>
          <p:cNvSpPr txBox="1"/>
          <p:nvPr/>
        </p:nvSpPr>
        <p:spPr>
          <a:xfrm>
            <a:off x="1605950" y="6404297"/>
            <a:ext cx="21144301" cy="707886"/>
          </a:xfrm>
          <a:prstGeom prst="rect">
            <a:avLst/>
          </a:prstGeom>
          <a:noFill/>
        </p:spPr>
        <p:txBody>
          <a:bodyPr wrap="square" rtlCol="0">
            <a:spAutoFit/>
          </a:bodyPr>
          <a:lstStyle/>
          <a:p>
            <a:endParaRPr lang="en-US" sz="4000" dirty="0">
              <a:solidFill>
                <a:schemeClr val="bg2"/>
              </a:solidFill>
              <a:latin typeface="Century Gothic" panose="020B0502020202020204" pitchFamily="34" charset="0"/>
            </a:endParaRPr>
          </a:p>
        </p:txBody>
      </p:sp>
      <p:sp>
        <p:nvSpPr>
          <p:cNvPr id="5" name="Rectangle 4">
            <a:extLst>
              <a:ext uri="{FF2B5EF4-FFF2-40B4-BE49-F238E27FC236}">
                <a16:creationId xmlns:a16="http://schemas.microsoft.com/office/drawing/2014/main" id="{0E53C700-1C73-C042-2AA9-BFE1341D96B9}"/>
              </a:ext>
            </a:extLst>
          </p:cNvPr>
          <p:cNvSpPr/>
          <p:nvPr/>
        </p:nvSpPr>
        <p:spPr>
          <a:xfrm>
            <a:off x="1466251" y="2456670"/>
            <a:ext cx="20530149" cy="943053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26943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2503657"/>
            <a:ext cx="20548600" cy="9150134"/>
          </a:xfrm>
          <a:prstGeom prst="rect">
            <a:avLst/>
          </a:prstGeom>
          <a:noFill/>
        </p:spPr>
        <p:txBody>
          <a:bodyPr wrap="square" rtlCol="0">
            <a:spAutoFit/>
          </a:bodyPr>
          <a:lstStyle/>
          <a:p>
            <a:pPr marL="136525" marR="183515">
              <a:lnSpc>
                <a:spcPct val="106000"/>
              </a:lnSpc>
              <a:spcBef>
                <a:spcPts val="970"/>
              </a:spcBef>
              <a:spcAft>
                <a:spcPts val="0"/>
              </a:spcAft>
            </a:pPr>
            <a:endParaRPr lang="en-CA" sz="3200" dirty="0">
              <a:solidFill>
                <a:schemeClr val="bg2"/>
              </a:solidFill>
              <a:effectLst/>
              <a:latin typeface="Century Gothic" panose="020B0502020202020204" pitchFamily="34" charset="0"/>
              <a:ea typeface="Arial" panose="020B0604020202020204" pitchFamily="34" charset="0"/>
            </a:endParaRPr>
          </a:p>
          <a:p>
            <a:pPr marL="136525"/>
            <a:r>
              <a:rPr lang="en-US" b="1" kern="0" dirty="0">
                <a:solidFill>
                  <a:schemeClr val="bg2"/>
                </a:solidFill>
                <a:effectLst/>
                <a:latin typeface="Century Gothic" panose="020B0502020202020204" pitchFamily="34" charset="0"/>
                <a:ea typeface="Arial" panose="020B0604020202020204" pitchFamily="34" charset="0"/>
              </a:rPr>
              <a:t>South</a:t>
            </a:r>
            <a:r>
              <a:rPr lang="en-US" b="1" kern="0" spc="-15" dirty="0">
                <a:solidFill>
                  <a:schemeClr val="bg2"/>
                </a:solidFill>
                <a:effectLst/>
                <a:latin typeface="Century Gothic" panose="020B0502020202020204" pitchFamily="34" charset="0"/>
                <a:ea typeface="Arial" panose="020B0604020202020204" pitchFamily="34" charset="0"/>
              </a:rPr>
              <a:t> </a:t>
            </a:r>
            <a:r>
              <a:rPr lang="en-US" b="1" kern="0" spc="-10" dirty="0">
                <a:solidFill>
                  <a:schemeClr val="bg2"/>
                </a:solidFill>
                <a:effectLst/>
                <a:latin typeface="Century Gothic" panose="020B0502020202020204" pitchFamily="34" charset="0"/>
                <a:ea typeface="Arial" panose="020B0604020202020204" pitchFamily="34" charset="0"/>
              </a:rPr>
              <a:t>Asian</a:t>
            </a:r>
          </a:p>
          <a:p>
            <a:pPr marL="136525"/>
            <a:endParaRPr lang="en-CA" b="1" kern="0" dirty="0">
              <a:solidFill>
                <a:schemeClr val="bg2"/>
              </a:solidFill>
              <a:effectLst/>
              <a:latin typeface="Century Gothic" panose="020B0502020202020204" pitchFamily="34" charset="0"/>
              <a:ea typeface="Arial" panose="020B0604020202020204" pitchFamily="34" charset="0"/>
            </a:endParaRPr>
          </a:p>
          <a:p>
            <a:pPr marL="136525">
              <a:lnSpc>
                <a:spcPct val="106000"/>
              </a:lnSpc>
              <a:spcBef>
                <a:spcPts val="970"/>
              </a:spcBef>
              <a:spcAft>
                <a:spcPts val="0"/>
              </a:spcAft>
            </a:pPr>
            <a:r>
              <a:rPr lang="en-US" sz="3200" dirty="0">
                <a:solidFill>
                  <a:schemeClr val="bg2"/>
                </a:solidFill>
                <a:effectLst/>
                <a:latin typeface="Century Gothic" panose="020B0502020202020204" pitchFamily="34" charset="0"/>
                <a:ea typeface="Arial" panose="020B0604020202020204" pitchFamily="34" charset="0"/>
              </a:rPr>
              <a:t>South</a:t>
            </a:r>
            <a:r>
              <a:rPr lang="en-US" sz="3200" spc="-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Asian</a:t>
            </a:r>
            <a:r>
              <a:rPr lang="en-US" sz="3200" spc="-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Canadians are Canadians who</a:t>
            </a:r>
            <a:r>
              <a:rPr lang="en-US" sz="3200" spc="-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can trace their ancestry to</a:t>
            </a:r>
            <a:r>
              <a:rPr lang="en-US" sz="3200" spc="-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South</a:t>
            </a:r>
            <a:r>
              <a:rPr lang="en-US" sz="3200" spc="-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Asia, which</a:t>
            </a:r>
            <a:r>
              <a:rPr lang="en-US" sz="3200" spc="-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includes the nations of India, Pakistan, Bangladesh, Sri Lanka, Bhutan, Nepal and the Maldives.</a:t>
            </a:r>
            <a:r>
              <a:rPr lang="en-CA" sz="3200" dirty="0">
                <a:solidFill>
                  <a:schemeClr val="bg2"/>
                </a:solidFill>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first</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few</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hundred</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South</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Asian</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immigrants</a:t>
            </a:r>
            <a:r>
              <a:rPr lang="en-US" sz="3200" spc="-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Canada</a:t>
            </a:r>
            <a:r>
              <a:rPr lang="en-US" sz="3200" spc="-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came</a:t>
            </a:r>
            <a:r>
              <a:rPr lang="en-US" sz="3200" spc="-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from</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Hong Kong or one</a:t>
            </a:r>
            <a:r>
              <a:rPr lang="en-US" sz="3200" spc="-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 the</a:t>
            </a:r>
            <a:r>
              <a:rPr lang="en-US" sz="3200" spc="-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other British</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25" dirty="0">
                <a:solidFill>
                  <a:schemeClr val="bg2"/>
                </a:solidFill>
                <a:effectLst/>
                <a:latin typeface="Century Gothic" panose="020B0502020202020204" pitchFamily="34" charset="0"/>
                <a:ea typeface="Arial" panose="020B0604020202020204" pitchFamily="34" charset="0"/>
              </a:rPr>
              <a:t>Far</a:t>
            </a:r>
            <a:r>
              <a:rPr lang="en-CA" sz="3200" spc="-25" dirty="0">
                <a:solidFill>
                  <a:schemeClr val="bg2"/>
                </a:solidFill>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Eastern strongholds. The majority of them were Sikhs. About 100 years ago, between 1905 and 1908, some 5,000 South Asians </a:t>
            </a:r>
            <a:r>
              <a:rPr lang="en-US" sz="3200" spc="-10" dirty="0">
                <a:solidFill>
                  <a:schemeClr val="bg2"/>
                </a:solidFill>
                <a:effectLst/>
                <a:latin typeface="Century Gothic" panose="020B0502020202020204" pitchFamily="34" charset="0"/>
                <a:ea typeface="Arial" panose="020B0604020202020204" pitchFamily="34" charset="0"/>
              </a:rPr>
              <a:t>arrived</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in</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British</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Columbia,</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mainly</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for</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employment.</a:t>
            </a:r>
            <a:r>
              <a:rPr lang="en-US" sz="3200" spc="-30" dirty="0">
                <a:solidFill>
                  <a:schemeClr val="bg2"/>
                </a:solidFill>
                <a:effectLst/>
                <a:latin typeface="Century Gothic" panose="020B0502020202020204" pitchFamily="34" charset="0"/>
                <a:ea typeface="Arial" panose="020B0604020202020204" pitchFamily="34" charset="0"/>
              </a:rPr>
              <a:t> </a:t>
            </a:r>
          </a:p>
          <a:p>
            <a:pPr marL="136525">
              <a:spcBef>
                <a:spcPts val="875"/>
              </a:spcBef>
              <a:spcAft>
                <a:spcPts val="0"/>
              </a:spcAft>
            </a:pPr>
            <a:endParaRPr lang="en-US" sz="3200" spc="-30" dirty="0">
              <a:solidFill>
                <a:schemeClr val="bg2"/>
              </a:solidFill>
              <a:effectLst/>
              <a:latin typeface="Century Gothic" panose="020B0502020202020204" pitchFamily="34" charset="0"/>
              <a:ea typeface="Arial" panose="020B0604020202020204" pitchFamily="34" charset="0"/>
            </a:endParaRPr>
          </a:p>
          <a:p>
            <a:pPr marL="136525">
              <a:spcBef>
                <a:spcPts val="875"/>
              </a:spcBef>
              <a:spcAft>
                <a:spcPts val="0"/>
              </a:spcAft>
            </a:pPr>
            <a:r>
              <a:rPr lang="en-US" sz="3200" spc="-10" dirty="0">
                <a:solidFill>
                  <a:schemeClr val="bg2"/>
                </a:solidFill>
                <a:effectLst/>
                <a:latin typeface="Century Gothic" panose="020B0502020202020204" pitchFamily="34" charset="0"/>
                <a:ea typeface="Arial" panose="020B0604020202020204" pitchFamily="34" charset="0"/>
              </a:rPr>
              <a:t>The</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predominantly</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male</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population,</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mostly</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Punjabi Sikhs,</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worked railroad</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construction</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and</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in</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logging</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and</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lumber</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industries.</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South</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Asian</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community</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in</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Canada remained relatively </a:t>
            </a:r>
            <a:r>
              <a:rPr lang="en-US" sz="3200" dirty="0">
                <a:solidFill>
                  <a:schemeClr val="bg2"/>
                </a:solidFill>
                <a:effectLst/>
                <a:latin typeface="Century Gothic" panose="020B0502020202020204" pitchFamily="34" charset="0"/>
                <a:ea typeface="Arial" panose="020B0604020202020204" pitchFamily="34" charset="0"/>
              </a:rPr>
              <a:t>small</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homogenous</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throughout</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early</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1900s</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because</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restrictive</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immigration</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laws</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prohibiting</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Asian</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Indian immigration.</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1908</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Canada’s</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government</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introduced</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order</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council</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prohibiting</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immigrants</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who</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had</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not</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arrived</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by continuous journey from their land of origin. This was seen to be in response to anti-Indian racism and populist concerns that</a:t>
            </a:r>
            <a:r>
              <a:rPr lang="en-US" sz="3200" spc="20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South</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Asians</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were</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taking</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jobs</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from</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White</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workers.</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Since</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this</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method</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transportation</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was</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impossible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from</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India,</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act </a:t>
            </a:r>
            <a:r>
              <a:rPr lang="en-US" sz="3200" spc="-10" dirty="0">
                <a:solidFill>
                  <a:schemeClr val="bg2"/>
                </a:solidFill>
                <a:effectLst/>
                <a:latin typeface="Century Gothic" panose="020B0502020202020204" pitchFamily="34" charset="0"/>
                <a:ea typeface="Arial" panose="020B0604020202020204" pitchFamily="34" charset="0"/>
              </a:rPr>
              <a:t>effectively</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ended</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South</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Asian</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immigration</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until</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1947,</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when</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less</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than</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2,500</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South</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Asians</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remained</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in</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the</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province.</a:t>
            </a:r>
            <a:r>
              <a:rPr lang="en-CA" sz="3200" dirty="0">
                <a:solidFill>
                  <a:schemeClr val="bg2"/>
                </a:solidFill>
                <a:effectLst/>
                <a:latin typeface="Century Gothic" panose="020B0502020202020204" pitchFamily="34" charset="0"/>
              </a:rPr>
              <a:t> </a:t>
            </a:r>
            <a:endParaRPr lang="en-CA" sz="3200" b="1" dirty="0">
              <a:solidFill>
                <a:schemeClr val="bg2"/>
              </a:solidFill>
              <a:effectLst/>
              <a:latin typeface="Century Gothic" panose="020B0502020202020204" pitchFamily="34" charset="0"/>
              <a:ea typeface="Arial" panose="020B0604020202020204" pitchFamily="34" charset="0"/>
            </a:endParaRPr>
          </a:p>
        </p:txBody>
      </p:sp>
      <p:sp>
        <p:nvSpPr>
          <p:cNvPr id="5" name="Title 1">
            <a:extLst>
              <a:ext uri="{FF2B5EF4-FFF2-40B4-BE49-F238E27FC236}">
                <a16:creationId xmlns:a16="http://schemas.microsoft.com/office/drawing/2014/main" id="{672176DA-D6E4-9C43-E919-713DB1B86C8D}"/>
              </a:ext>
            </a:extLst>
          </p:cNvPr>
          <p:cNvSpPr txBox="1">
            <a:spLocks/>
          </p:cNvSpPr>
          <p:nvPr/>
        </p:nvSpPr>
        <p:spPr>
          <a:xfrm>
            <a:off x="1466251" y="982232"/>
            <a:ext cx="16745549"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5: Asian Experiences</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856516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2165214"/>
            <a:ext cx="20548600" cy="10363158"/>
          </a:xfrm>
          <a:prstGeom prst="rect">
            <a:avLst/>
          </a:prstGeom>
          <a:noFill/>
        </p:spPr>
        <p:txBody>
          <a:bodyPr wrap="square" rtlCol="0">
            <a:spAutoFit/>
          </a:bodyPr>
          <a:lstStyle/>
          <a:p>
            <a:pPr marL="136525" marR="183515">
              <a:lnSpc>
                <a:spcPct val="106000"/>
              </a:lnSpc>
              <a:spcBef>
                <a:spcPts val="970"/>
              </a:spcBef>
              <a:spcAft>
                <a:spcPts val="0"/>
              </a:spcAft>
            </a:pPr>
            <a:endParaRPr lang="en-CA" sz="3200" dirty="0">
              <a:solidFill>
                <a:schemeClr val="bg2"/>
              </a:solidFill>
              <a:effectLst/>
              <a:latin typeface="Century Gothic" panose="020B0502020202020204" pitchFamily="34" charset="0"/>
              <a:ea typeface="Arial" panose="020B0604020202020204" pitchFamily="34" charset="0"/>
            </a:endParaRPr>
          </a:p>
          <a:p>
            <a:pPr marL="136525"/>
            <a:r>
              <a:rPr lang="en-US" b="1" kern="0" dirty="0">
                <a:solidFill>
                  <a:schemeClr val="bg2"/>
                </a:solidFill>
                <a:effectLst/>
                <a:latin typeface="Century Gothic" panose="020B0502020202020204" pitchFamily="34" charset="0"/>
                <a:ea typeface="Arial" panose="020B0604020202020204" pitchFamily="34" charset="0"/>
              </a:rPr>
              <a:t>South</a:t>
            </a:r>
            <a:r>
              <a:rPr lang="en-US" b="1" kern="0" spc="-15" dirty="0">
                <a:solidFill>
                  <a:schemeClr val="bg2"/>
                </a:solidFill>
                <a:effectLst/>
                <a:latin typeface="Century Gothic" panose="020B0502020202020204" pitchFamily="34" charset="0"/>
                <a:ea typeface="Arial" panose="020B0604020202020204" pitchFamily="34" charset="0"/>
              </a:rPr>
              <a:t> </a:t>
            </a:r>
            <a:r>
              <a:rPr lang="en-US" b="1" kern="0" spc="-10" dirty="0">
                <a:solidFill>
                  <a:schemeClr val="bg2"/>
                </a:solidFill>
                <a:effectLst/>
                <a:latin typeface="Century Gothic" panose="020B0502020202020204" pitchFamily="34" charset="0"/>
                <a:ea typeface="Arial" panose="020B0604020202020204" pitchFamily="34" charset="0"/>
              </a:rPr>
              <a:t>Asian (continued)</a:t>
            </a:r>
          </a:p>
          <a:p>
            <a:pPr marL="136525" marR="270510" indent="34925">
              <a:lnSpc>
                <a:spcPct val="105000"/>
              </a:lnSpc>
              <a:spcBef>
                <a:spcPts val="905"/>
              </a:spcBef>
              <a:spcAft>
                <a:spcPts val="0"/>
              </a:spcAft>
            </a:pPr>
            <a:r>
              <a:rPr lang="en-US" sz="3000" dirty="0">
                <a:solidFill>
                  <a:schemeClr val="bg2"/>
                </a:solidFill>
                <a:effectLst/>
                <a:latin typeface="Century Gothic" panose="020B0502020202020204" pitchFamily="34" charset="0"/>
                <a:ea typeface="Arial" panose="020B0604020202020204" pitchFamily="34" charset="0"/>
              </a:rPr>
              <a:t>In</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1971,</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Prime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Minister</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Pierre</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Trudeau’s</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multiculturalism</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policies</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were</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enacted</a:t>
            </a:r>
            <a:r>
              <a:rPr lang="en-US" sz="3000" spc="-4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and</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opportunities</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for</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immigration</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 Canada began to increase for South Asian communities. These policies prioritized employment skills, education and language ability</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select</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immigrants</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rather</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than</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race</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or</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country</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of</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origin.</a:t>
            </a:r>
            <a:r>
              <a:rPr lang="en-US" sz="3000" spc="-65" dirty="0">
                <a:solidFill>
                  <a:schemeClr val="bg2"/>
                </a:solidFill>
                <a:effectLst/>
                <a:latin typeface="Century Gothic" panose="020B0502020202020204" pitchFamily="34" charset="0"/>
                <a:ea typeface="Arial" panose="020B0604020202020204" pitchFamily="34" charset="0"/>
              </a:rPr>
              <a:t> </a:t>
            </a:r>
          </a:p>
          <a:p>
            <a:pPr marL="136525" marR="270510" indent="34925">
              <a:lnSpc>
                <a:spcPct val="105000"/>
              </a:lnSpc>
              <a:spcBef>
                <a:spcPts val="905"/>
              </a:spcBef>
              <a:spcAft>
                <a:spcPts val="0"/>
              </a:spcAft>
            </a:pPr>
            <a:r>
              <a:rPr lang="en-US" sz="3000" dirty="0">
                <a:solidFill>
                  <a:schemeClr val="bg2"/>
                </a:solidFill>
                <a:effectLst/>
                <a:latin typeface="Century Gothic" panose="020B0502020202020204" pitchFamily="34" charset="0"/>
                <a:ea typeface="Arial" panose="020B0604020202020204" pitchFamily="34" charset="0"/>
              </a:rPr>
              <a:t>The</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South</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Asian</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community</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in</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Canada</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has</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evolved</a:t>
            </a:r>
            <a:r>
              <a:rPr lang="en-CA" sz="3000" dirty="0">
                <a:solidFill>
                  <a:schemeClr val="bg2"/>
                </a:solidFill>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from</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relatively</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small</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and</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homogenous</a:t>
            </a:r>
            <a:r>
              <a:rPr lang="en-US" sz="3000" spc="-4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population</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one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that</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is</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unique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in</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its</a:t>
            </a:r>
            <a:r>
              <a:rPr lang="en-US" sz="3000" spc="-5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diversity,</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boasting</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multitude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of</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different birthplace</a:t>
            </a:r>
            <a:r>
              <a:rPr lang="en-US" sz="3000" spc="-4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origins,</a:t>
            </a:r>
            <a:r>
              <a:rPr lang="en-US" sz="3000" spc="-4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ethnicities,</a:t>
            </a:r>
            <a:r>
              <a:rPr lang="en-US" sz="3000" spc="-4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religions</a:t>
            </a:r>
            <a:r>
              <a:rPr lang="en-US" sz="3000" spc="-4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and</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languages.</a:t>
            </a:r>
            <a:r>
              <a:rPr lang="en-CA" sz="3000" dirty="0">
                <a:solidFill>
                  <a:schemeClr val="bg2"/>
                </a:solidFill>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Colonialism</a:t>
            </a:r>
            <a:r>
              <a:rPr lang="en-US" sz="3000" spc="1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in</a:t>
            </a:r>
            <a:r>
              <a:rPr lang="en-US" sz="3000" spc="1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South</a:t>
            </a:r>
            <a:r>
              <a:rPr lang="en-US" sz="3000" spc="1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Asian</a:t>
            </a:r>
            <a:r>
              <a:rPr lang="en-US" sz="3000" spc="1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countries</a:t>
            </a:r>
            <a:r>
              <a:rPr lang="en-US" sz="3000" spc="3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contributed</a:t>
            </a:r>
            <a:r>
              <a:rPr lang="en-US" sz="3000" spc="1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5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many</a:t>
            </a:r>
            <a:r>
              <a:rPr lang="en-US" sz="3000" spc="3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today</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grappling</a:t>
            </a:r>
            <a:r>
              <a:rPr lang="en-US" sz="3000" spc="4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with</a:t>
            </a:r>
            <a:r>
              <a:rPr lang="en-US" sz="3000" spc="1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internalized</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racism</a:t>
            </a:r>
            <a:r>
              <a:rPr lang="en-US" sz="3000" spc="2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linked</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1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social</a:t>
            </a:r>
            <a:r>
              <a:rPr lang="en-US" sz="3000" spc="20" dirty="0">
                <a:solidFill>
                  <a:schemeClr val="bg2"/>
                </a:solidFill>
                <a:effectLst/>
                <a:latin typeface="Century Gothic" panose="020B0502020202020204" pitchFamily="34" charset="0"/>
                <a:ea typeface="Arial" panose="020B0604020202020204" pitchFamily="34" charset="0"/>
              </a:rPr>
              <a:t> </a:t>
            </a:r>
            <a:r>
              <a:rPr lang="en-US" sz="3000" spc="-25" dirty="0">
                <a:solidFill>
                  <a:schemeClr val="bg2"/>
                </a:solidFill>
                <a:effectLst/>
                <a:latin typeface="Century Gothic" panose="020B0502020202020204" pitchFamily="34" charset="0"/>
                <a:ea typeface="Arial" panose="020B0604020202020204" pitchFamily="34" charset="0"/>
              </a:rPr>
              <a:t>and</a:t>
            </a:r>
            <a:r>
              <a:rPr lang="en-CA" sz="3000" spc="-25" dirty="0">
                <a:solidFill>
                  <a:schemeClr val="bg2"/>
                </a:solidFill>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cultural conditioning of inferiority.</a:t>
            </a:r>
            <a:r>
              <a:rPr lang="en-US" sz="3000" spc="400" dirty="0">
                <a:solidFill>
                  <a:schemeClr val="bg2"/>
                </a:solidFill>
                <a:effectLst/>
                <a:latin typeface="Century Gothic" panose="020B0502020202020204" pitchFamily="34" charset="0"/>
                <a:ea typeface="Arial" panose="020B0604020202020204" pitchFamily="34" charset="0"/>
              </a:rPr>
              <a:t> </a:t>
            </a:r>
          </a:p>
          <a:p>
            <a:pPr marL="136525" marR="270510" indent="34925">
              <a:lnSpc>
                <a:spcPct val="105000"/>
              </a:lnSpc>
              <a:spcBef>
                <a:spcPts val="905"/>
              </a:spcBef>
              <a:spcAft>
                <a:spcPts val="0"/>
              </a:spcAft>
            </a:pPr>
            <a:endParaRPr lang="en-US" sz="3000" spc="400" dirty="0">
              <a:solidFill>
                <a:schemeClr val="bg2"/>
              </a:solidFill>
              <a:latin typeface="Century Gothic" panose="020B0502020202020204" pitchFamily="34" charset="0"/>
              <a:ea typeface="Arial" panose="020B0604020202020204" pitchFamily="34" charset="0"/>
            </a:endParaRPr>
          </a:p>
          <a:p>
            <a:pPr marL="136525" marR="270510" indent="34925">
              <a:lnSpc>
                <a:spcPct val="105000"/>
              </a:lnSpc>
              <a:spcBef>
                <a:spcPts val="905"/>
              </a:spcBef>
              <a:spcAft>
                <a:spcPts val="0"/>
              </a:spcAft>
            </a:pPr>
            <a:r>
              <a:rPr lang="en-US" sz="3000" dirty="0">
                <a:solidFill>
                  <a:schemeClr val="bg2"/>
                </a:solidFill>
                <a:effectLst/>
                <a:latin typeface="Century Gothic" panose="020B0502020202020204" pitchFamily="34" charset="0"/>
                <a:ea typeface="Arial" panose="020B0604020202020204" pitchFamily="34" charset="0"/>
              </a:rPr>
              <a:t>In the book Black Skin, White Masks, author Franz Fanon describes that, from early childhood,</a:t>
            </a:r>
            <a:r>
              <a:rPr lang="en-US" sz="3000" spc="20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the</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colonized</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population</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learns</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associate</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their</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race</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with</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“wrongness”</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because</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of</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enforced</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policies</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and</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practices</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during</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the years of colonial powers controlling lands throughout South Asia. The cultural damage of colonization is that everyone— both the</a:t>
            </a:r>
            <a:r>
              <a:rPr lang="en-US" sz="3000" spc="20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colonizer and the colonized come to believe that “whiteness is virtue and beauty”. Some individuals whose countries experienced</a:t>
            </a:r>
            <a:r>
              <a:rPr lang="en-US" sz="3000" spc="40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colonization have internalized the perceived euro-centric standards of beauty. This colonial legacy and the perceived proximity to</a:t>
            </a:r>
            <a:r>
              <a:rPr lang="en-US" sz="3000" spc="40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Whiteness</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has</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given</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rise</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terms</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such</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as</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“white-washed”</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which</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can</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be</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used</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as</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either</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compliment</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or</a:t>
            </a:r>
            <a:r>
              <a:rPr lang="en-US" sz="3000" spc="-2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an</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insult</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how</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one embodies their Asian identity. While this does not apply to everyone, it is a dissonance of identity faced by many Asian Canadians </a:t>
            </a:r>
            <a:r>
              <a:rPr lang="en-US" sz="3000" spc="-10" dirty="0">
                <a:solidFill>
                  <a:schemeClr val="bg2"/>
                </a:solidFill>
                <a:effectLst/>
                <a:latin typeface="Century Gothic" panose="020B0502020202020204" pitchFamily="34" charset="0"/>
                <a:ea typeface="Arial" panose="020B0604020202020204" pitchFamily="34" charset="0"/>
              </a:rPr>
              <a:t>today.</a:t>
            </a:r>
            <a:endParaRPr lang="en-CA" sz="3000" dirty="0">
              <a:solidFill>
                <a:schemeClr val="bg2"/>
              </a:solidFill>
              <a:effectLst/>
              <a:latin typeface="Century Gothic" panose="020B0502020202020204" pitchFamily="34" charset="0"/>
              <a:ea typeface="Arial" panose="020B0604020202020204" pitchFamily="34" charset="0"/>
            </a:endParaRPr>
          </a:p>
          <a:p>
            <a:pPr marL="136525"/>
            <a:endParaRPr lang="en-CA" sz="3200" b="1" dirty="0">
              <a:solidFill>
                <a:schemeClr val="bg2"/>
              </a:solidFill>
              <a:effectLst/>
              <a:latin typeface="Century Gothic" panose="020B0502020202020204" pitchFamily="34" charset="0"/>
              <a:ea typeface="Arial" panose="020B0604020202020204" pitchFamily="34" charset="0"/>
            </a:endParaRPr>
          </a:p>
        </p:txBody>
      </p:sp>
      <p:sp>
        <p:nvSpPr>
          <p:cNvPr id="5" name="Title 1">
            <a:extLst>
              <a:ext uri="{FF2B5EF4-FFF2-40B4-BE49-F238E27FC236}">
                <a16:creationId xmlns:a16="http://schemas.microsoft.com/office/drawing/2014/main" id="{672176DA-D6E4-9C43-E919-713DB1B86C8D}"/>
              </a:ext>
            </a:extLst>
          </p:cNvPr>
          <p:cNvSpPr txBox="1">
            <a:spLocks/>
          </p:cNvSpPr>
          <p:nvPr/>
        </p:nvSpPr>
        <p:spPr>
          <a:xfrm>
            <a:off x="1466251" y="982232"/>
            <a:ext cx="16745549"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5: Asian Experiences</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35671670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2771238"/>
            <a:ext cx="20548600" cy="8869479"/>
          </a:xfrm>
          <a:prstGeom prst="rect">
            <a:avLst/>
          </a:prstGeom>
          <a:noFill/>
        </p:spPr>
        <p:txBody>
          <a:bodyPr wrap="square" rtlCol="0">
            <a:spAutoFit/>
          </a:bodyPr>
          <a:lstStyle/>
          <a:p>
            <a:pPr marL="136525" marR="183515">
              <a:lnSpc>
                <a:spcPct val="106000"/>
              </a:lnSpc>
              <a:spcBef>
                <a:spcPts val="970"/>
              </a:spcBef>
              <a:spcAft>
                <a:spcPts val="0"/>
              </a:spcAft>
            </a:pPr>
            <a:endParaRPr lang="en-CA" dirty="0">
              <a:solidFill>
                <a:schemeClr val="bg2"/>
              </a:solidFill>
              <a:effectLst/>
              <a:latin typeface="Century Gothic" panose="020B0502020202020204" pitchFamily="34" charset="0"/>
              <a:ea typeface="Arial" panose="020B0604020202020204" pitchFamily="34" charset="0"/>
            </a:endParaRPr>
          </a:p>
          <a:p>
            <a:pPr marL="136525"/>
            <a:r>
              <a:rPr lang="en-US" b="1" kern="0" dirty="0">
                <a:solidFill>
                  <a:schemeClr val="bg2"/>
                </a:solidFill>
                <a:effectLst/>
                <a:latin typeface="Century Gothic" panose="020B0502020202020204" pitchFamily="34" charset="0"/>
                <a:ea typeface="Arial" panose="020B0604020202020204" pitchFamily="34" charset="0"/>
              </a:rPr>
              <a:t>Southeast</a:t>
            </a:r>
            <a:r>
              <a:rPr lang="en-US" b="1" kern="0" spc="-10" dirty="0">
                <a:solidFill>
                  <a:schemeClr val="bg2"/>
                </a:solidFill>
                <a:effectLst/>
                <a:latin typeface="Century Gothic" panose="020B0502020202020204" pitchFamily="34" charset="0"/>
                <a:ea typeface="Arial" panose="020B0604020202020204" pitchFamily="34" charset="0"/>
              </a:rPr>
              <a:t> Asian</a:t>
            </a:r>
          </a:p>
          <a:p>
            <a:pPr marL="136525"/>
            <a:endParaRPr lang="en-CA" sz="3200" b="1" kern="0" dirty="0">
              <a:solidFill>
                <a:schemeClr val="bg2"/>
              </a:solidFill>
              <a:effectLst/>
              <a:latin typeface="Century Gothic" panose="020B0502020202020204" pitchFamily="34" charset="0"/>
              <a:ea typeface="Arial" panose="020B0604020202020204" pitchFamily="34" charset="0"/>
            </a:endParaRPr>
          </a:p>
          <a:p>
            <a:pPr marL="136525" marR="270510">
              <a:lnSpc>
                <a:spcPct val="105000"/>
              </a:lnSpc>
              <a:spcBef>
                <a:spcPts val="995"/>
              </a:spcBef>
              <a:spcAft>
                <a:spcPts val="0"/>
              </a:spcAft>
            </a:pPr>
            <a:r>
              <a:rPr lang="en-US" sz="3200" dirty="0">
                <a:solidFill>
                  <a:schemeClr val="bg2"/>
                </a:solidFill>
                <a:effectLst/>
                <a:latin typeface="Century Gothic" panose="020B0502020202020204" pitchFamily="34" charset="0"/>
                <a:ea typeface="Arial" panose="020B0604020202020204" pitchFamily="34" charset="0"/>
              </a:rPr>
              <a:t>Southeast Asian Canadians are people who originate from the nations and cultures that are south of China and east of India. More specifically, Southeast Asia comprises 11 countries: Brunei Darussalam, Cambodia, Indonesia, Laos, Malaysia, Myanmar (Burma), </a:t>
            </a:r>
            <a:r>
              <a:rPr lang="en-US" sz="3200" spc="-10" dirty="0">
                <a:solidFill>
                  <a:schemeClr val="bg2"/>
                </a:solidFill>
                <a:effectLst/>
                <a:latin typeface="Century Gothic" panose="020B0502020202020204" pitchFamily="34" charset="0"/>
                <a:ea typeface="Arial" panose="020B0604020202020204" pitchFamily="34" charset="0"/>
              </a:rPr>
              <a:t>the</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Philippines,</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Singapore,</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Thailand,</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East</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Timor</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and</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Vietnam.</a:t>
            </a:r>
          </a:p>
          <a:p>
            <a:pPr marL="136525" marR="270510">
              <a:lnSpc>
                <a:spcPct val="105000"/>
              </a:lnSpc>
              <a:spcBef>
                <a:spcPts val="995"/>
              </a:spcBef>
              <a:spcAft>
                <a:spcPts val="0"/>
              </a:spcAft>
            </a:pPr>
            <a:endParaRPr lang="en-CA" sz="3200" dirty="0">
              <a:solidFill>
                <a:schemeClr val="bg2"/>
              </a:solidFill>
              <a:effectLst/>
              <a:latin typeface="Century Gothic" panose="020B0502020202020204" pitchFamily="34" charset="0"/>
              <a:ea typeface="Arial" panose="020B0604020202020204" pitchFamily="34" charset="0"/>
            </a:endParaRPr>
          </a:p>
          <a:p>
            <a:pPr marL="136525" marR="346075">
              <a:lnSpc>
                <a:spcPct val="106000"/>
              </a:lnSpc>
              <a:spcBef>
                <a:spcPts val="890"/>
              </a:spcBef>
            </a:pPr>
            <a:r>
              <a:rPr lang="en-US" sz="3200" dirty="0">
                <a:solidFill>
                  <a:schemeClr val="bg2"/>
                </a:solidFill>
                <a:effectLst/>
                <a:latin typeface="Century Gothic" panose="020B0502020202020204" pitchFamily="34" charset="0"/>
                <a:ea typeface="Arial" panose="020B0604020202020204" pitchFamily="34" charset="0"/>
              </a:rPr>
              <a:t>Filipino(a)s started arriving in Canada during the late 1950s despite the restrictive policies of the Immigration Act of 1952. Later</a:t>
            </a:r>
            <a:r>
              <a:rPr lang="en-US" sz="3200" spc="20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Acts</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Immigration</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Act</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1976</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Immigration</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Refugee</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Protection</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Act</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2002</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were</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more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welcoming,</a:t>
            </a:r>
            <a:r>
              <a:rPr lang="en-CA" sz="3200" dirty="0">
                <a:solidFill>
                  <a:schemeClr val="bg2"/>
                </a:solidFill>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thereby</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encouraging</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more</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Filipino(a)s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migration</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Canada.</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Some</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Filipino(a)</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doctors</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on</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U.S.</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Exchange</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Visitors</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Program</a:t>
            </a:r>
            <a:r>
              <a:rPr lang="en-US" sz="3200" spc="-20" dirty="0">
                <a:solidFill>
                  <a:schemeClr val="bg2"/>
                </a:solidFill>
                <a:effectLst/>
                <a:latin typeface="Century Gothic" panose="020B0502020202020204" pitchFamily="34" charset="0"/>
                <a:ea typeface="Arial" panose="020B0604020202020204" pitchFamily="34" charset="0"/>
              </a:rPr>
              <a:t> cam to </a:t>
            </a:r>
            <a:r>
              <a:rPr lang="en-US" sz="3200" dirty="0">
                <a:solidFill>
                  <a:schemeClr val="bg2"/>
                </a:solidFill>
                <a:effectLst/>
                <a:latin typeface="Century Gothic" panose="020B0502020202020204" pitchFamily="34" charset="0"/>
                <a:ea typeface="Arial" panose="020B0604020202020204" pitchFamily="34" charset="0"/>
              </a:rPr>
              <a:t>Canada to renew their visas from outside the United States as required. Some decided to stay. More came to Canada the following</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year</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as</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passage</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U.S.</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Immigration</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Nationality</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Act</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1965</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forced</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them</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leave</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U.S.</a:t>
            </a:r>
            <a:endParaRPr lang="en-CA" sz="3200" dirty="0">
              <a:solidFill>
                <a:schemeClr val="bg2"/>
              </a:solidFill>
              <a:effectLst/>
              <a:latin typeface="Century Gothic" panose="020B0502020202020204" pitchFamily="34" charset="0"/>
              <a:ea typeface="Arial" panose="020B0604020202020204" pitchFamily="34" charset="0"/>
            </a:endParaRPr>
          </a:p>
          <a:p>
            <a:pPr marL="136525" marR="346075">
              <a:lnSpc>
                <a:spcPct val="106000"/>
              </a:lnSpc>
              <a:spcBef>
                <a:spcPts val="890"/>
              </a:spcBef>
              <a:spcAft>
                <a:spcPts val="0"/>
              </a:spcAft>
            </a:pPr>
            <a:endParaRPr lang="en-US" sz="3200" b="1" kern="0" spc="-10" dirty="0">
              <a:solidFill>
                <a:schemeClr val="bg2"/>
              </a:solidFill>
              <a:effectLst/>
              <a:latin typeface="Century Gothic" panose="020B0502020202020204" pitchFamily="34" charset="0"/>
              <a:ea typeface="Arial" panose="020B0604020202020204" pitchFamily="34" charset="0"/>
            </a:endParaRPr>
          </a:p>
        </p:txBody>
      </p:sp>
      <p:sp>
        <p:nvSpPr>
          <p:cNvPr id="5" name="Title 1">
            <a:extLst>
              <a:ext uri="{FF2B5EF4-FFF2-40B4-BE49-F238E27FC236}">
                <a16:creationId xmlns:a16="http://schemas.microsoft.com/office/drawing/2014/main" id="{672176DA-D6E4-9C43-E919-713DB1B86C8D}"/>
              </a:ext>
            </a:extLst>
          </p:cNvPr>
          <p:cNvSpPr txBox="1">
            <a:spLocks/>
          </p:cNvSpPr>
          <p:nvPr/>
        </p:nvSpPr>
        <p:spPr>
          <a:xfrm>
            <a:off x="1466251" y="982232"/>
            <a:ext cx="16745549"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5: Asian Experiences</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5739319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728453" y="6810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5962EA81-BB2A-4059-9E45-D842779B753B}"/>
              </a:ext>
            </a:extLst>
          </p:cNvPr>
          <p:cNvSpPr txBox="1">
            <a:spLocks/>
          </p:cNvSpPr>
          <p:nvPr/>
        </p:nvSpPr>
        <p:spPr>
          <a:xfrm>
            <a:off x="-4674127" y="858656"/>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r>
              <a:rPr lang="en-US" sz="8800" spc="-10" dirty="0">
                <a:solidFill>
                  <a:schemeClr val="bg2"/>
                </a:solidFill>
                <a:effectLst/>
                <a:latin typeface="Century Gothic" panose="020B0502020202020204" pitchFamily="34" charset="0"/>
                <a:ea typeface="Arial" panose="020B0604020202020204" pitchFamily="34" charset="0"/>
              </a:rPr>
              <a:t>Introduction</a:t>
            </a:r>
            <a:endParaRPr lang="en-CA" sz="8800" dirty="0">
              <a:solidFill>
                <a:schemeClr val="bg2"/>
              </a:solidFill>
              <a:effectLst/>
              <a:latin typeface="Century Gothic" panose="020B0502020202020204" pitchFamily="34" charset="0"/>
              <a:ea typeface="Arial" panose="020B0604020202020204" pitchFamily="34" charset="0"/>
            </a:endParaRPr>
          </a:p>
        </p:txBody>
      </p:sp>
      <p:sp>
        <p:nvSpPr>
          <p:cNvPr id="2" name="TextBox 1">
            <a:extLst>
              <a:ext uri="{FF2B5EF4-FFF2-40B4-BE49-F238E27FC236}">
                <a16:creationId xmlns:a16="http://schemas.microsoft.com/office/drawing/2014/main" id="{D84417E4-0056-FB38-8EA2-9042B504360A}"/>
              </a:ext>
            </a:extLst>
          </p:cNvPr>
          <p:cNvSpPr txBox="1"/>
          <p:nvPr/>
        </p:nvSpPr>
        <p:spPr>
          <a:xfrm>
            <a:off x="1485900" y="2446518"/>
            <a:ext cx="20320000" cy="10661893"/>
          </a:xfrm>
          <a:prstGeom prst="rect">
            <a:avLst/>
          </a:prstGeom>
          <a:noFill/>
        </p:spPr>
        <p:txBody>
          <a:bodyPr wrap="square" rtlCol="0">
            <a:spAutoFit/>
          </a:bodyPr>
          <a:lstStyle/>
          <a:p>
            <a:pPr marL="136525">
              <a:spcBef>
                <a:spcPts val="845"/>
              </a:spcBef>
            </a:pPr>
            <a:r>
              <a:rPr lang="en-US" sz="4000" b="1" kern="0" spc="-10" dirty="0">
                <a:solidFill>
                  <a:schemeClr val="bg2"/>
                </a:solidFill>
                <a:effectLst/>
                <a:latin typeface="Century Gothic" panose="020B0502020202020204" pitchFamily="34" charset="0"/>
                <a:ea typeface="Arial" panose="020B0604020202020204" pitchFamily="34" charset="0"/>
              </a:rPr>
              <a:t>Engaging with this Learning Module:</a:t>
            </a:r>
          </a:p>
          <a:p>
            <a:pPr marL="136525">
              <a:spcBef>
                <a:spcPts val="845"/>
              </a:spcBef>
            </a:pPr>
            <a:endParaRPr lang="en-CA" sz="3200" kern="0" dirty="0">
              <a:solidFill>
                <a:schemeClr val="bg2"/>
              </a:solidFill>
              <a:effectLst/>
              <a:latin typeface="Century Gothic" panose="020B0502020202020204" pitchFamily="34" charset="0"/>
              <a:ea typeface="Arial" panose="020B0604020202020204" pitchFamily="34" charset="0"/>
            </a:endParaRPr>
          </a:p>
          <a:p>
            <a:pPr marL="136525">
              <a:spcBef>
                <a:spcPts val="845"/>
              </a:spcBef>
            </a:pPr>
            <a:r>
              <a:rPr lang="en-US" sz="3200" kern="0" spc="-10" dirty="0">
                <a:solidFill>
                  <a:schemeClr val="bg2"/>
                </a:solidFill>
                <a:effectLst/>
                <a:latin typeface="Century Gothic" panose="020B0502020202020204" pitchFamily="34" charset="0"/>
                <a:ea typeface="Arial" panose="020B0604020202020204" pitchFamily="34" charset="0"/>
              </a:rPr>
              <a:t>The Ivey Equity &amp; Inclusion Learning Module is composed of </a:t>
            </a:r>
            <a:r>
              <a:rPr lang="en-US" sz="3200" kern="0" spc="-10" dirty="0">
                <a:solidFill>
                  <a:schemeClr val="bg2"/>
                </a:solidFill>
                <a:effectLst/>
                <a:highlight>
                  <a:srgbClr val="800080"/>
                </a:highlight>
                <a:latin typeface="Century Gothic" panose="020B0502020202020204" pitchFamily="34" charset="0"/>
                <a:ea typeface="Arial" panose="020B0604020202020204" pitchFamily="34" charset="0"/>
              </a:rPr>
              <a:t>6 </a:t>
            </a:r>
            <a:r>
              <a:rPr lang="en-US" sz="3200" kern="0" spc="-10" dirty="0">
                <a:solidFill>
                  <a:schemeClr val="bg2"/>
                </a:solidFill>
                <a:effectLst/>
                <a:latin typeface="Century Gothic" panose="020B0502020202020204" pitchFamily="34" charset="0"/>
                <a:ea typeface="Arial" panose="020B0604020202020204" pitchFamily="34" charset="0"/>
              </a:rPr>
              <a:t>distinct modules. You can learn in many ways with this module. Some community members may want to learn and reflect on their own; others may want to form small learning groups, where some reflection is done privately, while other reflection is done in community, through conversation. You may decide to listen, and reflect later; you may decide to only ready these modules and reflect later. </a:t>
            </a:r>
          </a:p>
          <a:p>
            <a:pPr marL="136525">
              <a:spcBef>
                <a:spcPts val="845"/>
              </a:spcBef>
            </a:pPr>
            <a:endParaRPr lang="en-US" sz="3200" kern="0" spc="-10" dirty="0">
              <a:solidFill>
                <a:schemeClr val="bg2"/>
              </a:solidFill>
              <a:latin typeface="Century Gothic" panose="020B0502020202020204" pitchFamily="34" charset="0"/>
              <a:ea typeface="Arial" panose="020B0604020202020204" pitchFamily="34" charset="0"/>
            </a:endParaRPr>
          </a:p>
          <a:p>
            <a:pPr marL="136525">
              <a:spcBef>
                <a:spcPts val="845"/>
              </a:spcBef>
            </a:pPr>
            <a:r>
              <a:rPr lang="en-US" sz="3200" kern="0" spc="-10" dirty="0">
                <a:solidFill>
                  <a:schemeClr val="bg2"/>
                </a:solidFill>
                <a:latin typeface="Century Gothic" panose="020B0502020202020204" pitchFamily="34" charset="0"/>
                <a:ea typeface="Arial" panose="020B0604020202020204" pitchFamily="34" charset="0"/>
              </a:rPr>
              <a:t>Consider a choice of approach </a:t>
            </a:r>
            <a:r>
              <a:rPr lang="en-US" sz="3200" kern="0" spc="-10" dirty="0">
                <a:solidFill>
                  <a:schemeClr val="bg2"/>
                </a:solidFill>
                <a:effectLst/>
                <a:latin typeface="Century Gothic" panose="020B0502020202020204" pitchFamily="34" charset="0"/>
                <a:ea typeface="Arial" panose="020B0604020202020204" pitchFamily="34" charset="0"/>
              </a:rPr>
              <a:t>that supports your process of coming to know, in relationship to yourself. </a:t>
            </a:r>
          </a:p>
          <a:p>
            <a:pPr marL="136525">
              <a:spcBef>
                <a:spcPts val="845"/>
              </a:spcBef>
            </a:pPr>
            <a:endParaRPr lang="en-US" sz="3200" kern="0" spc="-10" dirty="0">
              <a:solidFill>
                <a:schemeClr val="bg2"/>
              </a:solidFill>
              <a:latin typeface="Century Gothic" panose="020B0502020202020204" pitchFamily="34" charset="0"/>
              <a:ea typeface="Arial" panose="020B0604020202020204" pitchFamily="34" charset="0"/>
            </a:endParaRPr>
          </a:p>
          <a:p>
            <a:pPr marL="136525">
              <a:spcBef>
                <a:spcPts val="915"/>
              </a:spcBef>
            </a:pPr>
            <a:r>
              <a:rPr lang="en-US" sz="3200" dirty="0">
                <a:solidFill>
                  <a:schemeClr val="bg2"/>
                </a:solidFill>
                <a:effectLst/>
                <a:latin typeface="Century Gothic" panose="020B0502020202020204" pitchFamily="34" charset="0"/>
                <a:ea typeface="Arial" panose="020B0604020202020204" pitchFamily="34" charset="0"/>
              </a:rPr>
              <a:t>Please know that you are not required to write. This is a learning opportunity.</a:t>
            </a:r>
            <a:r>
              <a:rPr lang="en-US" sz="3200" spc="20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Please</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engage</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this</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reflection</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capacity</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that</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best</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suits</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you, and a pace that supports your learning, and the integration of this learning into your role in the Ivey community.</a:t>
            </a:r>
          </a:p>
          <a:p>
            <a:pPr marL="136525">
              <a:spcBef>
                <a:spcPts val="915"/>
              </a:spcBef>
            </a:pPr>
            <a:endParaRPr lang="en-US" sz="3200" i="1" dirty="0">
              <a:solidFill>
                <a:schemeClr val="bg2"/>
              </a:solidFill>
              <a:latin typeface="Century Gothic" panose="020B0502020202020204" pitchFamily="34" charset="0"/>
            </a:endParaRPr>
          </a:p>
          <a:p>
            <a:pPr marL="136525">
              <a:spcBef>
                <a:spcPts val="915"/>
              </a:spcBef>
            </a:pPr>
            <a:r>
              <a:rPr lang="en-US" sz="3200" i="1" dirty="0">
                <a:solidFill>
                  <a:schemeClr val="bg2"/>
                </a:solidFill>
                <a:latin typeface="Century Gothic" panose="020B0502020202020204" pitchFamily="34" charset="0"/>
              </a:rPr>
              <a:t>We are always grateful to those community members, who decide to share their reflections with us. So that we can learn together. To do so, you can upload your reflections XXXXXX.</a:t>
            </a:r>
          </a:p>
          <a:p>
            <a:pPr marL="136525">
              <a:spcBef>
                <a:spcPts val="915"/>
              </a:spcBef>
            </a:pPr>
            <a:endParaRPr lang="en-US" sz="3200" i="1" dirty="0">
              <a:solidFill>
                <a:schemeClr val="bg2"/>
              </a:solidFill>
              <a:latin typeface="Century Gothic" panose="020B0502020202020204" pitchFamily="34" charset="0"/>
            </a:endParaRPr>
          </a:p>
          <a:p>
            <a:pPr marL="136525">
              <a:spcBef>
                <a:spcPts val="915"/>
              </a:spcBef>
            </a:pPr>
            <a:endParaRPr lang="en-CA" sz="3200" kern="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14435187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2771238"/>
            <a:ext cx="20548600" cy="8949886"/>
          </a:xfrm>
          <a:prstGeom prst="rect">
            <a:avLst/>
          </a:prstGeom>
          <a:noFill/>
        </p:spPr>
        <p:txBody>
          <a:bodyPr wrap="square" rtlCol="0">
            <a:spAutoFit/>
          </a:bodyPr>
          <a:lstStyle/>
          <a:p>
            <a:pPr marL="136525" marR="183515">
              <a:lnSpc>
                <a:spcPct val="106000"/>
              </a:lnSpc>
              <a:spcBef>
                <a:spcPts val="970"/>
              </a:spcBef>
              <a:spcAft>
                <a:spcPts val="0"/>
              </a:spcAft>
            </a:pPr>
            <a:endParaRPr lang="en-CA" sz="3200" dirty="0">
              <a:solidFill>
                <a:schemeClr val="bg2"/>
              </a:solidFill>
              <a:effectLst/>
              <a:latin typeface="Century Gothic" panose="020B0502020202020204" pitchFamily="34" charset="0"/>
              <a:ea typeface="Arial" panose="020B0604020202020204" pitchFamily="34" charset="0"/>
            </a:endParaRPr>
          </a:p>
          <a:p>
            <a:pPr marL="136525"/>
            <a:r>
              <a:rPr lang="en-US" b="1" kern="0" dirty="0">
                <a:solidFill>
                  <a:schemeClr val="bg2"/>
                </a:solidFill>
                <a:effectLst/>
                <a:latin typeface="Century Gothic" panose="020B0502020202020204" pitchFamily="34" charset="0"/>
                <a:ea typeface="Arial" panose="020B0604020202020204" pitchFamily="34" charset="0"/>
              </a:rPr>
              <a:t>Southeast</a:t>
            </a:r>
            <a:r>
              <a:rPr lang="en-US" b="1" kern="0" spc="-10" dirty="0">
                <a:solidFill>
                  <a:schemeClr val="bg2"/>
                </a:solidFill>
                <a:effectLst/>
                <a:latin typeface="Century Gothic" panose="020B0502020202020204" pitchFamily="34" charset="0"/>
                <a:ea typeface="Arial" panose="020B0604020202020204" pitchFamily="34" charset="0"/>
              </a:rPr>
              <a:t> Asian (continued)</a:t>
            </a:r>
          </a:p>
          <a:p>
            <a:pPr marL="136525"/>
            <a:endParaRPr lang="en-CA" sz="3200" b="1" kern="0" dirty="0">
              <a:solidFill>
                <a:schemeClr val="bg2"/>
              </a:solidFill>
              <a:effectLst/>
              <a:latin typeface="Century Gothic" panose="020B0502020202020204" pitchFamily="34" charset="0"/>
              <a:ea typeface="Arial" panose="020B0604020202020204" pitchFamily="34" charset="0"/>
            </a:endParaRPr>
          </a:p>
          <a:p>
            <a:pPr marL="136525" marR="195580" algn="just">
              <a:lnSpc>
                <a:spcPct val="105000"/>
              </a:lnSpc>
              <a:spcBef>
                <a:spcPts val="875"/>
              </a:spcBef>
              <a:spcAft>
                <a:spcPts val="0"/>
              </a:spcAft>
            </a:pPr>
            <a:r>
              <a:rPr lang="en-US" sz="3200" spc="-10" dirty="0">
                <a:solidFill>
                  <a:schemeClr val="bg2"/>
                </a:solidFill>
                <a:effectLst/>
                <a:latin typeface="Century Gothic" panose="020B0502020202020204" pitchFamily="34" charset="0"/>
                <a:ea typeface="Arial" panose="020B0604020202020204" pitchFamily="34" charset="0"/>
              </a:rPr>
              <a:t>The</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settlement</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of</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Vietnamese</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nationals</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in</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Canada</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is relatively</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recent.</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It</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resulted</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from</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two</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waves</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of immigration</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in</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the</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aftermath </a:t>
            </a:r>
            <a:r>
              <a:rPr lang="en-US" sz="3200" dirty="0">
                <a:solidFill>
                  <a:schemeClr val="bg2"/>
                </a:solidFill>
                <a:effectLst/>
                <a:latin typeface="Century Gothic" panose="020B0502020202020204" pitchFamily="34" charset="0"/>
                <a:ea typeface="Arial" panose="020B0604020202020204" pitchFamily="34" charset="0"/>
              </a:rPr>
              <a:t>of the Vietnam War. The first wave consisted mostly of middle- class people who were welcomed to Canada for their professional skills</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after</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fall</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Saigon</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1975.</a:t>
            </a:r>
            <a:r>
              <a:rPr lang="en-US" sz="3200" spc="-65" dirty="0">
                <a:solidFill>
                  <a:schemeClr val="bg2"/>
                </a:solidFill>
                <a:effectLst/>
                <a:latin typeface="Century Gothic" panose="020B0502020202020204" pitchFamily="34" charset="0"/>
                <a:ea typeface="Arial" panose="020B0604020202020204" pitchFamily="34" charset="0"/>
              </a:rPr>
              <a:t> </a:t>
            </a:r>
          </a:p>
          <a:p>
            <a:pPr marL="136525" marR="195580" algn="just">
              <a:lnSpc>
                <a:spcPct val="105000"/>
              </a:lnSpc>
              <a:spcBef>
                <a:spcPts val="875"/>
              </a:spcBef>
              <a:spcAft>
                <a:spcPts val="0"/>
              </a:spcAft>
            </a:pPr>
            <a:endParaRPr lang="en-US" sz="3200" spc="-65" dirty="0">
              <a:solidFill>
                <a:schemeClr val="bg2"/>
              </a:solidFill>
              <a:latin typeface="Century Gothic" panose="020B0502020202020204" pitchFamily="34" charset="0"/>
              <a:ea typeface="Arial" panose="020B0604020202020204" pitchFamily="34" charset="0"/>
            </a:endParaRPr>
          </a:p>
          <a:p>
            <a:pPr marL="136525" marR="195580" algn="just">
              <a:lnSpc>
                <a:spcPct val="105000"/>
              </a:lnSpc>
              <a:spcBef>
                <a:spcPts val="875"/>
              </a:spcBef>
              <a:spcAft>
                <a:spcPts val="0"/>
              </a:spcAft>
            </a:pPr>
            <a:r>
              <a:rPr lang="en-US" sz="3200" dirty="0">
                <a:solidFill>
                  <a:schemeClr val="bg2"/>
                </a:solidFill>
                <a:effectLst/>
                <a:latin typeface="Century Gothic" panose="020B0502020202020204" pitchFamily="34" charset="0"/>
                <a:ea typeface="Arial" panose="020B0604020202020204" pitchFamily="34" charset="0"/>
              </a:rPr>
              <a:t>Since</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Vietnam</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had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been</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part</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French</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colony</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Indochina</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until</a:t>
            </a:r>
            <a:r>
              <a:rPr lang="en-CA" sz="3200" dirty="0">
                <a:solidFill>
                  <a:schemeClr val="bg2"/>
                </a:solidFill>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1954, Vietnamese immigrants generally spoke French. The second wave of immigration consisted of refugees from the former</a:t>
            </a:r>
            <a:r>
              <a:rPr lang="en-US" sz="3200" spc="40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South</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Vietnam,</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seeking</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to</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escape</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the</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harsh</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living</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conditions</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and</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deteriorating</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human-rights</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following</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the</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reunification</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of</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the</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two Vietnams</a:t>
            </a:r>
            <a:r>
              <a:rPr lang="en-US" sz="3200" spc="-7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into</a:t>
            </a:r>
            <a:r>
              <a:rPr lang="en-US" sz="3200" spc="-7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single</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country.</a:t>
            </a:r>
          </a:p>
          <a:p>
            <a:pPr marL="136525" marR="195580" algn="just">
              <a:lnSpc>
                <a:spcPct val="105000"/>
              </a:lnSpc>
              <a:spcBef>
                <a:spcPts val="875"/>
              </a:spcBef>
              <a:spcAft>
                <a:spcPts val="0"/>
              </a:spcAft>
            </a:pPr>
            <a:endParaRPr lang="en-CA" sz="3200" dirty="0">
              <a:solidFill>
                <a:schemeClr val="bg2"/>
              </a:solidFill>
              <a:effectLst/>
              <a:latin typeface="Century Gothic" panose="020B0502020202020204" pitchFamily="34" charset="0"/>
              <a:ea typeface="Arial" panose="020B0604020202020204" pitchFamily="34" charset="0"/>
            </a:endParaRPr>
          </a:p>
          <a:p>
            <a:pPr marL="136525">
              <a:lnSpc>
                <a:spcPct val="106000"/>
              </a:lnSpc>
              <a:spcBef>
                <a:spcPts val="890"/>
              </a:spcBef>
              <a:spcAft>
                <a:spcPts val="0"/>
              </a:spcAft>
            </a:pPr>
            <a:r>
              <a:rPr lang="en-US" sz="3200" dirty="0">
                <a:solidFill>
                  <a:schemeClr val="bg2"/>
                </a:solidFill>
                <a:effectLst/>
                <a:latin typeface="Century Gothic" panose="020B0502020202020204" pitchFamily="34" charset="0"/>
                <a:ea typeface="Arial" panose="020B0604020202020204" pitchFamily="34" charset="0"/>
              </a:rPr>
              <a:t>Thai immigration to Canada dates to the 1950s. The first immigrants from Thailand consisted primarily of students who stayed in</a:t>
            </a:r>
            <a:r>
              <a:rPr lang="en-US" sz="3200" spc="20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Canada after their studies. As a result of the 1997 financial crisis in Thailand, many Thais looked to countries overseas, including Canada, for work and educational opportunities.</a:t>
            </a:r>
            <a:endParaRPr lang="en-CA" sz="3200" dirty="0">
              <a:solidFill>
                <a:schemeClr val="bg2"/>
              </a:solidFill>
              <a:effectLst/>
              <a:latin typeface="Century Gothic" panose="020B0502020202020204" pitchFamily="34" charset="0"/>
              <a:ea typeface="Arial" panose="020B0604020202020204" pitchFamily="34" charset="0"/>
            </a:endParaRPr>
          </a:p>
          <a:p>
            <a:pPr marL="136525"/>
            <a:endParaRPr lang="en-CA" sz="3200" b="1" kern="0" dirty="0">
              <a:solidFill>
                <a:schemeClr val="bg2"/>
              </a:solidFill>
              <a:effectLst/>
              <a:latin typeface="Century Gothic" panose="020B0502020202020204" pitchFamily="34" charset="0"/>
              <a:ea typeface="Arial" panose="020B0604020202020204" pitchFamily="34" charset="0"/>
            </a:endParaRPr>
          </a:p>
        </p:txBody>
      </p:sp>
      <p:sp>
        <p:nvSpPr>
          <p:cNvPr id="5" name="Title 1">
            <a:extLst>
              <a:ext uri="{FF2B5EF4-FFF2-40B4-BE49-F238E27FC236}">
                <a16:creationId xmlns:a16="http://schemas.microsoft.com/office/drawing/2014/main" id="{672176DA-D6E4-9C43-E919-713DB1B86C8D}"/>
              </a:ext>
            </a:extLst>
          </p:cNvPr>
          <p:cNvSpPr txBox="1">
            <a:spLocks/>
          </p:cNvSpPr>
          <p:nvPr/>
        </p:nvSpPr>
        <p:spPr>
          <a:xfrm>
            <a:off x="1466251" y="982232"/>
            <a:ext cx="16745549"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5: Asian Experiences</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6671291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2771238"/>
            <a:ext cx="20548600" cy="7380931"/>
          </a:xfrm>
          <a:prstGeom prst="rect">
            <a:avLst/>
          </a:prstGeom>
          <a:noFill/>
        </p:spPr>
        <p:txBody>
          <a:bodyPr wrap="square" rtlCol="0">
            <a:spAutoFit/>
          </a:bodyPr>
          <a:lstStyle/>
          <a:p>
            <a:pPr marL="136525" marR="183515">
              <a:lnSpc>
                <a:spcPct val="106000"/>
              </a:lnSpc>
              <a:spcBef>
                <a:spcPts val="970"/>
              </a:spcBef>
              <a:spcAft>
                <a:spcPts val="0"/>
              </a:spcAft>
            </a:pPr>
            <a:endParaRPr lang="en-CA" sz="3200" dirty="0">
              <a:solidFill>
                <a:schemeClr val="bg2"/>
              </a:solidFill>
              <a:effectLst/>
              <a:latin typeface="Century Gothic" panose="020B0502020202020204" pitchFamily="34" charset="0"/>
              <a:ea typeface="Arial" panose="020B0604020202020204" pitchFamily="34" charset="0"/>
            </a:endParaRPr>
          </a:p>
          <a:p>
            <a:pPr marL="136525"/>
            <a:r>
              <a:rPr lang="en-US" b="1" kern="0" spc="-10" dirty="0">
                <a:solidFill>
                  <a:schemeClr val="bg2"/>
                </a:solidFill>
                <a:latin typeface="Century Gothic" panose="020B0502020202020204" pitchFamily="34" charset="0"/>
                <a:ea typeface="Arial" panose="020B0604020202020204" pitchFamily="34" charset="0"/>
              </a:rPr>
              <a:t>West Asian</a:t>
            </a:r>
            <a:endParaRPr lang="en-US" sz="3200" b="1" kern="0" spc="-10" dirty="0">
              <a:solidFill>
                <a:schemeClr val="bg2"/>
              </a:solidFill>
              <a:effectLst/>
              <a:latin typeface="Century Gothic" panose="020B0502020202020204" pitchFamily="34" charset="0"/>
              <a:ea typeface="Arial" panose="020B0604020202020204" pitchFamily="34" charset="0"/>
            </a:endParaRPr>
          </a:p>
          <a:p>
            <a:pPr marL="136525" marR="203200" algn="just">
              <a:lnSpc>
                <a:spcPct val="106000"/>
              </a:lnSpc>
              <a:spcBef>
                <a:spcPts val="970"/>
              </a:spcBef>
              <a:spcAft>
                <a:spcPts val="0"/>
              </a:spcAft>
            </a:pPr>
            <a:endParaRPr lang="en-CA" sz="3200" b="1" kern="0" dirty="0">
              <a:solidFill>
                <a:schemeClr val="bg2"/>
              </a:solidFill>
              <a:latin typeface="Century Gothic" panose="020B0502020202020204" pitchFamily="34" charset="0"/>
              <a:ea typeface="Arial" panose="020B0604020202020204" pitchFamily="34" charset="0"/>
            </a:endParaRPr>
          </a:p>
          <a:p>
            <a:pPr marL="136525" marR="203200" algn="just">
              <a:lnSpc>
                <a:spcPct val="106000"/>
              </a:lnSpc>
              <a:spcBef>
                <a:spcPts val="970"/>
              </a:spcBef>
              <a:spcAft>
                <a:spcPts val="0"/>
              </a:spcAft>
            </a:pPr>
            <a:r>
              <a:rPr lang="en-US" sz="3200" dirty="0">
                <a:solidFill>
                  <a:schemeClr val="bg2"/>
                </a:solidFill>
                <a:effectLst/>
                <a:latin typeface="Century Gothic" panose="020B0502020202020204" pitchFamily="34" charset="0"/>
                <a:ea typeface="Arial" panose="020B0604020202020204" pitchFamily="34" charset="0"/>
              </a:rPr>
              <a:t>Canadians of West Asian origin make up one of the largest non-European ethnic groups in Canada; with the largest four groups of the West Asian population identifying as Iranian, Armenian, Afghans and Turks. The majority of West Asian Canadians immigrated over</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last</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30</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years,</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predominantly</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live</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Toronto, Montreal</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or</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Vancouver.</a:t>
            </a:r>
          </a:p>
          <a:p>
            <a:pPr marL="136525" marR="203200" algn="just">
              <a:lnSpc>
                <a:spcPct val="106000"/>
              </a:lnSpc>
              <a:spcBef>
                <a:spcPts val="970"/>
              </a:spcBef>
              <a:spcAft>
                <a:spcPts val="0"/>
              </a:spcAft>
            </a:pPr>
            <a:endParaRPr lang="en-CA" sz="3200" dirty="0">
              <a:solidFill>
                <a:schemeClr val="bg2"/>
              </a:solidFill>
              <a:effectLst/>
              <a:latin typeface="Century Gothic" panose="020B0502020202020204" pitchFamily="34" charset="0"/>
              <a:ea typeface="Arial" panose="020B0604020202020204" pitchFamily="34" charset="0"/>
            </a:endParaRPr>
          </a:p>
          <a:p>
            <a:pPr marL="136525" marR="217805">
              <a:lnSpc>
                <a:spcPct val="106000"/>
              </a:lnSpc>
              <a:spcBef>
                <a:spcPts val="875"/>
              </a:spcBef>
              <a:spcAft>
                <a:spcPts val="0"/>
              </a:spcAft>
            </a:pPr>
            <a:r>
              <a:rPr lang="en-US" sz="3200" dirty="0">
                <a:solidFill>
                  <a:schemeClr val="bg2"/>
                </a:solidFill>
                <a:effectLst/>
                <a:latin typeface="Century Gothic" panose="020B0502020202020204" pitchFamily="34" charset="0"/>
                <a:ea typeface="Arial" panose="020B0604020202020204" pitchFamily="34" charset="0"/>
              </a:rPr>
              <a:t>At the time this was written, the humanitarian and geopolitical crisis in Afghanistan has been on the minds of many. Afghanistan</a:t>
            </a:r>
            <a:r>
              <a:rPr lang="en-US" sz="3200" spc="8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is</a:t>
            </a:r>
            <a:r>
              <a:rPr lang="en-US" sz="3200" spc="20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 landlocked country that is geographically situated in the South and Central regions of Asia; although past Canadian census data has</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classified</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Afghan</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origin</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within</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West</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Asia.</a:t>
            </a:r>
            <a:endParaRPr lang="en-CA" sz="3200" dirty="0">
              <a:solidFill>
                <a:schemeClr val="bg2"/>
              </a:solidFill>
              <a:effectLst/>
              <a:latin typeface="Century Gothic" panose="020B0502020202020204" pitchFamily="34" charset="0"/>
              <a:ea typeface="Arial" panose="020B0604020202020204" pitchFamily="34" charset="0"/>
            </a:endParaRPr>
          </a:p>
          <a:p>
            <a:pPr marL="136525"/>
            <a:endParaRPr lang="en-CA" sz="3200" b="1" kern="0" dirty="0">
              <a:solidFill>
                <a:schemeClr val="bg2"/>
              </a:solidFill>
              <a:effectLst/>
              <a:latin typeface="Century Gothic" panose="020B0502020202020204" pitchFamily="34" charset="0"/>
              <a:ea typeface="Arial" panose="020B0604020202020204" pitchFamily="34" charset="0"/>
            </a:endParaRPr>
          </a:p>
        </p:txBody>
      </p:sp>
      <p:sp>
        <p:nvSpPr>
          <p:cNvPr id="5" name="Title 1">
            <a:extLst>
              <a:ext uri="{FF2B5EF4-FFF2-40B4-BE49-F238E27FC236}">
                <a16:creationId xmlns:a16="http://schemas.microsoft.com/office/drawing/2014/main" id="{672176DA-D6E4-9C43-E919-713DB1B86C8D}"/>
              </a:ext>
            </a:extLst>
          </p:cNvPr>
          <p:cNvSpPr txBox="1">
            <a:spLocks/>
          </p:cNvSpPr>
          <p:nvPr/>
        </p:nvSpPr>
        <p:spPr>
          <a:xfrm>
            <a:off x="1466251" y="982232"/>
            <a:ext cx="16745549"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5: Asian Experiences</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40322896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1983838"/>
            <a:ext cx="20548600" cy="11405238"/>
          </a:xfrm>
          <a:prstGeom prst="rect">
            <a:avLst/>
          </a:prstGeom>
          <a:noFill/>
        </p:spPr>
        <p:txBody>
          <a:bodyPr wrap="square" rtlCol="0">
            <a:spAutoFit/>
          </a:bodyPr>
          <a:lstStyle/>
          <a:p>
            <a:pPr marL="136525" marR="183515">
              <a:lnSpc>
                <a:spcPct val="106000"/>
              </a:lnSpc>
              <a:spcBef>
                <a:spcPts val="970"/>
              </a:spcBef>
              <a:spcAft>
                <a:spcPts val="0"/>
              </a:spcAft>
            </a:pPr>
            <a:endParaRPr lang="en-CA" sz="3200" dirty="0">
              <a:solidFill>
                <a:schemeClr val="bg2"/>
              </a:solidFill>
              <a:effectLst/>
              <a:latin typeface="Century Gothic" panose="020B0502020202020204" pitchFamily="34" charset="0"/>
              <a:ea typeface="Arial" panose="020B0604020202020204" pitchFamily="34" charset="0"/>
            </a:endParaRPr>
          </a:p>
          <a:p>
            <a:pPr marL="136525"/>
            <a:r>
              <a:rPr lang="en-US" b="1" kern="0" spc="-10" dirty="0">
                <a:solidFill>
                  <a:schemeClr val="bg2"/>
                </a:solidFill>
                <a:latin typeface="Century Gothic" panose="020B0502020202020204" pitchFamily="34" charset="0"/>
                <a:ea typeface="Arial" panose="020B0604020202020204" pitchFamily="34" charset="0"/>
              </a:rPr>
              <a:t>West Asian (continued)</a:t>
            </a:r>
            <a:endParaRPr lang="en-US" sz="3200" b="1" kern="0" spc="-10" dirty="0">
              <a:solidFill>
                <a:schemeClr val="bg2"/>
              </a:solidFill>
              <a:effectLst/>
              <a:latin typeface="Century Gothic" panose="020B0502020202020204" pitchFamily="34" charset="0"/>
              <a:ea typeface="Arial" panose="020B0604020202020204" pitchFamily="34" charset="0"/>
            </a:endParaRPr>
          </a:p>
          <a:p>
            <a:pPr marL="136525" marR="203200" algn="just">
              <a:lnSpc>
                <a:spcPct val="106000"/>
              </a:lnSpc>
              <a:spcBef>
                <a:spcPts val="970"/>
              </a:spcBef>
              <a:spcAft>
                <a:spcPts val="0"/>
              </a:spcAft>
            </a:pPr>
            <a:endParaRPr lang="en-CA" sz="3200" b="1" kern="0" dirty="0">
              <a:solidFill>
                <a:schemeClr val="bg2"/>
              </a:solidFill>
              <a:latin typeface="Century Gothic" panose="020B0502020202020204" pitchFamily="34" charset="0"/>
              <a:ea typeface="Arial" panose="020B0604020202020204" pitchFamily="34" charset="0"/>
            </a:endParaRPr>
          </a:p>
          <a:p>
            <a:pPr marL="136525">
              <a:spcBef>
                <a:spcPts val="875"/>
              </a:spcBef>
              <a:spcAft>
                <a:spcPts val="0"/>
              </a:spcAft>
            </a:pPr>
            <a:r>
              <a:rPr lang="en-US" sz="3200" dirty="0">
                <a:solidFill>
                  <a:schemeClr val="bg2"/>
                </a:solidFill>
                <a:effectLst/>
                <a:latin typeface="Century Gothic" panose="020B0502020202020204" pitchFamily="34" charset="0"/>
                <a:ea typeface="Arial" panose="020B0604020202020204" pitchFamily="34" charset="0"/>
              </a:rPr>
              <a:t>We</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want</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share</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following</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resources</a:t>
            </a:r>
            <a:r>
              <a:rPr lang="en-US" sz="3200" spc="7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for</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anyone</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wishing</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support</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Afghan</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community</a:t>
            </a:r>
            <a:r>
              <a:rPr lang="en-US" sz="3200" spc="7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during</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this</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time</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crisis.</a:t>
            </a:r>
            <a:endParaRPr lang="en-CA" sz="3200" dirty="0">
              <a:solidFill>
                <a:schemeClr val="bg2"/>
              </a:solidFill>
              <a:effectLst/>
              <a:latin typeface="Century Gothic" panose="020B0502020202020204" pitchFamily="34" charset="0"/>
              <a:ea typeface="Arial" panose="020B0604020202020204" pitchFamily="34" charset="0"/>
            </a:endParaRPr>
          </a:p>
          <a:p>
            <a:pPr marL="136525">
              <a:spcBef>
                <a:spcPts val="995"/>
              </a:spcBef>
            </a:pPr>
            <a:r>
              <a:rPr lang="en-US" sz="3200" b="1" kern="0" spc="-10" dirty="0">
                <a:solidFill>
                  <a:schemeClr val="bg2"/>
                </a:solidFill>
                <a:effectLst/>
                <a:latin typeface="Century Gothic" panose="020B0502020202020204" pitchFamily="34" charset="0"/>
                <a:ea typeface="Arial" panose="020B0604020202020204" pitchFamily="34" charset="0"/>
              </a:rPr>
              <a:t>Resources:</a:t>
            </a:r>
            <a:endParaRPr lang="en-CA" sz="3200" b="1" kern="0" dirty="0">
              <a:solidFill>
                <a:schemeClr val="bg2"/>
              </a:solidFill>
              <a:effectLst/>
              <a:latin typeface="Century Gothic" panose="020B0502020202020204" pitchFamily="34" charset="0"/>
              <a:ea typeface="Arial" panose="020B0604020202020204" pitchFamily="34" charset="0"/>
            </a:endParaRPr>
          </a:p>
          <a:p>
            <a:pPr>
              <a:spcBef>
                <a:spcPts val="35"/>
              </a:spcBef>
            </a:pPr>
            <a:r>
              <a:rPr lang="en-US" sz="3200" b="1" dirty="0">
                <a:solidFill>
                  <a:schemeClr val="bg2"/>
                </a:solidFill>
                <a:effectLst/>
                <a:latin typeface="Century Gothic" panose="020B0502020202020204" pitchFamily="34" charset="0"/>
                <a:ea typeface="Arial" panose="020B0604020202020204" pitchFamily="34" charset="0"/>
              </a:rPr>
              <a:t> </a:t>
            </a:r>
            <a:endParaRPr lang="en-CA" sz="3200" dirty="0">
              <a:solidFill>
                <a:schemeClr val="bg2"/>
              </a:solidFill>
              <a:effectLst/>
              <a:latin typeface="Century Gothic" panose="020B0502020202020204" pitchFamily="34" charset="0"/>
              <a:ea typeface="Arial" panose="020B0604020202020204" pitchFamily="34" charset="0"/>
            </a:endParaRPr>
          </a:p>
          <a:p>
            <a:pPr marL="342900" marR="718185" lvl="0" indent="-342900">
              <a:lnSpc>
                <a:spcPct val="106000"/>
              </a:lnSpc>
              <a:buClr>
                <a:srgbClr val="2C3A45"/>
              </a:buClr>
              <a:buSzPts val="1000"/>
              <a:buFont typeface="Arial" panose="020B0604020202020204" pitchFamily="34" charset="0"/>
              <a:buChar char="•"/>
              <a:tabLst>
                <a:tab pos="831850" algn="l"/>
                <a:tab pos="832485" algn="l"/>
              </a:tabLst>
            </a:pPr>
            <a:r>
              <a:rPr lang="en-US" sz="3000" b="1" dirty="0">
                <a:solidFill>
                  <a:schemeClr val="bg2"/>
                </a:solidFill>
                <a:effectLst/>
                <a:latin typeface="Century Gothic" panose="020B0502020202020204" pitchFamily="34" charset="0"/>
                <a:ea typeface="Arial" panose="020B0604020202020204" pitchFamily="34" charset="0"/>
              </a:rPr>
              <a:t>Donate: </a:t>
            </a:r>
            <a:r>
              <a:rPr lang="en-US" sz="3000" dirty="0">
                <a:solidFill>
                  <a:schemeClr val="bg2"/>
                </a:solidFill>
                <a:effectLst/>
                <a:latin typeface="Century Gothic" panose="020B0502020202020204" pitchFamily="34" charset="0"/>
                <a:ea typeface="Arial" panose="020B0604020202020204" pitchFamily="34" charset="0"/>
              </a:rPr>
              <a:t>You can donate food and hygiene kits to those in need through the Afghan Emergency Relief by going to </a:t>
            </a:r>
            <a:r>
              <a:rPr lang="en-US" sz="3000" dirty="0">
                <a:solidFill>
                  <a:schemeClr val="bg2"/>
                </a:solidFill>
                <a:effectLst/>
                <a:latin typeface="Century Gothic" panose="020B0502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www.idrf.ca/afghanistan (Links to an external site.)</a:t>
            </a:r>
            <a:endParaRPr lang="en-US" sz="3000" dirty="0">
              <a:solidFill>
                <a:schemeClr val="bg2"/>
              </a:solidFill>
              <a:effectLst/>
              <a:latin typeface="Century Gothic" panose="020B0502020202020204" pitchFamily="34" charset="0"/>
              <a:ea typeface="Arial" panose="020B0604020202020204" pitchFamily="34" charset="0"/>
            </a:endParaRPr>
          </a:p>
          <a:p>
            <a:pPr marL="342900" marR="718185" lvl="0" indent="-342900">
              <a:lnSpc>
                <a:spcPct val="106000"/>
              </a:lnSpc>
              <a:buClr>
                <a:srgbClr val="2C3A45"/>
              </a:buClr>
              <a:buSzPts val="1000"/>
              <a:buFont typeface="Arial" panose="020B0604020202020204" pitchFamily="34" charset="0"/>
              <a:buChar char="•"/>
              <a:tabLst>
                <a:tab pos="831850" algn="l"/>
                <a:tab pos="832485" algn="l"/>
              </a:tabLst>
            </a:pPr>
            <a:endParaRPr lang="en-US" sz="3000" dirty="0">
              <a:solidFill>
                <a:schemeClr val="bg2"/>
              </a:solidFill>
              <a:latin typeface="Century Gothic" panose="020B0502020202020204" pitchFamily="34" charset="0"/>
              <a:ea typeface="Arial" panose="020B0604020202020204" pitchFamily="34" charset="0"/>
            </a:endParaRPr>
          </a:p>
          <a:p>
            <a:pPr marL="342900" marR="2192020" lvl="0" indent="-342900">
              <a:lnSpc>
                <a:spcPct val="106000"/>
              </a:lnSpc>
              <a:spcBef>
                <a:spcPts val="375"/>
              </a:spcBef>
              <a:spcAft>
                <a:spcPts val="0"/>
              </a:spcAft>
              <a:buClr>
                <a:srgbClr val="2C3A45"/>
              </a:buClr>
              <a:buSzPts val="1000"/>
              <a:buFont typeface="Arial" panose="020B0604020202020204" pitchFamily="34" charset="0"/>
              <a:buChar char="•"/>
              <a:tabLst>
                <a:tab pos="831850" algn="l"/>
                <a:tab pos="832485" algn="l"/>
              </a:tabLst>
            </a:pPr>
            <a:r>
              <a:rPr lang="en-US" sz="3000" b="1" dirty="0">
                <a:solidFill>
                  <a:schemeClr val="bg2"/>
                </a:solidFill>
                <a:effectLst/>
                <a:latin typeface="Century Gothic" panose="020B0502020202020204" pitchFamily="34" charset="0"/>
                <a:ea typeface="Arial" panose="020B0604020202020204" pitchFamily="34" charset="0"/>
              </a:rPr>
              <a:t>Volunteer: </a:t>
            </a:r>
            <a:r>
              <a:rPr lang="en-US" sz="3000" dirty="0">
                <a:solidFill>
                  <a:schemeClr val="bg2"/>
                </a:solidFill>
                <a:effectLst/>
                <a:latin typeface="Century Gothic" panose="020B0502020202020204" pitchFamily="34" charset="0"/>
                <a:ea typeface="Arial" panose="020B0604020202020204" pitchFamily="34" charset="0"/>
              </a:rPr>
              <a:t>you can volunteer with Afghan refugees who will be resettled in Canada by </a:t>
            </a:r>
            <a:r>
              <a:rPr lang="en-US" sz="3000" spc="-10" dirty="0">
                <a:solidFill>
                  <a:schemeClr val="bg2"/>
                </a:solidFill>
                <a:effectLst/>
                <a:latin typeface="Century Gothic" panose="020B0502020202020204" pitchFamily="34" charset="0"/>
                <a:ea typeface="Arial" panose="020B0604020202020204" pitchFamily="34" charset="0"/>
              </a:rPr>
              <a:t>emailing </a:t>
            </a:r>
            <a:r>
              <a:rPr lang="en-US" sz="3000" spc="-10" dirty="0">
                <a:solidFill>
                  <a:schemeClr val="bg2"/>
                </a:solidFill>
                <a:effectLst/>
                <a:latin typeface="Century Gothic" panose="020B0502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afghancanadianresponse@gmail.com</a:t>
            </a:r>
            <a:endParaRPr lang="en-CA" sz="3000" dirty="0">
              <a:solidFill>
                <a:schemeClr val="bg2"/>
              </a:solidFill>
              <a:effectLst/>
              <a:latin typeface="Century Gothic" panose="020B0502020202020204" pitchFamily="34" charset="0"/>
              <a:ea typeface="Arial" panose="020B0604020202020204" pitchFamily="34" charset="0"/>
            </a:endParaRPr>
          </a:p>
          <a:p>
            <a:pPr>
              <a:spcBef>
                <a:spcPts val="15"/>
              </a:spcBef>
            </a:pPr>
            <a:r>
              <a:rPr lang="en-US" sz="3000" dirty="0">
                <a:solidFill>
                  <a:schemeClr val="bg2"/>
                </a:solidFill>
                <a:effectLst/>
                <a:latin typeface="Century Gothic" panose="020B0502020202020204" pitchFamily="34" charset="0"/>
                <a:ea typeface="Arial" panose="020B0604020202020204" pitchFamily="34" charset="0"/>
              </a:rPr>
              <a:t> </a:t>
            </a:r>
            <a:endParaRPr lang="en-CA" sz="3000" dirty="0">
              <a:solidFill>
                <a:schemeClr val="bg2"/>
              </a:solidFill>
              <a:effectLst/>
              <a:latin typeface="Century Gothic" panose="020B0502020202020204" pitchFamily="34" charset="0"/>
              <a:ea typeface="Arial" panose="020B0604020202020204" pitchFamily="34" charset="0"/>
            </a:endParaRPr>
          </a:p>
          <a:p>
            <a:pPr marL="342900" marR="324485" lvl="0" indent="-342900">
              <a:lnSpc>
                <a:spcPct val="106000"/>
              </a:lnSpc>
              <a:spcBef>
                <a:spcPts val="385"/>
              </a:spcBef>
              <a:spcAft>
                <a:spcPts val="0"/>
              </a:spcAft>
              <a:buClr>
                <a:srgbClr val="2C3A45"/>
              </a:buClr>
              <a:buSzPts val="1000"/>
              <a:buFont typeface="Arial" panose="020B0604020202020204" pitchFamily="34" charset="0"/>
              <a:buChar char="•"/>
              <a:tabLst>
                <a:tab pos="831850" algn="l"/>
                <a:tab pos="832485" algn="l"/>
              </a:tabLst>
            </a:pPr>
            <a:r>
              <a:rPr lang="en-US" sz="3000" b="1" spc="-10" dirty="0">
                <a:solidFill>
                  <a:schemeClr val="bg2"/>
                </a:solidFill>
                <a:effectLst/>
                <a:latin typeface="Century Gothic" panose="020B0502020202020204" pitchFamily="34" charset="0"/>
                <a:ea typeface="Arial" panose="020B0604020202020204" pitchFamily="34" charset="0"/>
              </a:rPr>
              <a:t>Amplify:</a:t>
            </a:r>
            <a:r>
              <a:rPr lang="en-US" sz="3000" b="1" spc="-30"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you</a:t>
            </a:r>
            <a:r>
              <a:rPr lang="en-US" sz="3000" spc="-40"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can</a:t>
            </a:r>
            <a:r>
              <a:rPr lang="en-US" sz="3000" spc="-30"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participate</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in</a:t>
            </a:r>
            <a:r>
              <a:rPr lang="en-US" sz="3000" spc="-40"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the</a:t>
            </a:r>
            <a:r>
              <a:rPr lang="en-US" sz="3000" spc="-30"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conversation</a:t>
            </a:r>
            <a:r>
              <a:rPr lang="en-US" sz="3000" spc="-40"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to</a:t>
            </a:r>
            <a:r>
              <a:rPr lang="en-US" sz="3000" spc="-15"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bring</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more</a:t>
            </a:r>
            <a:r>
              <a:rPr lang="en-US" sz="3000" spc="-30"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attention</a:t>
            </a:r>
            <a:r>
              <a:rPr lang="en-US" sz="3000" spc="-40"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to</a:t>
            </a:r>
            <a:r>
              <a:rPr lang="en-US" sz="3000" spc="-40"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the</a:t>
            </a:r>
            <a:r>
              <a:rPr lang="en-US" sz="3000" spc="-30"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ongoing</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crisis</a:t>
            </a:r>
            <a:r>
              <a:rPr lang="en-US" sz="3000" spc="-30"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by</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connecting</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with</a:t>
            </a:r>
            <a:r>
              <a:rPr lang="en-US" sz="3000" spc="-40"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the </a:t>
            </a:r>
            <a:r>
              <a:rPr lang="en-US" sz="3000" dirty="0">
                <a:solidFill>
                  <a:schemeClr val="bg2"/>
                </a:solidFill>
                <a:effectLst/>
                <a:latin typeface="Century Gothic" panose="020B0502020202020204" pitchFamily="34" charset="0"/>
                <a:ea typeface="Arial" panose="020B0604020202020204" pitchFamily="34" charset="0"/>
              </a:rPr>
              <a:t>Canadian Campaign for Afghan Peace by visiting </a:t>
            </a:r>
            <a:r>
              <a:rPr lang="en-US" sz="3000" dirty="0">
                <a:solidFill>
                  <a:schemeClr val="bg2"/>
                </a:solidFill>
                <a:effectLst/>
                <a:latin typeface="Century Gothic" panose="020B0502020202020204" pitchFamily="34" charset="0"/>
                <a:ea typeface="Arial" panose="020B0604020202020204" pitchFamily="34" charset="0"/>
                <a:hlinkClick r:id="rId5">
                  <a:extLst>
                    <a:ext uri="{A12FA001-AC4F-418D-AE19-62706E023703}">
                      <ahyp:hlinkClr xmlns:ahyp="http://schemas.microsoft.com/office/drawing/2018/hyperlinkcolor" val="tx"/>
                    </a:ext>
                  </a:extLst>
                </a:hlinkClick>
              </a:rPr>
              <a:t>www.ayedi.ca (Links to an external site.)</a:t>
            </a:r>
            <a:r>
              <a:rPr lang="en-US" sz="3000" dirty="0">
                <a:solidFill>
                  <a:schemeClr val="bg2"/>
                </a:solidFill>
                <a:effectLst/>
                <a:latin typeface="Century Gothic" panose="020B0502020202020204" pitchFamily="34" charset="0"/>
                <a:ea typeface="Arial" panose="020B0604020202020204" pitchFamily="34" charset="0"/>
              </a:rPr>
              <a:t> for more information.</a:t>
            </a:r>
            <a:endParaRPr lang="en-CA" sz="3000" dirty="0">
              <a:solidFill>
                <a:schemeClr val="bg2"/>
              </a:solidFill>
              <a:effectLst/>
              <a:latin typeface="Century Gothic" panose="020B0502020202020204" pitchFamily="34" charset="0"/>
              <a:ea typeface="Arial" panose="020B0604020202020204" pitchFamily="34" charset="0"/>
            </a:endParaRPr>
          </a:p>
          <a:p>
            <a:pPr>
              <a:spcBef>
                <a:spcPts val="15"/>
              </a:spcBef>
            </a:pPr>
            <a:r>
              <a:rPr lang="en-US" sz="3000" dirty="0">
                <a:solidFill>
                  <a:schemeClr val="bg2"/>
                </a:solidFill>
                <a:effectLst/>
                <a:latin typeface="Century Gothic" panose="020B0502020202020204" pitchFamily="34" charset="0"/>
                <a:ea typeface="Arial" panose="020B0604020202020204" pitchFamily="34" charset="0"/>
              </a:rPr>
              <a:t> </a:t>
            </a:r>
            <a:endParaRPr lang="en-CA" sz="3000" dirty="0">
              <a:solidFill>
                <a:schemeClr val="bg2"/>
              </a:solidFill>
              <a:effectLst/>
              <a:latin typeface="Century Gothic" panose="020B0502020202020204" pitchFamily="34" charset="0"/>
              <a:ea typeface="Arial" panose="020B0604020202020204" pitchFamily="34" charset="0"/>
            </a:endParaRPr>
          </a:p>
          <a:p>
            <a:pPr marL="342900" marR="1609725" lvl="0" indent="-342900">
              <a:lnSpc>
                <a:spcPct val="106000"/>
              </a:lnSpc>
              <a:spcBef>
                <a:spcPts val="380"/>
              </a:spcBef>
              <a:spcAft>
                <a:spcPts val="0"/>
              </a:spcAft>
              <a:buClr>
                <a:srgbClr val="2C3A45"/>
              </a:buClr>
              <a:buSzPts val="1000"/>
              <a:buFont typeface="Arial" panose="020B0604020202020204" pitchFamily="34" charset="0"/>
              <a:buChar char="•"/>
              <a:tabLst>
                <a:tab pos="831850" algn="l"/>
                <a:tab pos="832485" algn="l"/>
              </a:tabLst>
            </a:pPr>
            <a:r>
              <a:rPr lang="en-US" sz="3000" b="1" dirty="0">
                <a:solidFill>
                  <a:schemeClr val="bg2"/>
                </a:solidFill>
                <a:effectLst/>
                <a:latin typeface="Century Gothic" panose="020B0502020202020204" pitchFamily="34" charset="0"/>
                <a:ea typeface="Arial" panose="020B0604020202020204" pitchFamily="34" charset="0"/>
              </a:rPr>
              <a:t>Learn</a:t>
            </a:r>
            <a:r>
              <a:rPr lang="en-US" sz="3000" dirty="0">
                <a:solidFill>
                  <a:schemeClr val="bg2"/>
                </a:solidFill>
                <a:effectLst/>
                <a:latin typeface="Century Gothic" panose="020B0502020202020204" pitchFamily="34" charset="0"/>
                <a:ea typeface="Arial" panose="020B0604020202020204" pitchFamily="34" charset="0"/>
              </a:rPr>
              <a:t>: To learn more about the ongoing crisis or to receive additional guidance you can connect with</a:t>
            </a:r>
            <a:r>
              <a:rPr lang="en-US" sz="3000" spc="-8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hlinkClick r:id="rId6">
                  <a:extLst>
                    <a:ext uri="{A12FA001-AC4F-418D-AE19-62706E023703}">
                      <ahyp:hlinkClr xmlns:ahyp="http://schemas.microsoft.com/office/drawing/2018/hyperlinkcolor" val="tx"/>
                    </a:ext>
                  </a:extLst>
                </a:hlinkClick>
              </a:rPr>
              <a:t>canafg@outlook.com</a:t>
            </a:r>
            <a:endParaRPr lang="en-CA" sz="3000" dirty="0">
              <a:solidFill>
                <a:schemeClr val="bg2"/>
              </a:solidFill>
              <a:effectLst/>
              <a:latin typeface="Century Gothic" panose="020B0502020202020204" pitchFamily="34" charset="0"/>
              <a:ea typeface="Arial" panose="020B0604020202020204" pitchFamily="34" charset="0"/>
            </a:endParaRPr>
          </a:p>
          <a:p>
            <a:pPr marL="342900" marR="718185" lvl="0" indent="-342900">
              <a:lnSpc>
                <a:spcPct val="106000"/>
              </a:lnSpc>
              <a:buClr>
                <a:srgbClr val="2C3A45"/>
              </a:buClr>
              <a:buSzPts val="1000"/>
              <a:buFont typeface="Arial" panose="020B0604020202020204" pitchFamily="34" charset="0"/>
              <a:buChar char="•"/>
              <a:tabLst>
                <a:tab pos="831850" algn="l"/>
                <a:tab pos="832485" algn="l"/>
              </a:tabLst>
            </a:pPr>
            <a:endParaRPr lang="en-CA" sz="3200" dirty="0">
              <a:solidFill>
                <a:schemeClr val="bg2"/>
              </a:solidFill>
              <a:effectLst/>
              <a:latin typeface="Century Gothic" panose="020B0502020202020204" pitchFamily="34" charset="0"/>
              <a:ea typeface="Arial" panose="020B0604020202020204" pitchFamily="34" charset="0"/>
            </a:endParaRPr>
          </a:p>
          <a:p>
            <a:pPr marL="136525"/>
            <a:endParaRPr lang="en-CA" sz="3200" b="1" kern="0" dirty="0">
              <a:solidFill>
                <a:schemeClr val="bg2"/>
              </a:solidFill>
              <a:effectLst/>
              <a:latin typeface="Century Gothic" panose="020B0502020202020204" pitchFamily="34" charset="0"/>
              <a:ea typeface="Arial" panose="020B0604020202020204" pitchFamily="34" charset="0"/>
            </a:endParaRPr>
          </a:p>
        </p:txBody>
      </p:sp>
      <p:sp>
        <p:nvSpPr>
          <p:cNvPr id="5" name="Title 1">
            <a:extLst>
              <a:ext uri="{FF2B5EF4-FFF2-40B4-BE49-F238E27FC236}">
                <a16:creationId xmlns:a16="http://schemas.microsoft.com/office/drawing/2014/main" id="{672176DA-D6E4-9C43-E919-713DB1B86C8D}"/>
              </a:ext>
            </a:extLst>
          </p:cNvPr>
          <p:cNvSpPr txBox="1">
            <a:spLocks/>
          </p:cNvSpPr>
          <p:nvPr/>
        </p:nvSpPr>
        <p:spPr>
          <a:xfrm>
            <a:off x="1466251" y="982232"/>
            <a:ext cx="16745549"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5: Asian Experiences</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15171287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1983838"/>
            <a:ext cx="20548600" cy="11405238"/>
          </a:xfrm>
          <a:prstGeom prst="rect">
            <a:avLst/>
          </a:prstGeom>
          <a:noFill/>
        </p:spPr>
        <p:txBody>
          <a:bodyPr wrap="square" rtlCol="0">
            <a:spAutoFit/>
          </a:bodyPr>
          <a:lstStyle/>
          <a:p>
            <a:pPr marL="136525" marR="183515">
              <a:lnSpc>
                <a:spcPct val="106000"/>
              </a:lnSpc>
              <a:spcBef>
                <a:spcPts val="970"/>
              </a:spcBef>
              <a:spcAft>
                <a:spcPts val="0"/>
              </a:spcAft>
            </a:pPr>
            <a:endParaRPr lang="en-CA" sz="3200" dirty="0">
              <a:solidFill>
                <a:schemeClr val="bg2"/>
              </a:solidFill>
              <a:effectLst/>
              <a:latin typeface="Century Gothic" panose="020B0502020202020204" pitchFamily="34" charset="0"/>
              <a:ea typeface="Arial" panose="020B0604020202020204" pitchFamily="34" charset="0"/>
            </a:endParaRPr>
          </a:p>
          <a:p>
            <a:pPr marL="136525"/>
            <a:r>
              <a:rPr lang="en-US" b="1" kern="0" spc="-10" dirty="0">
                <a:solidFill>
                  <a:schemeClr val="bg2"/>
                </a:solidFill>
                <a:latin typeface="Century Gothic" panose="020B0502020202020204" pitchFamily="34" charset="0"/>
                <a:ea typeface="Arial" panose="020B0604020202020204" pitchFamily="34" charset="0"/>
              </a:rPr>
              <a:t>West Asian (continued)</a:t>
            </a:r>
            <a:endParaRPr lang="en-US" sz="3200" b="1" kern="0" spc="-10" dirty="0">
              <a:solidFill>
                <a:schemeClr val="bg2"/>
              </a:solidFill>
              <a:effectLst/>
              <a:latin typeface="Century Gothic" panose="020B0502020202020204" pitchFamily="34" charset="0"/>
              <a:ea typeface="Arial" panose="020B0604020202020204" pitchFamily="34" charset="0"/>
            </a:endParaRPr>
          </a:p>
          <a:p>
            <a:pPr marL="136525" marR="203200" algn="just">
              <a:lnSpc>
                <a:spcPct val="106000"/>
              </a:lnSpc>
              <a:spcBef>
                <a:spcPts val="970"/>
              </a:spcBef>
              <a:spcAft>
                <a:spcPts val="0"/>
              </a:spcAft>
            </a:pPr>
            <a:endParaRPr lang="en-CA" sz="3200" b="1" kern="0" dirty="0">
              <a:solidFill>
                <a:schemeClr val="bg2"/>
              </a:solidFill>
              <a:latin typeface="Century Gothic" panose="020B0502020202020204" pitchFamily="34" charset="0"/>
              <a:ea typeface="Arial" panose="020B0604020202020204" pitchFamily="34" charset="0"/>
            </a:endParaRPr>
          </a:p>
          <a:p>
            <a:pPr marL="136525">
              <a:spcBef>
                <a:spcPts val="875"/>
              </a:spcBef>
              <a:spcAft>
                <a:spcPts val="0"/>
              </a:spcAft>
            </a:pPr>
            <a:r>
              <a:rPr lang="en-US" sz="3200" dirty="0">
                <a:solidFill>
                  <a:schemeClr val="bg2"/>
                </a:solidFill>
                <a:effectLst/>
                <a:latin typeface="Century Gothic" panose="020B0502020202020204" pitchFamily="34" charset="0"/>
                <a:ea typeface="Arial" panose="020B0604020202020204" pitchFamily="34" charset="0"/>
              </a:rPr>
              <a:t>We</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want</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share</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following</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resources</a:t>
            </a:r>
            <a:r>
              <a:rPr lang="en-US" sz="3200" spc="7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for</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anyone</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wishing</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support</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Afghan</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community</a:t>
            </a:r>
            <a:r>
              <a:rPr lang="en-US" sz="3200" spc="7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during</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this</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time</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crisis.</a:t>
            </a:r>
            <a:endParaRPr lang="en-CA" sz="3200" dirty="0">
              <a:solidFill>
                <a:schemeClr val="bg2"/>
              </a:solidFill>
              <a:effectLst/>
              <a:latin typeface="Century Gothic" panose="020B0502020202020204" pitchFamily="34" charset="0"/>
              <a:ea typeface="Arial" panose="020B0604020202020204" pitchFamily="34" charset="0"/>
            </a:endParaRPr>
          </a:p>
          <a:p>
            <a:pPr marL="136525">
              <a:spcBef>
                <a:spcPts val="995"/>
              </a:spcBef>
            </a:pPr>
            <a:r>
              <a:rPr lang="en-US" sz="3200" b="1" kern="0" spc="-10" dirty="0">
                <a:solidFill>
                  <a:schemeClr val="bg2"/>
                </a:solidFill>
                <a:effectLst/>
                <a:latin typeface="Century Gothic" panose="020B0502020202020204" pitchFamily="34" charset="0"/>
                <a:ea typeface="Arial" panose="020B0604020202020204" pitchFamily="34" charset="0"/>
              </a:rPr>
              <a:t>Resources:</a:t>
            </a:r>
            <a:endParaRPr lang="en-CA" sz="3200" b="1" kern="0" dirty="0">
              <a:solidFill>
                <a:schemeClr val="bg2"/>
              </a:solidFill>
              <a:effectLst/>
              <a:latin typeface="Century Gothic" panose="020B0502020202020204" pitchFamily="34" charset="0"/>
              <a:ea typeface="Arial" panose="020B0604020202020204" pitchFamily="34" charset="0"/>
            </a:endParaRPr>
          </a:p>
          <a:p>
            <a:pPr>
              <a:spcBef>
                <a:spcPts val="35"/>
              </a:spcBef>
            </a:pPr>
            <a:r>
              <a:rPr lang="en-US" sz="3200" b="1" dirty="0">
                <a:solidFill>
                  <a:schemeClr val="bg2"/>
                </a:solidFill>
                <a:effectLst/>
                <a:latin typeface="Century Gothic" panose="020B0502020202020204" pitchFamily="34" charset="0"/>
                <a:ea typeface="Arial" panose="020B0604020202020204" pitchFamily="34" charset="0"/>
              </a:rPr>
              <a:t> </a:t>
            </a:r>
            <a:endParaRPr lang="en-CA" sz="3200" dirty="0">
              <a:solidFill>
                <a:schemeClr val="bg2"/>
              </a:solidFill>
              <a:effectLst/>
              <a:latin typeface="Century Gothic" panose="020B0502020202020204" pitchFamily="34" charset="0"/>
              <a:ea typeface="Arial" panose="020B0604020202020204" pitchFamily="34" charset="0"/>
            </a:endParaRPr>
          </a:p>
          <a:p>
            <a:pPr marL="342900" marR="718185" lvl="0" indent="-342900">
              <a:lnSpc>
                <a:spcPct val="106000"/>
              </a:lnSpc>
              <a:buClr>
                <a:srgbClr val="2C3A45"/>
              </a:buClr>
              <a:buSzPts val="1000"/>
              <a:buFont typeface="Arial" panose="020B0604020202020204" pitchFamily="34" charset="0"/>
              <a:buChar char="•"/>
              <a:tabLst>
                <a:tab pos="831850" algn="l"/>
                <a:tab pos="832485" algn="l"/>
              </a:tabLst>
            </a:pPr>
            <a:r>
              <a:rPr lang="en-US" sz="3000" b="1" dirty="0">
                <a:solidFill>
                  <a:schemeClr val="bg2"/>
                </a:solidFill>
                <a:effectLst/>
                <a:latin typeface="Century Gothic" panose="020B0502020202020204" pitchFamily="34" charset="0"/>
                <a:ea typeface="Arial" panose="020B0604020202020204" pitchFamily="34" charset="0"/>
              </a:rPr>
              <a:t>Donate: </a:t>
            </a:r>
            <a:r>
              <a:rPr lang="en-US" sz="3000" dirty="0">
                <a:solidFill>
                  <a:schemeClr val="bg2"/>
                </a:solidFill>
                <a:effectLst/>
                <a:latin typeface="Century Gothic" panose="020B0502020202020204" pitchFamily="34" charset="0"/>
                <a:ea typeface="Arial" panose="020B0604020202020204" pitchFamily="34" charset="0"/>
              </a:rPr>
              <a:t>You can donate food and hygiene kits to those in need through the Afghan Emergency Relief by going to </a:t>
            </a:r>
            <a:r>
              <a:rPr lang="en-US" sz="3000" dirty="0">
                <a:solidFill>
                  <a:schemeClr val="bg2"/>
                </a:solidFill>
                <a:effectLst/>
                <a:latin typeface="Century Gothic" panose="020B0502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www.idrf.ca/afghanistan (Links to an external site.)</a:t>
            </a:r>
            <a:endParaRPr lang="en-US" sz="3000" dirty="0">
              <a:solidFill>
                <a:schemeClr val="bg2"/>
              </a:solidFill>
              <a:effectLst/>
              <a:latin typeface="Century Gothic" panose="020B0502020202020204" pitchFamily="34" charset="0"/>
              <a:ea typeface="Arial" panose="020B0604020202020204" pitchFamily="34" charset="0"/>
            </a:endParaRPr>
          </a:p>
          <a:p>
            <a:pPr marL="342900" marR="718185" lvl="0" indent="-342900">
              <a:lnSpc>
                <a:spcPct val="106000"/>
              </a:lnSpc>
              <a:buClr>
                <a:srgbClr val="2C3A45"/>
              </a:buClr>
              <a:buSzPts val="1000"/>
              <a:buFont typeface="Arial" panose="020B0604020202020204" pitchFamily="34" charset="0"/>
              <a:buChar char="•"/>
              <a:tabLst>
                <a:tab pos="831850" algn="l"/>
                <a:tab pos="832485" algn="l"/>
              </a:tabLst>
            </a:pPr>
            <a:endParaRPr lang="en-US" sz="3000" dirty="0">
              <a:solidFill>
                <a:schemeClr val="bg2"/>
              </a:solidFill>
              <a:latin typeface="Century Gothic" panose="020B0502020202020204" pitchFamily="34" charset="0"/>
              <a:ea typeface="Arial" panose="020B0604020202020204" pitchFamily="34" charset="0"/>
            </a:endParaRPr>
          </a:p>
          <a:p>
            <a:pPr marL="342900" marR="2192020" lvl="0" indent="-342900">
              <a:lnSpc>
                <a:spcPct val="106000"/>
              </a:lnSpc>
              <a:spcBef>
                <a:spcPts val="375"/>
              </a:spcBef>
              <a:spcAft>
                <a:spcPts val="0"/>
              </a:spcAft>
              <a:buClr>
                <a:srgbClr val="2C3A45"/>
              </a:buClr>
              <a:buSzPts val="1000"/>
              <a:buFont typeface="Arial" panose="020B0604020202020204" pitchFamily="34" charset="0"/>
              <a:buChar char="•"/>
              <a:tabLst>
                <a:tab pos="831850" algn="l"/>
                <a:tab pos="832485" algn="l"/>
              </a:tabLst>
            </a:pPr>
            <a:r>
              <a:rPr lang="en-US" sz="3000" b="1" dirty="0">
                <a:solidFill>
                  <a:schemeClr val="bg2"/>
                </a:solidFill>
                <a:effectLst/>
                <a:latin typeface="Century Gothic" panose="020B0502020202020204" pitchFamily="34" charset="0"/>
                <a:ea typeface="Arial" panose="020B0604020202020204" pitchFamily="34" charset="0"/>
              </a:rPr>
              <a:t>Volunteer: </a:t>
            </a:r>
            <a:r>
              <a:rPr lang="en-US" sz="3000" dirty="0">
                <a:solidFill>
                  <a:schemeClr val="bg2"/>
                </a:solidFill>
                <a:effectLst/>
                <a:latin typeface="Century Gothic" panose="020B0502020202020204" pitchFamily="34" charset="0"/>
                <a:ea typeface="Arial" panose="020B0604020202020204" pitchFamily="34" charset="0"/>
              </a:rPr>
              <a:t>you can volunteer with Afghan refugees who will be resettled in Canada by </a:t>
            </a:r>
            <a:r>
              <a:rPr lang="en-US" sz="3000" spc="-10" dirty="0">
                <a:solidFill>
                  <a:schemeClr val="bg2"/>
                </a:solidFill>
                <a:effectLst/>
                <a:latin typeface="Century Gothic" panose="020B0502020202020204" pitchFamily="34" charset="0"/>
                <a:ea typeface="Arial" panose="020B0604020202020204" pitchFamily="34" charset="0"/>
              </a:rPr>
              <a:t>emailing </a:t>
            </a:r>
            <a:r>
              <a:rPr lang="en-US" sz="3000" spc="-10" dirty="0">
                <a:solidFill>
                  <a:schemeClr val="bg2"/>
                </a:solidFill>
                <a:effectLst/>
                <a:latin typeface="Century Gothic" panose="020B0502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afghancanadianresponse@gmail.com</a:t>
            </a:r>
            <a:endParaRPr lang="en-CA" sz="3000" dirty="0">
              <a:solidFill>
                <a:schemeClr val="bg2"/>
              </a:solidFill>
              <a:effectLst/>
              <a:latin typeface="Century Gothic" panose="020B0502020202020204" pitchFamily="34" charset="0"/>
              <a:ea typeface="Arial" panose="020B0604020202020204" pitchFamily="34" charset="0"/>
            </a:endParaRPr>
          </a:p>
          <a:p>
            <a:pPr>
              <a:spcBef>
                <a:spcPts val="15"/>
              </a:spcBef>
            </a:pPr>
            <a:r>
              <a:rPr lang="en-US" sz="3000" dirty="0">
                <a:solidFill>
                  <a:schemeClr val="bg2"/>
                </a:solidFill>
                <a:effectLst/>
                <a:latin typeface="Century Gothic" panose="020B0502020202020204" pitchFamily="34" charset="0"/>
                <a:ea typeface="Arial" panose="020B0604020202020204" pitchFamily="34" charset="0"/>
              </a:rPr>
              <a:t> </a:t>
            </a:r>
            <a:endParaRPr lang="en-CA" sz="3000" dirty="0">
              <a:solidFill>
                <a:schemeClr val="bg2"/>
              </a:solidFill>
              <a:effectLst/>
              <a:latin typeface="Century Gothic" panose="020B0502020202020204" pitchFamily="34" charset="0"/>
              <a:ea typeface="Arial" panose="020B0604020202020204" pitchFamily="34" charset="0"/>
            </a:endParaRPr>
          </a:p>
          <a:p>
            <a:pPr marL="342900" marR="324485" lvl="0" indent="-342900">
              <a:lnSpc>
                <a:spcPct val="106000"/>
              </a:lnSpc>
              <a:spcBef>
                <a:spcPts val="385"/>
              </a:spcBef>
              <a:spcAft>
                <a:spcPts val="0"/>
              </a:spcAft>
              <a:buClr>
                <a:srgbClr val="2C3A45"/>
              </a:buClr>
              <a:buSzPts val="1000"/>
              <a:buFont typeface="Arial" panose="020B0604020202020204" pitchFamily="34" charset="0"/>
              <a:buChar char="•"/>
              <a:tabLst>
                <a:tab pos="831850" algn="l"/>
                <a:tab pos="832485" algn="l"/>
              </a:tabLst>
            </a:pPr>
            <a:r>
              <a:rPr lang="en-US" sz="3000" b="1" spc="-10" dirty="0">
                <a:solidFill>
                  <a:schemeClr val="bg2"/>
                </a:solidFill>
                <a:effectLst/>
                <a:latin typeface="Century Gothic" panose="020B0502020202020204" pitchFamily="34" charset="0"/>
                <a:ea typeface="Arial" panose="020B0604020202020204" pitchFamily="34" charset="0"/>
              </a:rPr>
              <a:t>Amplify:</a:t>
            </a:r>
            <a:r>
              <a:rPr lang="en-US" sz="3000" b="1" spc="-30"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you</a:t>
            </a:r>
            <a:r>
              <a:rPr lang="en-US" sz="3000" spc="-40"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can</a:t>
            </a:r>
            <a:r>
              <a:rPr lang="en-US" sz="3000" spc="-30"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participate</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in</a:t>
            </a:r>
            <a:r>
              <a:rPr lang="en-US" sz="3000" spc="-40"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the</a:t>
            </a:r>
            <a:r>
              <a:rPr lang="en-US" sz="3000" spc="-30"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conversation</a:t>
            </a:r>
            <a:r>
              <a:rPr lang="en-US" sz="3000" spc="-40"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to</a:t>
            </a:r>
            <a:r>
              <a:rPr lang="en-US" sz="3000" spc="-15"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bring</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more</a:t>
            </a:r>
            <a:r>
              <a:rPr lang="en-US" sz="3000" spc="-30"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attention</a:t>
            </a:r>
            <a:r>
              <a:rPr lang="en-US" sz="3000" spc="-40"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to</a:t>
            </a:r>
            <a:r>
              <a:rPr lang="en-US" sz="3000" spc="-40"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the</a:t>
            </a:r>
            <a:r>
              <a:rPr lang="en-US" sz="3000" spc="-30"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ongoing</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crisis</a:t>
            </a:r>
            <a:r>
              <a:rPr lang="en-US" sz="3000" spc="-30"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by</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connecting</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with</a:t>
            </a:r>
            <a:r>
              <a:rPr lang="en-US" sz="3000" spc="-40"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the </a:t>
            </a:r>
            <a:r>
              <a:rPr lang="en-US" sz="3000" dirty="0">
                <a:solidFill>
                  <a:schemeClr val="bg2"/>
                </a:solidFill>
                <a:effectLst/>
                <a:latin typeface="Century Gothic" panose="020B0502020202020204" pitchFamily="34" charset="0"/>
                <a:ea typeface="Arial" panose="020B0604020202020204" pitchFamily="34" charset="0"/>
              </a:rPr>
              <a:t>Canadian Campaign for Afghan Peace by visiting </a:t>
            </a:r>
            <a:r>
              <a:rPr lang="en-US" sz="3000" dirty="0">
                <a:solidFill>
                  <a:schemeClr val="bg2"/>
                </a:solidFill>
                <a:effectLst/>
                <a:latin typeface="Century Gothic" panose="020B0502020202020204" pitchFamily="34" charset="0"/>
                <a:ea typeface="Arial" panose="020B0604020202020204" pitchFamily="34" charset="0"/>
                <a:hlinkClick r:id="rId5">
                  <a:extLst>
                    <a:ext uri="{A12FA001-AC4F-418D-AE19-62706E023703}">
                      <ahyp:hlinkClr xmlns:ahyp="http://schemas.microsoft.com/office/drawing/2018/hyperlinkcolor" val="tx"/>
                    </a:ext>
                  </a:extLst>
                </a:hlinkClick>
              </a:rPr>
              <a:t>www.ayedi.ca (Links to an external site.)</a:t>
            </a:r>
            <a:r>
              <a:rPr lang="en-US" sz="3000" dirty="0">
                <a:solidFill>
                  <a:schemeClr val="bg2"/>
                </a:solidFill>
                <a:effectLst/>
                <a:latin typeface="Century Gothic" panose="020B0502020202020204" pitchFamily="34" charset="0"/>
                <a:ea typeface="Arial" panose="020B0604020202020204" pitchFamily="34" charset="0"/>
              </a:rPr>
              <a:t> for more information.</a:t>
            </a:r>
            <a:endParaRPr lang="en-CA" sz="3000" dirty="0">
              <a:solidFill>
                <a:schemeClr val="bg2"/>
              </a:solidFill>
              <a:effectLst/>
              <a:latin typeface="Century Gothic" panose="020B0502020202020204" pitchFamily="34" charset="0"/>
              <a:ea typeface="Arial" panose="020B0604020202020204" pitchFamily="34" charset="0"/>
            </a:endParaRPr>
          </a:p>
          <a:p>
            <a:pPr>
              <a:spcBef>
                <a:spcPts val="15"/>
              </a:spcBef>
            </a:pPr>
            <a:r>
              <a:rPr lang="en-US" sz="3000" dirty="0">
                <a:solidFill>
                  <a:schemeClr val="bg2"/>
                </a:solidFill>
                <a:effectLst/>
                <a:latin typeface="Century Gothic" panose="020B0502020202020204" pitchFamily="34" charset="0"/>
                <a:ea typeface="Arial" panose="020B0604020202020204" pitchFamily="34" charset="0"/>
              </a:rPr>
              <a:t> </a:t>
            </a:r>
            <a:endParaRPr lang="en-CA" sz="3000" dirty="0">
              <a:solidFill>
                <a:schemeClr val="bg2"/>
              </a:solidFill>
              <a:effectLst/>
              <a:latin typeface="Century Gothic" panose="020B0502020202020204" pitchFamily="34" charset="0"/>
              <a:ea typeface="Arial" panose="020B0604020202020204" pitchFamily="34" charset="0"/>
            </a:endParaRPr>
          </a:p>
          <a:p>
            <a:pPr marL="342900" marR="1609725" lvl="0" indent="-342900">
              <a:lnSpc>
                <a:spcPct val="106000"/>
              </a:lnSpc>
              <a:spcBef>
                <a:spcPts val="380"/>
              </a:spcBef>
              <a:spcAft>
                <a:spcPts val="0"/>
              </a:spcAft>
              <a:buClr>
                <a:srgbClr val="2C3A45"/>
              </a:buClr>
              <a:buSzPts val="1000"/>
              <a:buFont typeface="Arial" panose="020B0604020202020204" pitchFamily="34" charset="0"/>
              <a:buChar char="•"/>
              <a:tabLst>
                <a:tab pos="831850" algn="l"/>
                <a:tab pos="832485" algn="l"/>
              </a:tabLst>
            </a:pPr>
            <a:r>
              <a:rPr lang="en-US" sz="3000" b="1" dirty="0">
                <a:solidFill>
                  <a:schemeClr val="bg2"/>
                </a:solidFill>
                <a:effectLst/>
                <a:latin typeface="Century Gothic" panose="020B0502020202020204" pitchFamily="34" charset="0"/>
                <a:ea typeface="Arial" panose="020B0604020202020204" pitchFamily="34" charset="0"/>
              </a:rPr>
              <a:t>Learn</a:t>
            </a:r>
            <a:r>
              <a:rPr lang="en-US" sz="3000" dirty="0">
                <a:solidFill>
                  <a:schemeClr val="bg2"/>
                </a:solidFill>
                <a:effectLst/>
                <a:latin typeface="Century Gothic" panose="020B0502020202020204" pitchFamily="34" charset="0"/>
                <a:ea typeface="Arial" panose="020B0604020202020204" pitchFamily="34" charset="0"/>
              </a:rPr>
              <a:t>: To learn more about the ongoing crisis or to receive additional guidance you can connect with</a:t>
            </a:r>
            <a:r>
              <a:rPr lang="en-US" sz="3000" spc="-8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hlinkClick r:id="rId6">
                  <a:extLst>
                    <a:ext uri="{A12FA001-AC4F-418D-AE19-62706E023703}">
                      <ahyp:hlinkClr xmlns:ahyp="http://schemas.microsoft.com/office/drawing/2018/hyperlinkcolor" val="tx"/>
                    </a:ext>
                  </a:extLst>
                </a:hlinkClick>
              </a:rPr>
              <a:t>canafg@outlook.com</a:t>
            </a:r>
            <a:endParaRPr lang="en-CA" sz="3000" dirty="0">
              <a:solidFill>
                <a:schemeClr val="bg2"/>
              </a:solidFill>
              <a:effectLst/>
              <a:latin typeface="Century Gothic" panose="020B0502020202020204" pitchFamily="34" charset="0"/>
              <a:ea typeface="Arial" panose="020B0604020202020204" pitchFamily="34" charset="0"/>
            </a:endParaRPr>
          </a:p>
          <a:p>
            <a:pPr marL="342900" marR="718185" lvl="0" indent="-342900">
              <a:lnSpc>
                <a:spcPct val="106000"/>
              </a:lnSpc>
              <a:buClr>
                <a:srgbClr val="2C3A45"/>
              </a:buClr>
              <a:buSzPts val="1000"/>
              <a:buFont typeface="Arial" panose="020B0604020202020204" pitchFamily="34" charset="0"/>
              <a:buChar char="•"/>
              <a:tabLst>
                <a:tab pos="831850" algn="l"/>
                <a:tab pos="832485" algn="l"/>
              </a:tabLst>
            </a:pPr>
            <a:endParaRPr lang="en-CA" sz="3200" dirty="0">
              <a:solidFill>
                <a:schemeClr val="bg2"/>
              </a:solidFill>
              <a:effectLst/>
              <a:latin typeface="Century Gothic" panose="020B0502020202020204" pitchFamily="34" charset="0"/>
              <a:ea typeface="Arial" panose="020B0604020202020204" pitchFamily="34" charset="0"/>
            </a:endParaRPr>
          </a:p>
          <a:p>
            <a:pPr marL="136525"/>
            <a:endParaRPr lang="en-CA" sz="3200" b="1" kern="0" dirty="0">
              <a:solidFill>
                <a:schemeClr val="bg2"/>
              </a:solidFill>
              <a:effectLst/>
              <a:latin typeface="Century Gothic" panose="020B0502020202020204" pitchFamily="34" charset="0"/>
              <a:ea typeface="Arial" panose="020B0604020202020204" pitchFamily="34" charset="0"/>
            </a:endParaRPr>
          </a:p>
        </p:txBody>
      </p:sp>
      <p:sp>
        <p:nvSpPr>
          <p:cNvPr id="5" name="Title 1">
            <a:extLst>
              <a:ext uri="{FF2B5EF4-FFF2-40B4-BE49-F238E27FC236}">
                <a16:creationId xmlns:a16="http://schemas.microsoft.com/office/drawing/2014/main" id="{672176DA-D6E4-9C43-E919-713DB1B86C8D}"/>
              </a:ext>
            </a:extLst>
          </p:cNvPr>
          <p:cNvSpPr txBox="1">
            <a:spLocks/>
          </p:cNvSpPr>
          <p:nvPr/>
        </p:nvSpPr>
        <p:spPr>
          <a:xfrm>
            <a:off x="1466251" y="982232"/>
            <a:ext cx="16745549"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5: Asian Experiences</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17252447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4202015"/>
            <a:ext cx="20548600" cy="6393866"/>
          </a:xfrm>
          <a:prstGeom prst="rect">
            <a:avLst/>
          </a:prstGeom>
          <a:noFill/>
        </p:spPr>
        <p:txBody>
          <a:bodyPr wrap="square" rtlCol="0">
            <a:spAutoFit/>
          </a:bodyPr>
          <a:lstStyle/>
          <a:p>
            <a:pPr marL="136525" marR="173990">
              <a:lnSpc>
                <a:spcPct val="106000"/>
              </a:lnSpc>
              <a:spcBef>
                <a:spcPts val="70"/>
              </a:spcBef>
              <a:spcAft>
                <a:spcPts val="0"/>
              </a:spcAft>
            </a:pPr>
            <a:r>
              <a:rPr lang="en-US" sz="3200" spc="-10" dirty="0">
                <a:solidFill>
                  <a:schemeClr val="bg2"/>
                </a:solidFill>
                <a:effectLst/>
                <a:latin typeface="Century Gothic" panose="020B0502020202020204" pitchFamily="34" charset="0"/>
                <a:ea typeface="Arial" panose="020B0604020202020204" pitchFamily="34" charset="0"/>
              </a:rPr>
              <a:t>These</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categorizations</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and</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the</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historical</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information throughout</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this</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pillar</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are</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not</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exhaustive.</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For</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example,</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we</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recognize</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that</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we </a:t>
            </a:r>
            <a:r>
              <a:rPr lang="en-US" sz="3200" dirty="0">
                <a:solidFill>
                  <a:schemeClr val="bg2"/>
                </a:solidFill>
                <a:effectLst/>
                <a:latin typeface="Century Gothic" panose="020B0502020202020204" pitchFamily="34" charset="0"/>
                <a:ea typeface="Arial" panose="020B0604020202020204" pitchFamily="34" charset="0"/>
              </a:rPr>
              <a:t>did</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not</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cover</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Middle</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East</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Arab</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identities.</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That</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is</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not</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say</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that</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these</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identities</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do</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not</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matter or</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that</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they</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have</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not experienced xenophobia, racism or marginalization. This pillar is a living document that we seek to grow over time and serves as a starting</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point</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for</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our</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learning.</a:t>
            </a:r>
          </a:p>
          <a:p>
            <a:pPr marL="136525" marR="173990">
              <a:lnSpc>
                <a:spcPct val="106000"/>
              </a:lnSpc>
              <a:spcBef>
                <a:spcPts val="70"/>
              </a:spcBef>
              <a:spcAft>
                <a:spcPts val="0"/>
              </a:spcAft>
            </a:pPr>
            <a:endParaRPr lang="en-US" sz="3200" dirty="0">
              <a:solidFill>
                <a:schemeClr val="bg2"/>
              </a:solidFill>
              <a:latin typeface="Century Gothic" panose="020B0502020202020204" pitchFamily="34" charset="0"/>
              <a:ea typeface="Arial" panose="020B0604020202020204" pitchFamily="34" charset="0"/>
            </a:endParaRPr>
          </a:p>
          <a:p>
            <a:pPr marL="136525" marR="173990">
              <a:lnSpc>
                <a:spcPct val="106000"/>
              </a:lnSpc>
              <a:spcBef>
                <a:spcPts val="70"/>
              </a:spcBef>
              <a:spcAft>
                <a:spcPts val="0"/>
              </a:spcAft>
            </a:pPr>
            <a:endParaRPr lang="en-US" sz="3200" dirty="0">
              <a:solidFill>
                <a:schemeClr val="bg2"/>
              </a:solidFill>
              <a:effectLst/>
              <a:latin typeface="Century Gothic" panose="020B0502020202020204" pitchFamily="34" charset="0"/>
              <a:ea typeface="Arial" panose="020B0604020202020204" pitchFamily="34" charset="0"/>
            </a:endParaRPr>
          </a:p>
          <a:p>
            <a:pPr marL="136525" marR="173990">
              <a:lnSpc>
                <a:spcPct val="106000"/>
              </a:lnSpc>
              <a:spcBef>
                <a:spcPts val="70"/>
              </a:spcBef>
            </a:pPr>
            <a:r>
              <a:rPr lang="en-US" sz="3200" kern="0" dirty="0">
                <a:solidFill>
                  <a:schemeClr val="bg1"/>
                </a:solidFill>
                <a:effectLst/>
                <a:latin typeface="Century Gothic" panose="020B0502020202020204" pitchFamily="34" charset="0"/>
                <a:ea typeface="Arial" panose="020B0604020202020204" pitchFamily="34" charset="0"/>
              </a:rPr>
              <a:t>We want to learn from your experiences, insights and knowledge on this identity pillar. Please consider sharing feedback or</a:t>
            </a:r>
            <a:r>
              <a:rPr lang="en-US" sz="3200" kern="0" spc="200" dirty="0">
                <a:solidFill>
                  <a:schemeClr val="bg1"/>
                </a:solidFill>
                <a:effectLst/>
                <a:latin typeface="Century Gothic" panose="020B0502020202020204" pitchFamily="34" charset="0"/>
                <a:ea typeface="Arial" panose="020B0604020202020204" pitchFamily="34" charset="0"/>
              </a:rPr>
              <a:t> </a:t>
            </a:r>
            <a:r>
              <a:rPr lang="en-US" sz="3200" kern="0" dirty="0">
                <a:solidFill>
                  <a:schemeClr val="bg1"/>
                </a:solidFill>
                <a:effectLst/>
                <a:latin typeface="Century Gothic" panose="020B0502020202020204" pitchFamily="34" charset="0"/>
                <a:ea typeface="Arial" panose="020B0604020202020204" pitchFamily="34" charset="0"/>
              </a:rPr>
              <a:t>suggestions for us to consider in future iterations of this module.</a:t>
            </a:r>
            <a:endParaRPr lang="en-US" sz="3200" b="1" dirty="0">
              <a:solidFill>
                <a:schemeClr val="bg1"/>
              </a:solidFill>
              <a:effectLst/>
              <a:latin typeface="Century Gothic" panose="020B0502020202020204" pitchFamily="34" charset="0"/>
              <a:ea typeface="Arial" panose="020B0604020202020204" pitchFamily="34" charset="0"/>
            </a:endParaRPr>
          </a:p>
          <a:p>
            <a:pPr marL="136525" marR="173990">
              <a:lnSpc>
                <a:spcPct val="106000"/>
              </a:lnSpc>
              <a:spcBef>
                <a:spcPts val="70"/>
              </a:spcBef>
              <a:spcAft>
                <a:spcPts val="0"/>
              </a:spcAft>
            </a:pPr>
            <a:endParaRPr lang="en-CA" sz="3200" dirty="0">
              <a:solidFill>
                <a:schemeClr val="bg2"/>
              </a:solidFill>
              <a:effectLst/>
              <a:latin typeface="Century Gothic" panose="020B0502020202020204" pitchFamily="34" charset="0"/>
              <a:ea typeface="Arial" panose="020B0604020202020204" pitchFamily="34" charset="0"/>
            </a:endParaRPr>
          </a:p>
          <a:p>
            <a:pPr marL="342900" marR="718185" lvl="0" indent="-342900">
              <a:lnSpc>
                <a:spcPct val="106000"/>
              </a:lnSpc>
              <a:buClr>
                <a:srgbClr val="2C3A45"/>
              </a:buClr>
              <a:buSzPts val="1000"/>
              <a:buFont typeface="Arial" panose="020B0604020202020204" pitchFamily="34" charset="0"/>
              <a:buChar char="•"/>
              <a:tabLst>
                <a:tab pos="831850" algn="l"/>
                <a:tab pos="832485" algn="l"/>
              </a:tabLst>
            </a:pPr>
            <a:endParaRPr lang="en-CA" sz="3200" dirty="0">
              <a:solidFill>
                <a:schemeClr val="bg2"/>
              </a:solidFill>
              <a:effectLst/>
              <a:latin typeface="Century Gothic" panose="020B0502020202020204" pitchFamily="34" charset="0"/>
              <a:ea typeface="Arial" panose="020B0604020202020204" pitchFamily="34" charset="0"/>
            </a:endParaRPr>
          </a:p>
          <a:p>
            <a:pPr marL="136525"/>
            <a:endParaRPr lang="en-CA" sz="3200" b="1" kern="0" dirty="0">
              <a:solidFill>
                <a:schemeClr val="bg2"/>
              </a:solidFill>
              <a:effectLst/>
              <a:latin typeface="Century Gothic" panose="020B0502020202020204" pitchFamily="34" charset="0"/>
              <a:ea typeface="Arial" panose="020B0604020202020204" pitchFamily="34" charset="0"/>
            </a:endParaRPr>
          </a:p>
        </p:txBody>
      </p:sp>
      <p:sp>
        <p:nvSpPr>
          <p:cNvPr id="5" name="Title 1">
            <a:extLst>
              <a:ext uri="{FF2B5EF4-FFF2-40B4-BE49-F238E27FC236}">
                <a16:creationId xmlns:a16="http://schemas.microsoft.com/office/drawing/2014/main" id="{672176DA-D6E4-9C43-E919-713DB1B86C8D}"/>
              </a:ext>
            </a:extLst>
          </p:cNvPr>
          <p:cNvSpPr txBox="1">
            <a:spLocks/>
          </p:cNvSpPr>
          <p:nvPr/>
        </p:nvSpPr>
        <p:spPr>
          <a:xfrm>
            <a:off x="1466251" y="982232"/>
            <a:ext cx="16745549"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5: Asian Experiences</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6230837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817D02-4C8A-2705-FFAC-0D01CD8167DF}"/>
              </a:ext>
            </a:extLst>
          </p:cNvPr>
          <p:cNvSpPr txBox="1">
            <a:spLocks/>
          </p:cNvSpPr>
          <p:nvPr/>
        </p:nvSpPr>
        <p:spPr>
          <a:xfrm>
            <a:off x="1466251" y="1111695"/>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Invitation to Reflect:</a:t>
            </a:r>
            <a:endParaRPr lang="en-CA" sz="8800" dirty="0">
              <a:solidFill>
                <a:schemeClr val="bg2"/>
              </a:solidFill>
              <a:effectLst/>
              <a:latin typeface="Century Gothic" panose="020B0502020202020204" pitchFamily="34" charset="0"/>
              <a:ea typeface="Arial" panose="020B0604020202020204" pitchFamily="34" charset="0"/>
            </a:endParaRPr>
          </a:p>
        </p:txBody>
      </p:sp>
      <p:sp>
        <p:nvSpPr>
          <p:cNvPr id="2" name="TextBox 1">
            <a:extLst>
              <a:ext uri="{FF2B5EF4-FFF2-40B4-BE49-F238E27FC236}">
                <a16:creationId xmlns:a16="http://schemas.microsoft.com/office/drawing/2014/main" id="{5CB55A69-B347-D564-123B-54F81AA55367}"/>
              </a:ext>
            </a:extLst>
          </p:cNvPr>
          <p:cNvSpPr txBox="1"/>
          <p:nvPr/>
        </p:nvSpPr>
        <p:spPr>
          <a:xfrm>
            <a:off x="1605950" y="6404297"/>
            <a:ext cx="21144301" cy="707886"/>
          </a:xfrm>
          <a:prstGeom prst="rect">
            <a:avLst/>
          </a:prstGeom>
          <a:noFill/>
        </p:spPr>
        <p:txBody>
          <a:bodyPr wrap="square" rtlCol="0">
            <a:spAutoFit/>
          </a:bodyPr>
          <a:lstStyle/>
          <a:p>
            <a:endParaRPr lang="en-US" sz="4000" dirty="0">
              <a:solidFill>
                <a:schemeClr val="bg2"/>
              </a:solidFill>
              <a:latin typeface="Century Gothic" panose="020B0502020202020204" pitchFamily="34" charset="0"/>
            </a:endParaRPr>
          </a:p>
        </p:txBody>
      </p:sp>
      <p:sp>
        <p:nvSpPr>
          <p:cNvPr id="5" name="TextBox 4">
            <a:extLst>
              <a:ext uri="{FF2B5EF4-FFF2-40B4-BE49-F238E27FC236}">
                <a16:creationId xmlns:a16="http://schemas.microsoft.com/office/drawing/2014/main" id="{20886CA0-D07D-AF37-DA2C-006851A01919}"/>
              </a:ext>
            </a:extLst>
          </p:cNvPr>
          <p:cNvSpPr txBox="1"/>
          <p:nvPr/>
        </p:nvSpPr>
        <p:spPr>
          <a:xfrm>
            <a:off x="1605950" y="2565293"/>
            <a:ext cx="20548600" cy="9281515"/>
          </a:xfrm>
          <a:prstGeom prst="rect">
            <a:avLst/>
          </a:prstGeom>
          <a:noFill/>
        </p:spPr>
        <p:txBody>
          <a:bodyPr wrap="square" rtlCol="0">
            <a:spAutoFit/>
          </a:bodyPr>
          <a:lstStyle/>
          <a:p>
            <a:pPr marL="69850" marR="238125">
              <a:lnSpc>
                <a:spcPct val="105000"/>
              </a:lnSpc>
              <a:spcBef>
                <a:spcPts val="970"/>
              </a:spcBef>
              <a:spcAft>
                <a:spcPts val="0"/>
              </a:spcAft>
            </a:pPr>
            <a:r>
              <a:rPr lang="en-US" sz="3000" dirty="0">
                <a:solidFill>
                  <a:schemeClr val="bg2"/>
                </a:solidFill>
                <a:effectLst/>
                <a:latin typeface="Century Gothic" panose="020B0502020202020204" pitchFamily="34" charset="0"/>
                <a:ea typeface="Arial" panose="020B0604020202020204" pitchFamily="34" charset="0"/>
              </a:rPr>
              <a:t>Writing</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about</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what you have learned or come to about the topic of Asian Experiences  is</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unique</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and</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possibly</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challenging</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experience.</a:t>
            </a:r>
            <a:r>
              <a:rPr lang="en-US" sz="3000" spc="-70" dirty="0">
                <a:solidFill>
                  <a:schemeClr val="bg2"/>
                </a:solidFill>
                <a:effectLst/>
                <a:latin typeface="Century Gothic" panose="020B0502020202020204" pitchFamily="34" charset="0"/>
                <a:ea typeface="Arial" panose="020B0604020202020204" pitchFamily="34" charset="0"/>
              </a:rPr>
              <a:t> Take your time, and begin the process of accounting for:</a:t>
            </a:r>
          </a:p>
          <a:p>
            <a:pPr marL="69850" marR="238125">
              <a:lnSpc>
                <a:spcPct val="105000"/>
              </a:lnSpc>
              <a:spcBef>
                <a:spcPts val="970"/>
              </a:spcBef>
              <a:spcAft>
                <a:spcPts val="0"/>
              </a:spcAft>
            </a:pPr>
            <a:endParaRPr lang="en-US" sz="3000" spc="-70" dirty="0">
              <a:solidFill>
                <a:schemeClr val="bg2"/>
              </a:solidFill>
              <a:effectLst/>
              <a:latin typeface="Century Gothic" panose="020B0502020202020204" pitchFamily="34" charset="0"/>
              <a:ea typeface="Arial" panose="020B0604020202020204" pitchFamily="34" charset="0"/>
            </a:endParaRPr>
          </a:p>
          <a:p>
            <a:pPr marL="527050" marR="238125" indent="-457200">
              <a:lnSpc>
                <a:spcPct val="105000"/>
              </a:lnSpc>
              <a:spcBef>
                <a:spcPts val="970"/>
              </a:spcBef>
              <a:spcAft>
                <a:spcPts val="0"/>
              </a:spcAft>
              <a:buFont typeface="Arial" panose="020B0604020202020204" pitchFamily="34" charset="0"/>
              <a:buChar char="•"/>
            </a:pPr>
            <a:r>
              <a:rPr lang="en-US" sz="3200" i="1" spc="-70" dirty="0">
                <a:solidFill>
                  <a:schemeClr val="bg2"/>
                </a:solidFill>
                <a:latin typeface="Century Gothic" panose="020B0502020202020204" pitchFamily="34" charset="0"/>
                <a:ea typeface="Arial" panose="020B0604020202020204" pitchFamily="34" charset="0"/>
              </a:rPr>
              <a:t>What parts of your knowledge were deepened? </a:t>
            </a:r>
          </a:p>
          <a:p>
            <a:pPr marL="527050" marR="238125" indent="-457200">
              <a:lnSpc>
                <a:spcPct val="105000"/>
              </a:lnSpc>
              <a:spcBef>
                <a:spcPts val="970"/>
              </a:spcBef>
              <a:spcAft>
                <a:spcPts val="0"/>
              </a:spcAft>
              <a:buFont typeface="Arial" panose="020B0604020202020204" pitchFamily="34" charset="0"/>
              <a:buChar char="•"/>
            </a:pPr>
            <a:r>
              <a:rPr lang="en-US" sz="3200" i="1" spc="-70" dirty="0">
                <a:solidFill>
                  <a:schemeClr val="bg2"/>
                </a:solidFill>
                <a:effectLst/>
                <a:latin typeface="Century Gothic" panose="020B0502020202020204" pitchFamily="34" charset="0"/>
                <a:ea typeface="Arial" panose="020B0604020202020204" pitchFamily="34" charset="0"/>
              </a:rPr>
              <a:t>What parts of your knowledge were challenged?</a:t>
            </a:r>
          </a:p>
          <a:p>
            <a:pPr marL="527050" marR="238125" indent="-457200">
              <a:lnSpc>
                <a:spcPct val="105000"/>
              </a:lnSpc>
              <a:spcBef>
                <a:spcPts val="970"/>
              </a:spcBef>
              <a:spcAft>
                <a:spcPts val="0"/>
              </a:spcAft>
              <a:buFont typeface="Arial" panose="020B0604020202020204" pitchFamily="34" charset="0"/>
              <a:buChar char="•"/>
            </a:pPr>
            <a:r>
              <a:rPr lang="en-US" sz="3200" i="1" spc="-70" dirty="0">
                <a:solidFill>
                  <a:schemeClr val="bg2"/>
                </a:solidFill>
                <a:latin typeface="Century Gothic" panose="020B0502020202020204" pitchFamily="34" charset="0"/>
                <a:ea typeface="Arial" panose="020B0604020202020204" pitchFamily="34" charset="0"/>
              </a:rPr>
              <a:t>How might you integrate this new knowledge in your everyday role in the Ivey community?</a:t>
            </a:r>
            <a:endParaRPr lang="en-US" sz="3200" i="1" spc="-70" dirty="0">
              <a:solidFill>
                <a:schemeClr val="bg2"/>
              </a:solidFill>
              <a:effectLst/>
              <a:latin typeface="Century Gothic" panose="020B0502020202020204" pitchFamily="34" charset="0"/>
              <a:ea typeface="Arial" panose="020B0604020202020204" pitchFamily="34" charset="0"/>
            </a:endParaRPr>
          </a:p>
          <a:p>
            <a:pPr marL="527050" marR="238125" indent="-457200">
              <a:lnSpc>
                <a:spcPct val="105000"/>
              </a:lnSpc>
              <a:spcBef>
                <a:spcPts val="970"/>
              </a:spcBef>
              <a:spcAft>
                <a:spcPts val="0"/>
              </a:spcAft>
              <a:buFont typeface="Arial" panose="020B0604020202020204" pitchFamily="34" charset="0"/>
              <a:buChar char="•"/>
            </a:pPr>
            <a:endParaRPr lang="en-US" sz="3000" i="1" dirty="0">
              <a:solidFill>
                <a:schemeClr val="bg2"/>
              </a:solidFill>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r>
              <a:rPr lang="en-US" sz="3000" dirty="0">
                <a:solidFill>
                  <a:schemeClr val="bg2"/>
                </a:solidFill>
                <a:effectLst/>
                <a:latin typeface="Century Gothic" panose="020B0502020202020204" pitchFamily="34" charset="0"/>
                <a:ea typeface="Arial" panose="020B0604020202020204" pitchFamily="34" charset="0"/>
              </a:rPr>
              <a:t>Give yourself the freedom</a:t>
            </a:r>
            <a:r>
              <a:rPr lang="en-US" sz="3000" spc="20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write,</a:t>
            </a:r>
            <a:r>
              <a:rPr lang="en-US" sz="3000" spc="-2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and</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also,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the</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freedom</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embrace</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writing</a:t>
            </a:r>
            <a:r>
              <a:rPr lang="en-US" sz="3000" spc="-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process</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that</a:t>
            </a:r>
            <a:r>
              <a:rPr lang="en-US" sz="3000" spc="-2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may</a:t>
            </a:r>
            <a:r>
              <a:rPr lang="en-US" sz="3000" spc="-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be</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unfamiliar</a:t>
            </a:r>
            <a:r>
              <a:rPr lang="en-US" sz="3000" spc="-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you. You may also want to explore what you have learned about Asian Experiences through other mediums: poetry, painting, drawing, sculpture, song. All of these </a:t>
            </a:r>
            <a:r>
              <a:rPr lang="en-US" sz="3000" dirty="0">
                <a:solidFill>
                  <a:schemeClr val="bg2"/>
                </a:solidFill>
                <a:latin typeface="Century Gothic" panose="020B0502020202020204" pitchFamily="34" charset="0"/>
                <a:ea typeface="Arial" panose="020B0604020202020204" pitchFamily="34" charset="0"/>
              </a:rPr>
              <a:t>forms of expression </a:t>
            </a:r>
            <a:r>
              <a:rPr lang="en-US" sz="3000" dirty="0">
                <a:solidFill>
                  <a:schemeClr val="bg2"/>
                </a:solidFill>
                <a:effectLst/>
                <a:latin typeface="Century Gothic" panose="020B0502020202020204" pitchFamily="34" charset="0"/>
                <a:ea typeface="Arial" panose="020B0604020202020204" pitchFamily="34" charset="0"/>
              </a:rPr>
              <a:t>can support the reflective process of </a:t>
            </a:r>
            <a:r>
              <a:rPr lang="en-US" sz="3000" b="1" i="1" dirty="0">
                <a:solidFill>
                  <a:schemeClr val="bg2"/>
                </a:solidFill>
                <a:effectLst/>
                <a:latin typeface="Century Gothic" panose="020B0502020202020204" pitchFamily="34" charset="0"/>
                <a:ea typeface="Arial" panose="020B0604020202020204" pitchFamily="34" charset="0"/>
              </a:rPr>
              <a:t>coming to know</a:t>
            </a:r>
            <a:r>
              <a:rPr lang="en-US" sz="3000" dirty="0">
                <a:solidFill>
                  <a:schemeClr val="bg2"/>
                </a:solidFill>
                <a:effectLst/>
                <a:latin typeface="Century Gothic" panose="020B0502020202020204" pitchFamily="34" charset="0"/>
                <a:ea typeface="Arial" panose="020B0604020202020204" pitchFamily="34" charset="0"/>
              </a:rPr>
              <a:t>, and the process of making-meaning about new knowledge related to one’s self. Engaging in reflection in this way, allows us to engage with both the process of coming to know, and the intentional meaning-making that comes through embedding this knowing in a material form (</a:t>
            </a:r>
            <a:r>
              <a:rPr lang="en-US" sz="3000" dirty="0">
                <a:solidFill>
                  <a:schemeClr val="bg2"/>
                </a:solidFill>
                <a:latin typeface="Century Gothic" panose="020B0502020202020204" pitchFamily="34" charset="0"/>
                <a:ea typeface="Arial" panose="020B0604020202020204" pitchFamily="34" charset="0"/>
              </a:rPr>
              <a:t>an idea, a stream of consciousness, a poem, a piece of art, music etc.).</a:t>
            </a:r>
            <a:endParaRPr lang="en-US" sz="3000" dirty="0">
              <a:solidFill>
                <a:schemeClr val="bg2"/>
              </a:solidFill>
              <a:effectLst/>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endParaRPr lang="en-CA" sz="3000" dirty="0">
              <a:solidFill>
                <a:schemeClr val="bg2"/>
              </a:solidFill>
              <a:effectLst/>
              <a:latin typeface="Century Gothic" panose="020B0502020202020204" pitchFamily="34" charset="0"/>
              <a:ea typeface="Arial" panose="020B0604020202020204" pitchFamily="34" charset="0"/>
            </a:endParaRPr>
          </a:p>
          <a:p>
            <a:r>
              <a:rPr lang="en-US" sz="3000" dirty="0">
                <a:solidFill>
                  <a:schemeClr val="bg2"/>
                </a:solidFill>
                <a:effectLst/>
                <a:latin typeface="Century Gothic" panose="020B0502020202020204" pitchFamily="34" charset="0"/>
                <a:ea typeface="Arial" panose="020B0604020202020204" pitchFamily="34" charset="0"/>
              </a:rPr>
              <a:t>Please know that you are not required to write. This is a learning opportunity.</a:t>
            </a:r>
            <a:r>
              <a:rPr lang="en-US" sz="3000" spc="20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Please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engage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in</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this</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reflection</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in</a:t>
            </a:r>
            <a:r>
              <a:rPr lang="en-US" sz="3000" spc="-5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capacity</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that</a:t>
            </a:r>
            <a:r>
              <a:rPr lang="en-US" sz="3000" spc="-4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best</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suits</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you.</a:t>
            </a:r>
            <a:r>
              <a:rPr lang="en-CA" sz="3000" dirty="0">
                <a:solidFill>
                  <a:schemeClr val="bg2"/>
                </a:solidFill>
                <a:effectLst/>
                <a:latin typeface="Century Gothic" panose="020B0502020202020204" pitchFamily="34" charset="0"/>
              </a:rPr>
              <a:t> </a:t>
            </a:r>
            <a:endParaRPr lang="en-US" sz="3000" i="1"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22632117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817D02-4C8A-2705-FFAC-0D01CD8167DF}"/>
              </a:ext>
            </a:extLst>
          </p:cNvPr>
          <p:cNvSpPr txBox="1">
            <a:spLocks/>
          </p:cNvSpPr>
          <p:nvPr/>
        </p:nvSpPr>
        <p:spPr>
          <a:xfrm>
            <a:off x="1466251" y="984695"/>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b="1" spc="-10" dirty="0">
                <a:solidFill>
                  <a:schemeClr val="bg2"/>
                </a:solidFill>
                <a:latin typeface="Century Gothic" panose="020B0502020202020204" pitchFamily="34" charset="0"/>
                <a:ea typeface="Arial" panose="020B0604020202020204" pitchFamily="34" charset="0"/>
              </a:rPr>
              <a:t>Invitation to Reflect:</a:t>
            </a:r>
            <a:endParaRPr lang="en-CA" sz="8800" b="1" dirty="0">
              <a:solidFill>
                <a:schemeClr val="bg2"/>
              </a:solidFill>
              <a:effectLst/>
              <a:latin typeface="Century Gothic" panose="020B0502020202020204" pitchFamily="34" charset="0"/>
              <a:ea typeface="Arial" panose="020B0604020202020204" pitchFamily="34" charset="0"/>
            </a:endParaRPr>
          </a:p>
        </p:txBody>
      </p:sp>
      <p:sp>
        <p:nvSpPr>
          <p:cNvPr id="2" name="TextBox 1">
            <a:extLst>
              <a:ext uri="{FF2B5EF4-FFF2-40B4-BE49-F238E27FC236}">
                <a16:creationId xmlns:a16="http://schemas.microsoft.com/office/drawing/2014/main" id="{5CB55A69-B347-D564-123B-54F81AA55367}"/>
              </a:ext>
            </a:extLst>
          </p:cNvPr>
          <p:cNvSpPr txBox="1"/>
          <p:nvPr/>
        </p:nvSpPr>
        <p:spPr>
          <a:xfrm>
            <a:off x="1605950" y="6404297"/>
            <a:ext cx="21144301" cy="707886"/>
          </a:xfrm>
          <a:prstGeom prst="rect">
            <a:avLst/>
          </a:prstGeom>
          <a:noFill/>
        </p:spPr>
        <p:txBody>
          <a:bodyPr wrap="square" rtlCol="0">
            <a:spAutoFit/>
          </a:bodyPr>
          <a:lstStyle/>
          <a:p>
            <a:endParaRPr lang="en-US" sz="4000" dirty="0">
              <a:solidFill>
                <a:schemeClr val="bg2"/>
              </a:solidFill>
              <a:latin typeface="Century Gothic" panose="020B0502020202020204" pitchFamily="34" charset="0"/>
            </a:endParaRPr>
          </a:p>
        </p:txBody>
      </p:sp>
      <p:sp>
        <p:nvSpPr>
          <p:cNvPr id="5" name="Rectangle 4">
            <a:extLst>
              <a:ext uri="{FF2B5EF4-FFF2-40B4-BE49-F238E27FC236}">
                <a16:creationId xmlns:a16="http://schemas.microsoft.com/office/drawing/2014/main" id="{0E53C700-1C73-C042-2AA9-BFE1341D96B9}"/>
              </a:ext>
            </a:extLst>
          </p:cNvPr>
          <p:cNvSpPr/>
          <p:nvPr/>
        </p:nvSpPr>
        <p:spPr>
          <a:xfrm>
            <a:off x="1466251" y="2456670"/>
            <a:ext cx="20530149" cy="943053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71171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672176DA-D6E4-9C43-E919-713DB1B86C8D}"/>
              </a:ext>
            </a:extLst>
          </p:cNvPr>
          <p:cNvSpPr txBox="1">
            <a:spLocks/>
          </p:cNvSpPr>
          <p:nvPr/>
        </p:nvSpPr>
        <p:spPr>
          <a:xfrm>
            <a:off x="1466251" y="982232"/>
            <a:ext cx="16745549"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Concluding Thoughts:</a:t>
            </a:r>
            <a:endParaRPr lang="en-CA" sz="8800" dirty="0">
              <a:solidFill>
                <a:schemeClr val="bg2"/>
              </a:solidFill>
              <a:effectLst/>
              <a:latin typeface="Century Gothic" panose="020B0502020202020204" pitchFamily="34" charset="0"/>
              <a:ea typeface="Arial" panose="020B0604020202020204" pitchFamily="34" charset="0"/>
            </a:endParaRPr>
          </a:p>
        </p:txBody>
      </p:sp>
      <p:sp>
        <p:nvSpPr>
          <p:cNvPr id="2" name="TextBox 1">
            <a:extLst>
              <a:ext uri="{FF2B5EF4-FFF2-40B4-BE49-F238E27FC236}">
                <a16:creationId xmlns:a16="http://schemas.microsoft.com/office/drawing/2014/main" id="{D77805BD-C1C2-70BB-7165-A25A4B562839}"/>
              </a:ext>
            </a:extLst>
          </p:cNvPr>
          <p:cNvSpPr txBox="1"/>
          <p:nvPr/>
        </p:nvSpPr>
        <p:spPr>
          <a:xfrm>
            <a:off x="1605950" y="2565293"/>
            <a:ext cx="20548600" cy="9281515"/>
          </a:xfrm>
          <a:prstGeom prst="rect">
            <a:avLst/>
          </a:prstGeom>
          <a:noFill/>
        </p:spPr>
        <p:txBody>
          <a:bodyPr wrap="square" rtlCol="0">
            <a:spAutoFit/>
          </a:bodyPr>
          <a:lstStyle/>
          <a:p>
            <a:pPr marL="69850" marR="238125">
              <a:lnSpc>
                <a:spcPct val="105000"/>
              </a:lnSpc>
              <a:spcBef>
                <a:spcPts val="970"/>
              </a:spcBef>
              <a:spcAft>
                <a:spcPts val="0"/>
              </a:spcAft>
            </a:pPr>
            <a:r>
              <a:rPr lang="en-US" sz="3000" dirty="0">
                <a:solidFill>
                  <a:schemeClr val="bg2"/>
                </a:solidFill>
                <a:effectLst/>
                <a:latin typeface="Century Gothic" panose="020B0502020202020204" pitchFamily="34" charset="0"/>
                <a:ea typeface="Arial" panose="020B0604020202020204" pitchFamily="34" charset="0"/>
              </a:rPr>
              <a:t>Writing</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about</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what you have learned or come to about the topic of Asian Experiences  is</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unique</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and</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possibly</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challenging</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experience.</a:t>
            </a:r>
            <a:r>
              <a:rPr lang="en-US" sz="3000" spc="-70" dirty="0">
                <a:solidFill>
                  <a:schemeClr val="bg2"/>
                </a:solidFill>
                <a:effectLst/>
                <a:latin typeface="Century Gothic" panose="020B0502020202020204" pitchFamily="34" charset="0"/>
                <a:ea typeface="Arial" panose="020B0604020202020204" pitchFamily="34" charset="0"/>
              </a:rPr>
              <a:t> Take your time, and begin the process of accounting for:</a:t>
            </a:r>
          </a:p>
          <a:p>
            <a:pPr marL="69850" marR="238125">
              <a:lnSpc>
                <a:spcPct val="105000"/>
              </a:lnSpc>
              <a:spcBef>
                <a:spcPts val="970"/>
              </a:spcBef>
              <a:spcAft>
                <a:spcPts val="0"/>
              </a:spcAft>
            </a:pPr>
            <a:endParaRPr lang="en-US" sz="3000" spc="-70" dirty="0">
              <a:solidFill>
                <a:schemeClr val="bg2"/>
              </a:solidFill>
              <a:effectLst/>
              <a:latin typeface="Century Gothic" panose="020B0502020202020204" pitchFamily="34" charset="0"/>
              <a:ea typeface="Arial" panose="020B0604020202020204" pitchFamily="34" charset="0"/>
            </a:endParaRPr>
          </a:p>
          <a:p>
            <a:pPr marL="527050" marR="238125" indent="-457200">
              <a:lnSpc>
                <a:spcPct val="105000"/>
              </a:lnSpc>
              <a:spcBef>
                <a:spcPts val="970"/>
              </a:spcBef>
              <a:spcAft>
                <a:spcPts val="0"/>
              </a:spcAft>
              <a:buFont typeface="Arial" panose="020B0604020202020204" pitchFamily="34" charset="0"/>
              <a:buChar char="•"/>
            </a:pPr>
            <a:r>
              <a:rPr lang="en-US" sz="3200" i="1" spc="-70" dirty="0">
                <a:solidFill>
                  <a:schemeClr val="bg2"/>
                </a:solidFill>
                <a:latin typeface="Century Gothic" panose="020B0502020202020204" pitchFamily="34" charset="0"/>
                <a:ea typeface="Arial" panose="020B0604020202020204" pitchFamily="34" charset="0"/>
              </a:rPr>
              <a:t>What parts of your knowledge were deepened? </a:t>
            </a:r>
          </a:p>
          <a:p>
            <a:pPr marL="527050" marR="238125" indent="-457200">
              <a:lnSpc>
                <a:spcPct val="105000"/>
              </a:lnSpc>
              <a:spcBef>
                <a:spcPts val="970"/>
              </a:spcBef>
              <a:spcAft>
                <a:spcPts val="0"/>
              </a:spcAft>
              <a:buFont typeface="Arial" panose="020B0604020202020204" pitchFamily="34" charset="0"/>
              <a:buChar char="•"/>
            </a:pPr>
            <a:r>
              <a:rPr lang="en-US" sz="3200" i="1" spc="-70" dirty="0">
                <a:solidFill>
                  <a:schemeClr val="bg2"/>
                </a:solidFill>
                <a:effectLst/>
                <a:latin typeface="Century Gothic" panose="020B0502020202020204" pitchFamily="34" charset="0"/>
                <a:ea typeface="Arial" panose="020B0604020202020204" pitchFamily="34" charset="0"/>
              </a:rPr>
              <a:t>What parts of your knowledge were challenged?</a:t>
            </a:r>
          </a:p>
          <a:p>
            <a:pPr marL="527050" marR="238125" indent="-457200">
              <a:lnSpc>
                <a:spcPct val="105000"/>
              </a:lnSpc>
              <a:spcBef>
                <a:spcPts val="970"/>
              </a:spcBef>
              <a:spcAft>
                <a:spcPts val="0"/>
              </a:spcAft>
              <a:buFont typeface="Arial" panose="020B0604020202020204" pitchFamily="34" charset="0"/>
              <a:buChar char="•"/>
            </a:pPr>
            <a:r>
              <a:rPr lang="en-US" sz="3200" i="1" spc="-70" dirty="0">
                <a:solidFill>
                  <a:schemeClr val="bg2"/>
                </a:solidFill>
                <a:latin typeface="Century Gothic" panose="020B0502020202020204" pitchFamily="34" charset="0"/>
                <a:ea typeface="Arial" panose="020B0604020202020204" pitchFamily="34" charset="0"/>
              </a:rPr>
              <a:t>How might you integrate this new knowledge in your everyday role in the Ivey community?</a:t>
            </a:r>
            <a:endParaRPr lang="en-US" sz="3200" i="1" spc="-70" dirty="0">
              <a:solidFill>
                <a:schemeClr val="bg2"/>
              </a:solidFill>
              <a:effectLst/>
              <a:latin typeface="Century Gothic" panose="020B0502020202020204" pitchFamily="34" charset="0"/>
              <a:ea typeface="Arial" panose="020B0604020202020204" pitchFamily="34" charset="0"/>
            </a:endParaRPr>
          </a:p>
          <a:p>
            <a:pPr marL="527050" marR="238125" indent="-457200">
              <a:lnSpc>
                <a:spcPct val="105000"/>
              </a:lnSpc>
              <a:spcBef>
                <a:spcPts val="970"/>
              </a:spcBef>
              <a:spcAft>
                <a:spcPts val="0"/>
              </a:spcAft>
              <a:buFont typeface="Arial" panose="020B0604020202020204" pitchFamily="34" charset="0"/>
              <a:buChar char="•"/>
            </a:pPr>
            <a:endParaRPr lang="en-US" sz="3000" i="1" dirty="0">
              <a:solidFill>
                <a:schemeClr val="bg2"/>
              </a:solidFill>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r>
              <a:rPr lang="en-US" sz="3000" dirty="0">
                <a:solidFill>
                  <a:schemeClr val="bg2"/>
                </a:solidFill>
                <a:effectLst/>
                <a:latin typeface="Century Gothic" panose="020B0502020202020204" pitchFamily="34" charset="0"/>
                <a:ea typeface="Arial" panose="020B0604020202020204" pitchFamily="34" charset="0"/>
              </a:rPr>
              <a:t>Give yourself the freedom</a:t>
            </a:r>
            <a:r>
              <a:rPr lang="en-US" sz="3000" spc="20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write,</a:t>
            </a:r>
            <a:r>
              <a:rPr lang="en-US" sz="3000" spc="-2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and</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also,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the</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freedom</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embrace</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writing</a:t>
            </a:r>
            <a:r>
              <a:rPr lang="en-US" sz="3000" spc="-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process</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that</a:t>
            </a:r>
            <a:r>
              <a:rPr lang="en-US" sz="3000" spc="-2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may</a:t>
            </a:r>
            <a:r>
              <a:rPr lang="en-US" sz="3000" spc="-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be</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unfamiliar</a:t>
            </a:r>
            <a:r>
              <a:rPr lang="en-US" sz="3000" spc="-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you. You may also want to explore what you have learned about Asian Experiences through other mediums: poetry, painting, drawing, sculpture, song. All of these </a:t>
            </a:r>
            <a:r>
              <a:rPr lang="en-US" sz="3000" dirty="0">
                <a:solidFill>
                  <a:schemeClr val="bg2"/>
                </a:solidFill>
                <a:latin typeface="Century Gothic" panose="020B0502020202020204" pitchFamily="34" charset="0"/>
                <a:ea typeface="Arial" panose="020B0604020202020204" pitchFamily="34" charset="0"/>
              </a:rPr>
              <a:t>forms of expression </a:t>
            </a:r>
            <a:r>
              <a:rPr lang="en-US" sz="3000" dirty="0">
                <a:solidFill>
                  <a:schemeClr val="bg2"/>
                </a:solidFill>
                <a:effectLst/>
                <a:latin typeface="Century Gothic" panose="020B0502020202020204" pitchFamily="34" charset="0"/>
                <a:ea typeface="Arial" panose="020B0604020202020204" pitchFamily="34" charset="0"/>
              </a:rPr>
              <a:t>can support the reflective process of </a:t>
            </a:r>
            <a:r>
              <a:rPr lang="en-US" sz="3000" b="1" i="1" dirty="0">
                <a:solidFill>
                  <a:schemeClr val="bg2"/>
                </a:solidFill>
                <a:effectLst/>
                <a:latin typeface="Century Gothic" panose="020B0502020202020204" pitchFamily="34" charset="0"/>
                <a:ea typeface="Arial" panose="020B0604020202020204" pitchFamily="34" charset="0"/>
              </a:rPr>
              <a:t>coming to know</a:t>
            </a:r>
            <a:r>
              <a:rPr lang="en-US" sz="3000" dirty="0">
                <a:solidFill>
                  <a:schemeClr val="bg2"/>
                </a:solidFill>
                <a:effectLst/>
                <a:latin typeface="Century Gothic" panose="020B0502020202020204" pitchFamily="34" charset="0"/>
                <a:ea typeface="Arial" panose="020B0604020202020204" pitchFamily="34" charset="0"/>
              </a:rPr>
              <a:t>, and the process of making-meaning about new knowledge related to one’s self. Engaging in reflection in this way, allows us to engage with both the process of coming to know, and the intentional meaning-making that comes through embedding this knowing in a material form (</a:t>
            </a:r>
            <a:r>
              <a:rPr lang="en-US" sz="3000" dirty="0">
                <a:solidFill>
                  <a:schemeClr val="bg2"/>
                </a:solidFill>
                <a:latin typeface="Century Gothic" panose="020B0502020202020204" pitchFamily="34" charset="0"/>
                <a:ea typeface="Arial" panose="020B0604020202020204" pitchFamily="34" charset="0"/>
              </a:rPr>
              <a:t>an idea, a stream of consciousness, a poem, a piece of art, music etc.).</a:t>
            </a:r>
            <a:endParaRPr lang="en-US" sz="3000" dirty="0">
              <a:solidFill>
                <a:schemeClr val="bg2"/>
              </a:solidFill>
              <a:effectLst/>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endParaRPr lang="en-CA" sz="3000" dirty="0">
              <a:solidFill>
                <a:schemeClr val="bg2"/>
              </a:solidFill>
              <a:effectLst/>
              <a:latin typeface="Century Gothic" panose="020B0502020202020204" pitchFamily="34" charset="0"/>
              <a:ea typeface="Arial" panose="020B0604020202020204" pitchFamily="34" charset="0"/>
            </a:endParaRPr>
          </a:p>
          <a:p>
            <a:r>
              <a:rPr lang="en-US" sz="3000" dirty="0">
                <a:solidFill>
                  <a:schemeClr val="bg2"/>
                </a:solidFill>
                <a:effectLst/>
                <a:latin typeface="Century Gothic" panose="020B0502020202020204" pitchFamily="34" charset="0"/>
                <a:ea typeface="Arial" panose="020B0604020202020204" pitchFamily="34" charset="0"/>
              </a:rPr>
              <a:t>Please know that you are not required to write. This is a learning opportunity.</a:t>
            </a:r>
            <a:r>
              <a:rPr lang="en-US" sz="3000" spc="20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Please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engage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in</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this</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reflection</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in</a:t>
            </a:r>
            <a:r>
              <a:rPr lang="en-US" sz="3000" spc="-5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capacity</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that</a:t>
            </a:r>
            <a:r>
              <a:rPr lang="en-US" sz="3000" spc="-4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best</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suits</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you.</a:t>
            </a:r>
            <a:r>
              <a:rPr lang="en-CA" sz="3000" dirty="0">
                <a:solidFill>
                  <a:schemeClr val="bg2"/>
                </a:solidFill>
                <a:effectLst/>
                <a:latin typeface="Century Gothic" panose="020B0502020202020204" pitchFamily="34" charset="0"/>
              </a:rPr>
              <a:t> </a:t>
            </a:r>
            <a:endParaRPr lang="en-US" sz="3000" i="1"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2890541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728453" y="6810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5962EA81-BB2A-4059-9E45-D842779B753B}"/>
              </a:ext>
            </a:extLst>
          </p:cNvPr>
          <p:cNvSpPr txBox="1">
            <a:spLocks/>
          </p:cNvSpPr>
          <p:nvPr/>
        </p:nvSpPr>
        <p:spPr>
          <a:xfrm>
            <a:off x="1426474" y="1059104"/>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effectLst/>
                <a:latin typeface="Century Gothic" panose="020B0502020202020204" pitchFamily="34" charset="0"/>
                <a:ea typeface="Arial" panose="020B0604020202020204" pitchFamily="34" charset="0"/>
              </a:rPr>
              <a:t>Module 1: Positionality</a:t>
            </a:r>
            <a:endParaRPr lang="en-CA" sz="8800" dirty="0">
              <a:solidFill>
                <a:schemeClr val="bg2"/>
              </a:solidFill>
              <a:effectLst/>
              <a:latin typeface="Century Gothic" panose="020B0502020202020204" pitchFamily="34" charset="0"/>
              <a:ea typeface="Arial" panose="020B0604020202020204" pitchFamily="34" charset="0"/>
            </a:endParaRPr>
          </a:p>
        </p:txBody>
      </p:sp>
      <p:sp>
        <p:nvSpPr>
          <p:cNvPr id="2" name="TextBox 1">
            <a:extLst>
              <a:ext uri="{FF2B5EF4-FFF2-40B4-BE49-F238E27FC236}">
                <a16:creationId xmlns:a16="http://schemas.microsoft.com/office/drawing/2014/main" id="{D84417E4-0056-FB38-8EA2-9042B504360A}"/>
              </a:ext>
            </a:extLst>
          </p:cNvPr>
          <p:cNvSpPr txBox="1"/>
          <p:nvPr/>
        </p:nvSpPr>
        <p:spPr>
          <a:xfrm>
            <a:off x="1426474" y="4127151"/>
            <a:ext cx="9482826" cy="7235314"/>
          </a:xfrm>
          <a:prstGeom prst="rect">
            <a:avLst/>
          </a:prstGeom>
          <a:noFill/>
        </p:spPr>
        <p:txBody>
          <a:bodyPr wrap="square" rtlCol="0">
            <a:spAutoFit/>
          </a:bodyPr>
          <a:lstStyle/>
          <a:p>
            <a:pPr marL="66675" marR="70485">
              <a:lnSpc>
                <a:spcPct val="105000"/>
              </a:lnSpc>
              <a:spcBef>
                <a:spcPts val="1000"/>
              </a:spcBef>
              <a:spcAft>
                <a:spcPts val="0"/>
              </a:spcAft>
            </a:pPr>
            <a:r>
              <a:rPr lang="en-US" dirty="0">
                <a:solidFill>
                  <a:schemeClr val="bg2"/>
                </a:solidFill>
                <a:effectLst/>
                <a:latin typeface="Century Gothic" panose="020B0502020202020204" pitchFamily="34" charset="0"/>
                <a:ea typeface="Arial" panose="020B0604020202020204" pitchFamily="34" charset="0"/>
              </a:rPr>
              <a:t>The Positionality Wheel in this image, comprises different identities and social experiences that occur for individuals in our community.</a:t>
            </a:r>
            <a:r>
              <a:rPr lang="en-US" spc="200" dirty="0">
                <a:solidFill>
                  <a:schemeClr val="bg2"/>
                </a:solidFill>
                <a:effectLst/>
                <a:latin typeface="Century Gothic" panose="020B0502020202020204" pitchFamily="34" charset="0"/>
                <a:ea typeface="Arial" panose="020B0604020202020204" pitchFamily="34" charset="0"/>
              </a:rPr>
              <a:t> </a:t>
            </a:r>
            <a:r>
              <a:rPr lang="en-US" dirty="0">
                <a:solidFill>
                  <a:schemeClr val="bg2"/>
                </a:solidFill>
                <a:effectLst/>
                <a:latin typeface="Century Gothic" panose="020B0502020202020204" pitchFamily="34" charset="0"/>
                <a:ea typeface="Arial" panose="020B0604020202020204" pitchFamily="34" charset="0"/>
              </a:rPr>
              <a:t>The</a:t>
            </a:r>
            <a:r>
              <a:rPr lang="en-US" spc="-55" dirty="0">
                <a:solidFill>
                  <a:schemeClr val="bg2"/>
                </a:solidFill>
                <a:effectLst/>
                <a:latin typeface="Century Gothic" panose="020B0502020202020204" pitchFamily="34" charset="0"/>
                <a:ea typeface="Arial" panose="020B0604020202020204" pitchFamily="34" charset="0"/>
              </a:rPr>
              <a:t> </a:t>
            </a:r>
            <a:r>
              <a:rPr lang="en-US" dirty="0">
                <a:solidFill>
                  <a:schemeClr val="bg2"/>
                </a:solidFill>
                <a:effectLst/>
                <a:latin typeface="Century Gothic" panose="020B0502020202020204" pitchFamily="34" charset="0"/>
                <a:ea typeface="Arial" panose="020B0604020202020204" pitchFamily="34" charset="0"/>
              </a:rPr>
              <a:t>goal</a:t>
            </a:r>
            <a:r>
              <a:rPr lang="en-US" spc="-60" dirty="0">
                <a:solidFill>
                  <a:schemeClr val="bg2"/>
                </a:solidFill>
                <a:effectLst/>
                <a:latin typeface="Century Gothic" panose="020B0502020202020204" pitchFamily="34" charset="0"/>
                <a:ea typeface="Arial" panose="020B0604020202020204" pitchFamily="34" charset="0"/>
              </a:rPr>
              <a:t> </a:t>
            </a:r>
            <a:r>
              <a:rPr lang="en-US" dirty="0">
                <a:solidFill>
                  <a:schemeClr val="bg2"/>
                </a:solidFill>
                <a:effectLst/>
                <a:latin typeface="Century Gothic" panose="020B0502020202020204" pitchFamily="34" charset="0"/>
                <a:ea typeface="Arial" panose="020B0604020202020204" pitchFamily="34" charset="0"/>
              </a:rPr>
              <a:t>of</a:t>
            </a:r>
            <a:r>
              <a:rPr lang="en-US" spc="-50" dirty="0">
                <a:solidFill>
                  <a:schemeClr val="bg2"/>
                </a:solidFill>
                <a:effectLst/>
                <a:latin typeface="Century Gothic" panose="020B0502020202020204" pitchFamily="34" charset="0"/>
                <a:ea typeface="Arial" panose="020B0604020202020204" pitchFamily="34" charset="0"/>
              </a:rPr>
              <a:t> </a:t>
            </a:r>
            <a:r>
              <a:rPr lang="en-US" dirty="0">
                <a:solidFill>
                  <a:schemeClr val="bg2"/>
                </a:solidFill>
                <a:effectLst/>
                <a:latin typeface="Century Gothic" panose="020B0502020202020204" pitchFamily="34" charset="0"/>
                <a:ea typeface="Arial" panose="020B0604020202020204" pitchFamily="34" charset="0"/>
              </a:rPr>
              <a:t>engaging</a:t>
            </a:r>
            <a:r>
              <a:rPr lang="en-US" spc="-50" dirty="0">
                <a:solidFill>
                  <a:schemeClr val="bg2"/>
                </a:solidFill>
                <a:effectLst/>
                <a:latin typeface="Century Gothic" panose="020B0502020202020204" pitchFamily="34" charset="0"/>
                <a:ea typeface="Arial" panose="020B0604020202020204" pitchFamily="34" charset="0"/>
              </a:rPr>
              <a:t> </a:t>
            </a:r>
            <a:r>
              <a:rPr lang="en-US" dirty="0">
                <a:solidFill>
                  <a:schemeClr val="bg2"/>
                </a:solidFill>
                <a:effectLst/>
                <a:latin typeface="Century Gothic" panose="020B0502020202020204" pitchFamily="34" charset="0"/>
                <a:ea typeface="Arial" panose="020B0604020202020204" pitchFamily="34" charset="0"/>
              </a:rPr>
              <a:t>with</a:t>
            </a:r>
            <a:r>
              <a:rPr lang="en-US" spc="-65" dirty="0">
                <a:solidFill>
                  <a:schemeClr val="bg2"/>
                </a:solidFill>
                <a:effectLst/>
                <a:latin typeface="Century Gothic" panose="020B0502020202020204" pitchFamily="34" charset="0"/>
                <a:ea typeface="Arial" panose="020B0604020202020204" pitchFamily="34" charset="0"/>
              </a:rPr>
              <a:t> </a:t>
            </a:r>
            <a:r>
              <a:rPr lang="en-US" dirty="0">
                <a:solidFill>
                  <a:schemeClr val="bg2"/>
                </a:solidFill>
                <a:effectLst/>
                <a:latin typeface="Century Gothic" panose="020B0502020202020204" pitchFamily="34" charset="0"/>
                <a:ea typeface="Arial" panose="020B0604020202020204" pitchFamily="34" charset="0"/>
              </a:rPr>
              <a:t>this</a:t>
            </a:r>
            <a:r>
              <a:rPr lang="en-US" spc="-55" dirty="0">
                <a:solidFill>
                  <a:schemeClr val="bg2"/>
                </a:solidFill>
                <a:effectLst/>
                <a:latin typeface="Century Gothic" panose="020B0502020202020204" pitchFamily="34" charset="0"/>
                <a:ea typeface="Arial" panose="020B0604020202020204" pitchFamily="34" charset="0"/>
              </a:rPr>
              <a:t> </a:t>
            </a:r>
            <a:r>
              <a:rPr lang="en-US" dirty="0">
                <a:solidFill>
                  <a:schemeClr val="bg2"/>
                </a:solidFill>
                <a:effectLst/>
                <a:latin typeface="Century Gothic" panose="020B0502020202020204" pitchFamily="34" charset="0"/>
                <a:ea typeface="Arial" panose="020B0604020202020204" pitchFamily="34" charset="0"/>
              </a:rPr>
              <a:t>Wheel</a:t>
            </a:r>
            <a:r>
              <a:rPr lang="en-US" spc="-60" dirty="0">
                <a:solidFill>
                  <a:schemeClr val="bg2"/>
                </a:solidFill>
                <a:effectLst/>
                <a:latin typeface="Century Gothic" panose="020B0502020202020204" pitchFamily="34" charset="0"/>
                <a:ea typeface="Arial" panose="020B0604020202020204" pitchFamily="34" charset="0"/>
              </a:rPr>
              <a:t> </a:t>
            </a:r>
            <a:r>
              <a:rPr lang="en-US" dirty="0">
                <a:solidFill>
                  <a:schemeClr val="bg2"/>
                </a:solidFill>
                <a:effectLst/>
                <a:latin typeface="Century Gothic" panose="020B0502020202020204" pitchFamily="34" charset="0"/>
                <a:ea typeface="Arial" panose="020B0604020202020204" pitchFamily="34" charset="0"/>
              </a:rPr>
              <a:t>and</a:t>
            </a:r>
            <a:r>
              <a:rPr lang="en-US" spc="-45" dirty="0">
                <a:solidFill>
                  <a:schemeClr val="bg2"/>
                </a:solidFill>
                <a:effectLst/>
                <a:latin typeface="Century Gothic" panose="020B0502020202020204" pitchFamily="34" charset="0"/>
                <a:ea typeface="Arial" panose="020B0604020202020204" pitchFamily="34" charset="0"/>
              </a:rPr>
              <a:t> </a:t>
            </a:r>
            <a:r>
              <a:rPr lang="en-US" dirty="0">
                <a:solidFill>
                  <a:schemeClr val="bg2"/>
                </a:solidFill>
                <a:effectLst/>
                <a:latin typeface="Century Gothic" panose="020B0502020202020204" pitchFamily="34" charset="0"/>
                <a:ea typeface="Arial" panose="020B0604020202020204" pitchFamily="34" charset="0"/>
              </a:rPr>
              <a:t>reflecting</a:t>
            </a:r>
            <a:r>
              <a:rPr lang="en-US" spc="-70" dirty="0">
                <a:solidFill>
                  <a:schemeClr val="bg2"/>
                </a:solidFill>
                <a:effectLst/>
                <a:latin typeface="Century Gothic" panose="020B0502020202020204" pitchFamily="34" charset="0"/>
                <a:ea typeface="Arial" panose="020B0604020202020204" pitchFamily="34" charset="0"/>
              </a:rPr>
              <a:t> </a:t>
            </a:r>
            <a:r>
              <a:rPr lang="en-US" dirty="0">
                <a:solidFill>
                  <a:schemeClr val="bg2"/>
                </a:solidFill>
                <a:effectLst/>
                <a:latin typeface="Century Gothic" panose="020B0502020202020204" pitchFamily="34" charset="0"/>
                <a:ea typeface="Arial" panose="020B0604020202020204" pitchFamily="34" charset="0"/>
              </a:rPr>
              <a:t>on</a:t>
            </a:r>
            <a:r>
              <a:rPr lang="en-US" spc="-60" dirty="0">
                <a:solidFill>
                  <a:schemeClr val="bg2"/>
                </a:solidFill>
                <a:effectLst/>
                <a:latin typeface="Century Gothic" panose="020B0502020202020204" pitchFamily="34" charset="0"/>
                <a:ea typeface="Arial" panose="020B0604020202020204" pitchFamily="34" charset="0"/>
              </a:rPr>
              <a:t> </a:t>
            </a:r>
            <a:r>
              <a:rPr lang="en-US" dirty="0">
                <a:solidFill>
                  <a:schemeClr val="bg2"/>
                </a:solidFill>
                <a:effectLst/>
                <a:latin typeface="Century Gothic" panose="020B0502020202020204" pitchFamily="34" charset="0"/>
                <a:ea typeface="Arial" panose="020B0604020202020204" pitchFamily="34" charset="0"/>
              </a:rPr>
              <a:t>your</a:t>
            </a:r>
            <a:r>
              <a:rPr lang="en-US" spc="-50" dirty="0">
                <a:solidFill>
                  <a:schemeClr val="bg2"/>
                </a:solidFill>
                <a:effectLst/>
                <a:latin typeface="Century Gothic" panose="020B0502020202020204" pitchFamily="34" charset="0"/>
                <a:ea typeface="Arial" panose="020B0604020202020204" pitchFamily="34" charset="0"/>
              </a:rPr>
              <a:t> </a:t>
            </a:r>
            <a:r>
              <a:rPr lang="en-US" dirty="0">
                <a:solidFill>
                  <a:schemeClr val="bg2"/>
                </a:solidFill>
                <a:effectLst/>
                <a:latin typeface="Century Gothic" panose="020B0502020202020204" pitchFamily="34" charset="0"/>
                <a:ea typeface="Arial" panose="020B0604020202020204" pitchFamily="34" charset="0"/>
              </a:rPr>
              <a:t>own</a:t>
            </a:r>
            <a:r>
              <a:rPr lang="en-US" spc="-65" dirty="0">
                <a:solidFill>
                  <a:schemeClr val="bg2"/>
                </a:solidFill>
                <a:effectLst/>
                <a:latin typeface="Century Gothic" panose="020B0502020202020204" pitchFamily="34" charset="0"/>
                <a:ea typeface="Arial" panose="020B0604020202020204" pitchFamily="34" charset="0"/>
              </a:rPr>
              <a:t> </a:t>
            </a:r>
            <a:r>
              <a:rPr lang="en-US" dirty="0">
                <a:solidFill>
                  <a:schemeClr val="bg2"/>
                </a:solidFill>
                <a:effectLst/>
                <a:latin typeface="Century Gothic" panose="020B0502020202020204" pitchFamily="34" charset="0"/>
                <a:ea typeface="Arial" panose="020B0604020202020204" pitchFamily="34" charset="0"/>
              </a:rPr>
              <a:t>positionality</a:t>
            </a:r>
            <a:r>
              <a:rPr lang="en-US" spc="-50" dirty="0">
                <a:solidFill>
                  <a:schemeClr val="bg2"/>
                </a:solidFill>
                <a:effectLst/>
                <a:latin typeface="Century Gothic" panose="020B0502020202020204" pitchFamily="34" charset="0"/>
                <a:ea typeface="Arial" panose="020B0604020202020204" pitchFamily="34" charset="0"/>
              </a:rPr>
              <a:t> </a:t>
            </a:r>
            <a:r>
              <a:rPr lang="en-US" dirty="0">
                <a:solidFill>
                  <a:schemeClr val="bg2"/>
                </a:solidFill>
                <a:effectLst/>
                <a:latin typeface="Century Gothic" panose="020B0502020202020204" pitchFamily="34" charset="0"/>
                <a:ea typeface="Arial" panose="020B0604020202020204" pitchFamily="34" charset="0"/>
              </a:rPr>
              <a:t>is</a:t>
            </a:r>
            <a:r>
              <a:rPr lang="en-US" spc="-55" dirty="0">
                <a:solidFill>
                  <a:schemeClr val="bg2"/>
                </a:solidFill>
                <a:effectLst/>
                <a:latin typeface="Century Gothic" panose="020B0502020202020204" pitchFamily="34" charset="0"/>
                <a:ea typeface="Arial" panose="020B0604020202020204" pitchFamily="34" charset="0"/>
              </a:rPr>
              <a:t> </a:t>
            </a:r>
            <a:r>
              <a:rPr lang="en-US" b="1" dirty="0">
                <a:solidFill>
                  <a:schemeClr val="bg2"/>
                </a:solidFill>
                <a:effectLst/>
                <a:latin typeface="Century Gothic" panose="020B0502020202020204" pitchFamily="34" charset="0"/>
                <a:ea typeface="Arial" panose="020B0604020202020204" pitchFamily="34" charset="0"/>
              </a:rPr>
              <a:t>(1)</a:t>
            </a:r>
            <a:r>
              <a:rPr lang="en-US" spc="-50" dirty="0">
                <a:solidFill>
                  <a:schemeClr val="bg2"/>
                </a:solidFill>
                <a:effectLst/>
                <a:latin typeface="Century Gothic" panose="020B0502020202020204" pitchFamily="34" charset="0"/>
                <a:ea typeface="Arial" panose="020B0604020202020204" pitchFamily="34" charset="0"/>
              </a:rPr>
              <a:t> </a:t>
            </a:r>
            <a:r>
              <a:rPr lang="en-US" dirty="0">
                <a:solidFill>
                  <a:schemeClr val="bg2"/>
                </a:solidFill>
                <a:effectLst/>
                <a:latin typeface="Century Gothic" panose="020B0502020202020204" pitchFamily="34" charset="0"/>
                <a:ea typeface="Arial" panose="020B0604020202020204" pitchFamily="34" charset="0"/>
              </a:rPr>
              <a:t>to</a:t>
            </a:r>
            <a:r>
              <a:rPr lang="en-US" spc="-65" dirty="0">
                <a:solidFill>
                  <a:schemeClr val="bg2"/>
                </a:solidFill>
                <a:effectLst/>
                <a:latin typeface="Century Gothic" panose="020B0502020202020204" pitchFamily="34" charset="0"/>
                <a:ea typeface="Arial" panose="020B0604020202020204" pitchFamily="34" charset="0"/>
              </a:rPr>
              <a:t> </a:t>
            </a:r>
            <a:r>
              <a:rPr lang="en-US" dirty="0">
                <a:solidFill>
                  <a:schemeClr val="bg2"/>
                </a:solidFill>
                <a:effectLst/>
                <a:latin typeface="Century Gothic" panose="020B0502020202020204" pitchFamily="34" charset="0"/>
                <a:ea typeface="Arial" panose="020B0604020202020204" pitchFamily="34" charset="0"/>
              </a:rPr>
              <a:t>recognize</a:t>
            </a:r>
            <a:r>
              <a:rPr lang="en-US" spc="-55" dirty="0">
                <a:solidFill>
                  <a:schemeClr val="bg2"/>
                </a:solidFill>
                <a:effectLst/>
                <a:latin typeface="Century Gothic" panose="020B0502020202020204" pitchFamily="34" charset="0"/>
                <a:ea typeface="Arial" panose="020B0604020202020204" pitchFamily="34" charset="0"/>
              </a:rPr>
              <a:t> </a:t>
            </a:r>
            <a:r>
              <a:rPr lang="en-US" dirty="0">
                <a:solidFill>
                  <a:schemeClr val="bg2"/>
                </a:solidFill>
                <a:effectLst/>
                <a:latin typeface="Century Gothic" panose="020B0502020202020204" pitchFamily="34" charset="0"/>
                <a:ea typeface="Arial" panose="020B0604020202020204" pitchFamily="34" charset="0"/>
              </a:rPr>
              <a:t>the</a:t>
            </a:r>
            <a:r>
              <a:rPr lang="en-US" spc="-55" dirty="0">
                <a:solidFill>
                  <a:schemeClr val="bg2"/>
                </a:solidFill>
                <a:effectLst/>
                <a:latin typeface="Century Gothic" panose="020B0502020202020204" pitchFamily="34" charset="0"/>
                <a:ea typeface="Arial" panose="020B0604020202020204" pitchFamily="34" charset="0"/>
              </a:rPr>
              <a:t> </a:t>
            </a:r>
            <a:r>
              <a:rPr lang="en-US" dirty="0">
                <a:solidFill>
                  <a:schemeClr val="bg2"/>
                </a:solidFill>
                <a:effectLst/>
                <a:latin typeface="Century Gothic" panose="020B0502020202020204" pitchFamily="34" charset="0"/>
                <a:ea typeface="Arial" panose="020B0604020202020204" pitchFamily="34" charset="0"/>
              </a:rPr>
              <a:t>complexity</a:t>
            </a:r>
            <a:r>
              <a:rPr lang="en-US" spc="-50" dirty="0">
                <a:solidFill>
                  <a:schemeClr val="bg2"/>
                </a:solidFill>
                <a:effectLst/>
                <a:latin typeface="Century Gothic" panose="020B0502020202020204" pitchFamily="34" charset="0"/>
                <a:ea typeface="Arial" panose="020B0604020202020204" pitchFamily="34" charset="0"/>
              </a:rPr>
              <a:t> </a:t>
            </a:r>
            <a:r>
              <a:rPr lang="en-US" dirty="0">
                <a:solidFill>
                  <a:schemeClr val="bg2"/>
                </a:solidFill>
                <a:effectLst/>
                <a:latin typeface="Century Gothic" panose="020B0502020202020204" pitchFamily="34" charset="0"/>
                <a:ea typeface="Arial" panose="020B0604020202020204" pitchFamily="34" charset="0"/>
              </a:rPr>
              <a:t>of</a:t>
            </a:r>
            <a:r>
              <a:rPr lang="en-US" spc="-50" dirty="0">
                <a:solidFill>
                  <a:schemeClr val="bg2"/>
                </a:solidFill>
                <a:effectLst/>
                <a:latin typeface="Century Gothic" panose="020B0502020202020204" pitchFamily="34" charset="0"/>
                <a:ea typeface="Arial" panose="020B0604020202020204" pitchFamily="34" charset="0"/>
              </a:rPr>
              <a:t> </a:t>
            </a:r>
            <a:r>
              <a:rPr lang="en-US" dirty="0">
                <a:solidFill>
                  <a:schemeClr val="bg2"/>
                </a:solidFill>
                <a:effectLst/>
                <a:latin typeface="Century Gothic" panose="020B0502020202020204" pitchFamily="34" charset="0"/>
                <a:ea typeface="Arial" panose="020B0604020202020204" pitchFamily="34" charset="0"/>
              </a:rPr>
              <a:t>the</a:t>
            </a:r>
            <a:r>
              <a:rPr lang="en-US" spc="-55" dirty="0">
                <a:solidFill>
                  <a:schemeClr val="bg2"/>
                </a:solidFill>
                <a:effectLst/>
                <a:latin typeface="Century Gothic" panose="020B0502020202020204" pitchFamily="34" charset="0"/>
                <a:ea typeface="Arial" panose="020B0604020202020204" pitchFamily="34" charset="0"/>
              </a:rPr>
              <a:t> </a:t>
            </a:r>
            <a:r>
              <a:rPr lang="en-US" dirty="0">
                <a:solidFill>
                  <a:schemeClr val="bg2"/>
                </a:solidFill>
                <a:effectLst/>
                <a:latin typeface="Century Gothic" panose="020B0502020202020204" pitchFamily="34" charset="0"/>
                <a:ea typeface="Arial" panose="020B0604020202020204" pitchFamily="34" charset="0"/>
              </a:rPr>
              <a:t>positions we</a:t>
            </a:r>
            <a:r>
              <a:rPr lang="en-US" spc="-50" dirty="0">
                <a:solidFill>
                  <a:schemeClr val="bg2"/>
                </a:solidFill>
                <a:effectLst/>
                <a:latin typeface="Century Gothic" panose="020B0502020202020204" pitchFamily="34" charset="0"/>
                <a:ea typeface="Arial" panose="020B0604020202020204" pitchFamily="34" charset="0"/>
              </a:rPr>
              <a:t> </a:t>
            </a:r>
            <a:r>
              <a:rPr lang="en-US" dirty="0">
                <a:solidFill>
                  <a:schemeClr val="bg2"/>
                </a:solidFill>
                <a:effectLst/>
                <a:latin typeface="Century Gothic" panose="020B0502020202020204" pitchFamily="34" charset="0"/>
                <a:ea typeface="Arial" panose="020B0604020202020204" pitchFamily="34" charset="0"/>
              </a:rPr>
              <a:t>hold,</a:t>
            </a:r>
            <a:r>
              <a:rPr lang="en-US" spc="-50" dirty="0">
                <a:solidFill>
                  <a:schemeClr val="bg2"/>
                </a:solidFill>
                <a:effectLst/>
                <a:latin typeface="Century Gothic" panose="020B0502020202020204" pitchFamily="34" charset="0"/>
                <a:ea typeface="Arial" panose="020B0604020202020204" pitchFamily="34" charset="0"/>
              </a:rPr>
              <a:t> </a:t>
            </a:r>
            <a:r>
              <a:rPr lang="en-US" b="1" dirty="0">
                <a:solidFill>
                  <a:schemeClr val="bg2"/>
                </a:solidFill>
                <a:effectLst/>
                <a:latin typeface="Century Gothic" panose="020B0502020202020204" pitchFamily="34" charset="0"/>
                <a:ea typeface="Arial" panose="020B0604020202020204" pitchFamily="34" charset="0"/>
              </a:rPr>
              <a:t>(2)</a:t>
            </a:r>
            <a:r>
              <a:rPr lang="en-US" b="1" spc="-45" dirty="0">
                <a:solidFill>
                  <a:schemeClr val="bg2"/>
                </a:solidFill>
                <a:effectLst/>
                <a:latin typeface="Century Gothic" panose="020B0502020202020204" pitchFamily="34" charset="0"/>
                <a:ea typeface="Arial" panose="020B0604020202020204" pitchFamily="34" charset="0"/>
              </a:rPr>
              <a:t> </a:t>
            </a:r>
            <a:r>
              <a:rPr lang="en-US" dirty="0">
                <a:solidFill>
                  <a:schemeClr val="bg2"/>
                </a:solidFill>
                <a:effectLst/>
                <a:latin typeface="Century Gothic" panose="020B0502020202020204" pitchFamily="34" charset="0"/>
                <a:ea typeface="Arial" panose="020B0604020202020204" pitchFamily="34" charset="0"/>
              </a:rPr>
              <a:t>to</a:t>
            </a:r>
            <a:r>
              <a:rPr lang="en-US" spc="-60" dirty="0">
                <a:solidFill>
                  <a:schemeClr val="bg2"/>
                </a:solidFill>
                <a:effectLst/>
                <a:latin typeface="Century Gothic" panose="020B0502020202020204" pitchFamily="34" charset="0"/>
                <a:ea typeface="Arial" panose="020B0604020202020204" pitchFamily="34" charset="0"/>
              </a:rPr>
              <a:t> </a:t>
            </a:r>
            <a:r>
              <a:rPr lang="en-US" dirty="0">
                <a:solidFill>
                  <a:schemeClr val="bg2"/>
                </a:solidFill>
                <a:effectLst/>
                <a:latin typeface="Century Gothic" panose="020B0502020202020204" pitchFamily="34" charset="0"/>
                <a:ea typeface="Arial" panose="020B0604020202020204" pitchFamily="34" charset="0"/>
              </a:rPr>
              <a:t>appreciate</a:t>
            </a:r>
            <a:r>
              <a:rPr lang="en-US" spc="-55" dirty="0">
                <a:solidFill>
                  <a:schemeClr val="bg2"/>
                </a:solidFill>
                <a:effectLst/>
                <a:latin typeface="Century Gothic" panose="020B0502020202020204" pitchFamily="34" charset="0"/>
                <a:ea typeface="Arial" panose="020B0604020202020204" pitchFamily="34" charset="0"/>
              </a:rPr>
              <a:t> </a:t>
            </a:r>
            <a:r>
              <a:rPr lang="en-US" dirty="0">
                <a:solidFill>
                  <a:schemeClr val="bg2"/>
                </a:solidFill>
                <a:effectLst/>
                <a:latin typeface="Century Gothic" panose="020B0502020202020204" pitchFamily="34" charset="0"/>
                <a:ea typeface="Arial" panose="020B0604020202020204" pitchFamily="34" charset="0"/>
              </a:rPr>
              <a:t>that</a:t>
            </a:r>
            <a:r>
              <a:rPr lang="en-US" spc="-55" dirty="0">
                <a:solidFill>
                  <a:schemeClr val="bg2"/>
                </a:solidFill>
                <a:effectLst/>
                <a:latin typeface="Century Gothic" panose="020B0502020202020204" pitchFamily="34" charset="0"/>
                <a:ea typeface="Arial" panose="020B0604020202020204" pitchFamily="34" charset="0"/>
              </a:rPr>
              <a:t> </a:t>
            </a:r>
            <a:r>
              <a:rPr lang="en-US" dirty="0">
                <a:solidFill>
                  <a:schemeClr val="bg2"/>
                </a:solidFill>
                <a:effectLst/>
                <a:latin typeface="Century Gothic" panose="020B0502020202020204" pitchFamily="34" charset="0"/>
                <a:ea typeface="Arial" panose="020B0604020202020204" pitchFamily="34" charset="0"/>
              </a:rPr>
              <a:t>positionality</a:t>
            </a:r>
            <a:r>
              <a:rPr lang="en-US" spc="-45" dirty="0">
                <a:solidFill>
                  <a:schemeClr val="bg2"/>
                </a:solidFill>
                <a:effectLst/>
                <a:latin typeface="Century Gothic" panose="020B0502020202020204" pitchFamily="34" charset="0"/>
                <a:ea typeface="Arial" panose="020B0604020202020204" pitchFamily="34" charset="0"/>
              </a:rPr>
              <a:t> </a:t>
            </a:r>
            <a:r>
              <a:rPr lang="en-US" dirty="0">
                <a:solidFill>
                  <a:schemeClr val="bg2"/>
                </a:solidFill>
                <a:effectLst/>
                <a:latin typeface="Century Gothic" panose="020B0502020202020204" pitchFamily="34" charset="0"/>
                <a:ea typeface="Arial" panose="020B0604020202020204" pitchFamily="34" charset="0"/>
              </a:rPr>
              <a:t>is</a:t>
            </a:r>
            <a:r>
              <a:rPr lang="en-US" spc="-50" dirty="0">
                <a:solidFill>
                  <a:schemeClr val="bg2"/>
                </a:solidFill>
                <a:effectLst/>
                <a:latin typeface="Century Gothic" panose="020B0502020202020204" pitchFamily="34" charset="0"/>
                <a:ea typeface="Arial" panose="020B0604020202020204" pitchFamily="34" charset="0"/>
              </a:rPr>
              <a:t> </a:t>
            </a:r>
            <a:r>
              <a:rPr lang="en-US" dirty="0">
                <a:solidFill>
                  <a:schemeClr val="bg2"/>
                </a:solidFill>
                <a:effectLst/>
                <a:latin typeface="Century Gothic" panose="020B0502020202020204" pitchFamily="34" charset="0"/>
                <a:ea typeface="Arial" panose="020B0604020202020204" pitchFamily="34" charset="0"/>
              </a:rPr>
              <a:t>contextual,</a:t>
            </a:r>
            <a:r>
              <a:rPr lang="en-US" spc="-55" dirty="0">
                <a:solidFill>
                  <a:schemeClr val="bg2"/>
                </a:solidFill>
                <a:effectLst/>
                <a:latin typeface="Century Gothic" panose="020B0502020202020204" pitchFamily="34" charset="0"/>
                <a:ea typeface="Arial" panose="020B0604020202020204" pitchFamily="34" charset="0"/>
              </a:rPr>
              <a:t> </a:t>
            </a:r>
            <a:r>
              <a:rPr lang="en-US" dirty="0">
                <a:solidFill>
                  <a:schemeClr val="bg2"/>
                </a:solidFill>
                <a:effectLst/>
                <a:latin typeface="Century Gothic" panose="020B0502020202020204" pitchFamily="34" charset="0"/>
                <a:ea typeface="Arial" panose="020B0604020202020204" pitchFamily="34" charset="0"/>
              </a:rPr>
              <a:t>relational</a:t>
            </a:r>
            <a:r>
              <a:rPr lang="en-US" spc="-55" dirty="0">
                <a:solidFill>
                  <a:schemeClr val="bg2"/>
                </a:solidFill>
                <a:effectLst/>
                <a:latin typeface="Century Gothic" panose="020B0502020202020204" pitchFamily="34" charset="0"/>
                <a:ea typeface="Arial" panose="020B0604020202020204" pitchFamily="34" charset="0"/>
              </a:rPr>
              <a:t> </a:t>
            </a:r>
            <a:r>
              <a:rPr lang="en-US" dirty="0">
                <a:solidFill>
                  <a:schemeClr val="bg2"/>
                </a:solidFill>
                <a:effectLst/>
                <a:latin typeface="Century Gothic" panose="020B0502020202020204" pitchFamily="34" charset="0"/>
                <a:ea typeface="Arial" panose="020B0604020202020204" pitchFamily="34" charset="0"/>
              </a:rPr>
              <a:t>and</a:t>
            </a:r>
            <a:r>
              <a:rPr lang="en-US" spc="-60" dirty="0">
                <a:solidFill>
                  <a:schemeClr val="bg2"/>
                </a:solidFill>
                <a:effectLst/>
                <a:latin typeface="Century Gothic" panose="020B0502020202020204" pitchFamily="34" charset="0"/>
                <a:ea typeface="Arial" panose="020B0604020202020204" pitchFamily="34" charset="0"/>
              </a:rPr>
              <a:t> </a:t>
            </a:r>
            <a:r>
              <a:rPr lang="en-US" dirty="0">
                <a:solidFill>
                  <a:schemeClr val="bg2"/>
                </a:solidFill>
                <a:effectLst/>
                <a:latin typeface="Century Gothic" panose="020B0502020202020204" pitchFamily="34" charset="0"/>
                <a:ea typeface="Arial" panose="020B0604020202020204" pitchFamily="34" charset="0"/>
              </a:rPr>
              <a:t>ever-changing</a:t>
            </a:r>
            <a:r>
              <a:rPr lang="en-US" spc="-45" dirty="0">
                <a:solidFill>
                  <a:schemeClr val="bg2"/>
                </a:solidFill>
                <a:effectLst/>
                <a:latin typeface="Century Gothic" panose="020B0502020202020204" pitchFamily="34" charset="0"/>
                <a:ea typeface="Arial" panose="020B0604020202020204" pitchFamily="34" charset="0"/>
              </a:rPr>
              <a:t> </a:t>
            </a:r>
            <a:r>
              <a:rPr lang="en-US" dirty="0">
                <a:solidFill>
                  <a:schemeClr val="bg2"/>
                </a:solidFill>
                <a:effectLst/>
                <a:latin typeface="Century Gothic" panose="020B0502020202020204" pitchFamily="34" charset="0"/>
                <a:ea typeface="Arial" panose="020B0604020202020204" pitchFamily="34" charset="0"/>
              </a:rPr>
              <a:t>and</a:t>
            </a:r>
            <a:r>
              <a:rPr lang="en-US" spc="-60" dirty="0">
                <a:solidFill>
                  <a:schemeClr val="bg2"/>
                </a:solidFill>
                <a:effectLst/>
                <a:latin typeface="Century Gothic" panose="020B0502020202020204" pitchFamily="34" charset="0"/>
                <a:ea typeface="Arial" panose="020B0604020202020204" pitchFamily="34" charset="0"/>
              </a:rPr>
              <a:t> </a:t>
            </a:r>
            <a:r>
              <a:rPr lang="en-US" b="1" dirty="0">
                <a:solidFill>
                  <a:schemeClr val="bg2"/>
                </a:solidFill>
                <a:effectLst/>
                <a:latin typeface="Century Gothic" panose="020B0502020202020204" pitchFamily="34" charset="0"/>
                <a:ea typeface="Arial" panose="020B0604020202020204" pitchFamily="34" charset="0"/>
              </a:rPr>
              <a:t>(3)</a:t>
            </a:r>
            <a:r>
              <a:rPr lang="en-US" b="1" spc="-45" dirty="0">
                <a:solidFill>
                  <a:schemeClr val="bg2"/>
                </a:solidFill>
                <a:effectLst/>
                <a:latin typeface="Century Gothic" panose="020B0502020202020204" pitchFamily="34" charset="0"/>
                <a:ea typeface="Arial" panose="020B0604020202020204" pitchFamily="34" charset="0"/>
              </a:rPr>
              <a:t> </a:t>
            </a:r>
            <a:r>
              <a:rPr lang="en-US" dirty="0">
                <a:solidFill>
                  <a:schemeClr val="bg2"/>
                </a:solidFill>
                <a:effectLst/>
                <a:latin typeface="Century Gothic" panose="020B0502020202020204" pitchFamily="34" charset="0"/>
                <a:ea typeface="Arial" panose="020B0604020202020204" pitchFamily="34" charset="0"/>
              </a:rPr>
              <a:t>to</a:t>
            </a:r>
            <a:r>
              <a:rPr lang="en-US" spc="-60" dirty="0">
                <a:solidFill>
                  <a:schemeClr val="bg2"/>
                </a:solidFill>
                <a:effectLst/>
                <a:latin typeface="Century Gothic" panose="020B0502020202020204" pitchFamily="34" charset="0"/>
                <a:ea typeface="Arial" panose="020B0604020202020204" pitchFamily="34" charset="0"/>
              </a:rPr>
              <a:t> </a:t>
            </a:r>
            <a:r>
              <a:rPr lang="en-US" dirty="0">
                <a:solidFill>
                  <a:schemeClr val="bg2"/>
                </a:solidFill>
                <a:effectLst/>
                <a:latin typeface="Century Gothic" panose="020B0502020202020204" pitchFamily="34" charset="0"/>
                <a:ea typeface="Arial" panose="020B0604020202020204" pitchFamily="34" charset="0"/>
              </a:rPr>
              <a:t>develop</a:t>
            </a:r>
            <a:r>
              <a:rPr lang="en-US" spc="-60" dirty="0">
                <a:solidFill>
                  <a:schemeClr val="bg2"/>
                </a:solidFill>
                <a:effectLst/>
                <a:latin typeface="Century Gothic" panose="020B0502020202020204" pitchFamily="34" charset="0"/>
                <a:ea typeface="Arial" panose="020B0604020202020204" pitchFamily="34" charset="0"/>
              </a:rPr>
              <a:t> </a:t>
            </a:r>
            <a:r>
              <a:rPr lang="en-US" dirty="0">
                <a:solidFill>
                  <a:schemeClr val="bg2"/>
                </a:solidFill>
                <a:effectLst/>
                <a:latin typeface="Century Gothic" panose="020B0502020202020204" pitchFamily="34" charset="0"/>
                <a:ea typeface="Arial" panose="020B0604020202020204" pitchFamily="34" charset="0"/>
              </a:rPr>
              <a:t>an</a:t>
            </a:r>
            <a:r>
              <a:rPr lang="en-US" spc="-55" dirty="0">
                <a:solidFill>
                  <a:schemeClr val="bg2"/>
                </a:solidFill>
                <a:effectLst/>
                <a:latin typeface="Century Gothic" panose="020B0502020202020204" pitchFamily="34" charset="0"/>
                <a:ea typeface="Arial" panose="020B0604020202020204" pitchFamily="34" charset="0"/>
              </a:rPr>
              <a:t> </a:t>
            </a:r>
            <a:r>
              <a:rPr lang="en-US" dirty="0">
                <a:solidFill>
                  <a:schemeClr val="bg2"/>
                </a:solidFill>
                <a:effectLst/>
                <a:latin typeface="Century Gothic" panose="020B0502020202020204" pitchFamily="34" charset="0"/>
                <a:ea typeface="Arial" panose="020B0604020202020204" pitchFamily="34" charset="0"/>
              </a:rPr>
              <a:t>equity</a:t>
            </a:r>
            <a:r>
              <a:rPr lang="en-US" spc="-45" dirty="0">
                <a:solidFill>
                  <a:schemeClr val="bg2"/>
                </a:solidFill>
                <a:effectLst/>
                <a:latin typeface="Century Gothic" panose="020B0502020202020204" pitchFamily="34" charset="0"/>
                <a:ea typeface="Arial" panose="020B0604020202020204" pitchFamily="34" charset="0"/>
              </a:rPr>
              <a:t> </a:t>
            </a:r>
            <a:r>
              <a:rPr lang="en-US" dirty="0">
                <a:solidFill>
                  <a:schemeClr val="bg2"/>
                </a:solidFill>
                <a:effectLst/>
                <a:latin typeface="Century Gothic" panose="020B0502020202020204" pitchFamily="34" charset="0"/>
                <a:ea typeface="Arial" panose="020B0604020202020204" pitchFamily="34" charset="0"/>
              </a:rPr>
              <a:t>practice.</a:t>
            </a:r>
            <a:endParaRPr lang="en-CA" dirty="0">
              <a:solidFill>
                <a:schemeClr val="bg2"/>
              </a:solidFill>
              <a:effectLst/>
              <a:latin typeface="Century Gothic" panose="020B0502020202020204" pitchFamily="34" charset="0"/>
              <a:ea typeface="Arial" panose="020B0604020202020204" pitchFamily="34" charset="0"/>
            </a:endParaRPr>
          </a:p>
          <a:p>
            <a:pPr marL="136525">
              <a:spcBef>
                <a:spcPts val="845"/>
              </a:spcBef>
            </a:pPr>
            <a:endParaRPr lang="en-US" b="1" kern="0" spc="-10" dirty="0">
              <a:solidFill>
                <a:schemeClr val="bg2"/>
              </a:solidFill>
              <a:effectLst/>
              <a:latin typeface="Century Gothic" panose="020B0502020202020204" pitchFamily="34" charset="0"/>
              <a:ea typeface="Arial" panose="020B0604020202020204" pitchFamily="34" charset="0"/>
            </a:endParaRPr>
          </a:p>
          <a:p>
            <a:pPr marL="136525">
              <a:spcBef>
                <a:spcPts val="915"/>
              </a:spcBef>
            </a:pPr>
            <a:endParaRPr lang="en-CA" b="1" kern="0" dirty="0">
              <a:solidFill>
                <a:schemeClr val="bg2"/>
              </a:solidFill>
              <a:effectLst/>
              <a:latin typeface="Century Gothic" panose="020B0502020202020204" pitchFamily="34" charset="0"/>
              <a:ea typeface="Arial" panose="020B0604020202020204" pitchFamily="34" charset="0"/>
            </a:endParaRPr>
          </a:p>
        </p:txBody>
      </p:sp>
      <p:pic>
        <p:nvPicPr>
          <p:cNvPr id="5" name="Picture 4" descr="Diagram of a circular chart that is broken down into 18 different colour bands.&#10;Red corresponds to Sex&#10;Mauve corresponds to Gender&#10;Light corresponds to sexual orientation&#10;Blue corresponds to Physical Health&#10;Beige corresponds to Differently abled and/or disabled&#10;Dark yellow corresponds to Neurodiversity&#10;Golden yellow corresponds to Mental Health&#10;Honey yellow corresponds to Education&#10;Yellow corresponds to Culture&#10;Light yellow corresponds to Age&#10;Light Brown corresponds to Socio-economic status&#10;Puce corresponds to Ethnicity&#10;Violet corresponds to Race&#10;Khaki green corresponds to Indigenous&#10;Green corresponds to Religious or Spiritual affiliation&#10;Light Green corresponds to Multi-language&#10;Mint green corresponds to Ancestry&#10;Grey corresponds to Nationality&#10;&#10;Three questions appear in the centre of the wheel:&#10;1) Which parts of your identity did you come to know first?&#10;2) Which parts of your identity do you believe have the greatest effect on how others perceive you?&#10;3) Which parts of your identity are most salient to you?">
            <a:extLst>
              <a:ext uri="{FF2B5EF4-FFF2-40B4-BE49-F238E27FC236}">
                <a16:creationId xmlns:a16="http://schemas.microsoft.com/office/drawing/2014/main" id="{0B6393C2-73A8-7ABE-980C-012E4D2E3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2580303"/>
            <a:ext cx="12582825" cy="9259006"/>
          </a:xfrm>
          <a:prstGeom prst="rect">
            <a:avLst/>
          </a:prstGeom>
        </p:spPr>
      </p:pic>
    </p:spTree>
    <p:extLst>
      <p:ext uri="{BB962C8B-B14F-4D97-AF65-F5344CB8AC3E}">
        <p14:creationId xmlns:p14="http://schemas.microsoft.com/office/powerpoint/2010/main" val="13902470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728453" y="6810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5962EA81-BB2A-4059-9E45-D842779B753B}"/>
              </a:ext>
            </a:extLst>
          </p:cNvPr>
          <p:cNvSpPr txBox="1">
            <a:spLocks/>
          </p:cNvSpPr>
          <p:nvPr/>
        </p:nvSpPr>
        <p:spPr>
          <a:xfrm>
            <a:off x="1498600" y="819588"/>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effectLst/>
                <a:latin typeface="Century Gothic" panose="020B0502020202020204" pitchFamily="34" charset="0"/>
                <a:ea typeface="Arial" panose="020B0604020202020204" pitchFamily="34" charset="0"/>
              </a:rPr>
              <a:t>Module 1: Positionality </a:t>
            </a:r>
            <a:endParaRPr lang="en-CA" sz="8800" dirty="0">
              <a:solidFill>
                <a:schemeClr val="bg2"/>
              </a:solidFill>
              <a:effectLst/>
              <a:latin typeface="Century Gothic" panose="020B0502020202020204" pitchFamily="34" charset="0"/>
              <a:ea typeface="Arial" panose="020B0604020202020204" pitchFamily="34" charset="0"/>
            </a:endParaRPr>
          </a:p>
        </p:txBody>
      </p:sp>
      <p:sp>
        <p:nvSpPr>
          <p:cNvPr id="2" name="TextBox 1">
            <a:extLst>
              <a:ext uri="{FF2B5EF4-FFF2-40B4-BE49-F238E27FC236}">
                <a16:creationId xmlns:a16="http://schemas.microsoft.com/office/drawing/2014/main" id="{D84417E4-0056-FB38-8EA2-9042B504360A}"/>
              </a:ext>
            </a:extLst>
          </p:cNvPr>
          <p:cNvSpPr txBox="1"/>
          <p:nvPr/>
        </p:nvSpPr>
        <p:spPr>
          <a:xfrm>
            <a:off x="1498600" y="2303143"/>
            <a:ext cx="20320000" cy="11008398"/>
          </a:xfrm>
          <a:prstGeom prst="rect">
            <a:avLst/>
          </a:prstGeom>
          <a:noFill/>
        </p:spPr>
        <p:txBody>
          <a:bodyPr wrap="square" rtlCol="0">
            <a:spAutoFit/>
          </a:bodyPr>
          <a:lstStyle/>
          <a:p>
            <a:pPr marL="136525">
              <a:spcBef>
                <a:spcPts val="845"/>
              </a:spcBef>
            </a:pPr>
            <a:r>
              <a:rPr lang="en-US" sz="4000" b="1" kern="0" spc="-10" dirty="0">
                <a:solidFill>
                  <a:schemeClr val="bg2"/>
                </a:solidFill>
                <a:effectLst/>
                <a:latin typeface="Century Gothic" panose="020B0502020202020204" pitchFamily="34" charset="0"/>
                <a:ea typeface="Arial" panose="020B0604020202020204" pitchFamily="34" charset="0"/>
              </a:rPr>
              <a:t>What does such a reflection Enable?:</a:t>
            </a:r>
          </a:p>
          <a:p>
            <a:pPr marL="136525">
              <a:spcBef>
                <a:spcPts val="845"/>
              </a:spcBef>
            </a:pPr>
            <a:endParaRPr lang="en-CA" sz="3200" b="1" kern="0" dirty="0">
              <a:solidFill>
                <a:schemeClr val="bg2"/>
              </a:solidFill>
              <a:effectLst/>
              <a:latin typeface="Century Gothic" panose="020B0502020202020204" pitchFamily="34" charset="0"/>
              <a:ea typeface="Arial" panose="020B0604020202020204" pitchFamily="34" charset="0"/>
            </a:endParaRPr>
          </a:p>
          <a:p>
            <a:pPr marL="136525" marR="375920" algn="just">
              <a:lnSpc>
                <a:spcPct val="105000"/>
              </a:lnSpc>
              <a:spcBef>
                <a:spcPts val="375"/>
              </a:spcBef>
              <a:spcAft>
                <a:spcPts val="0"/>
              </a:spcAft>
            </a:pPr>
            <a:r>
              <a:rPr lang="en-US" sz="3200" b="1" dirty="0">
                <a:solidFill>
                  <a:schemeClr val="bg2"/>
                </a:solidFill>
                <a:effectLst/>
                <a:latin typeface="Century Gothic" panose="020B0502020202020204" pitchFamily="34" charset="0"/>
                <a:ea typeface="Arial" panose="020B0604020202020204" pitchFamily="34" charset="0"/>
              </a:rPr>
              <a:t>FOR SELF: </a:t>
            </a:r>
            <a:r>
              <a:rPr lang="en-US" sz="3200" dirty="0">
                <a:solidFill>
                  <a:schemeClr val="bg2"/>
                </a:solidFill>
                <a:effectLst/>
                <a:latin typeface="Century Gothic" panose="020B0502020202020204" pitchFamily="34" charset="0"/>
                <a:ea typeface="Arial" panose="020B0604020202020204" pitchFamily="34" charset="0"/>
              </a:rPr>
              <a:t>Cultivates self awareness and an understanding of the place from which one speaks. Understanding one’s positionality </a:t>
            </a:r>
            <a:r>
              <a:rPr lang="en-US" sz="3200" spc="-10" dirty="0">
                <a:solidFill>
                  <a:schemeClr val="bg2"/>
                </a:solidFill>
                <a:effectLst/>
                <a:latin typeface="Century Gothic" panose="020B0502020202020204" pitchFamily="34" charset="0"/>
                <a:ea typeface="Arial" panose="020B0604020202020204" pitchFamily="34" charset="0"/>
              </a:rPr>
              <a:t>should</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not</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be</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an</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invitation</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to</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not</a:t>
            </a:r>
            <a:r>
              <a:rPr lang="en-US" sz="3200" i="1" spc="-40"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speak.</a:t>
            </a:r>
            <a:r>
              <a:rPr lang="en-US" sz="3200" i="1"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In</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fact,</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it</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should</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be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used</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means</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by</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which</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we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demonstrate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an</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understanding</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of </a:t>
            </a:r>
            <a:r>
              <a:rPr lang="en-US" sz="3200" dirty="0">
                <a:solidFill>
                  <a:schemeClr val="bg2"/>
                </a:solidFill>
                <a:effectLst/>
                <a:latin typeface="Century Gothic" panose="020B0502020202020204" pitchFamily="34" charset="0"/>
                <a:ea typeface="Arial" panose="020B0604020202020204" pitchFamily="34" charset="0"/>
              </a:rPr>
              <a:t>ourselves, and who we offer to our community.</a:t>
            </a:r>
          </a:p>
          <a:p>
            <a:pPr marL="136525" marR="375920" algn="just">
              <a:lnSpc>
                <a:spcPct val="105000"/>
              </a:lnSpc>
              <a:spcBef>
                <a:spcPts val="375"/>
              </a:spcBef>
              <a:spcAft>
                <a:spcPts val="0"/>
              </a:spcAft>
            </a:pPr>
            <a:endParaRPr lang="en-CA" sz="3200" dirty="0">
              <a:solidFill>
                <a:schemeClr val="bg2"/>
              </a:solidFill>
              <a:effectLst/>
              <a:latin typeface="Century Gothic" panose="020B0502020202020204" pitchFamily="34" charset="0"/>
              <a:ea typeface="Arial" panose="020B0604020202020204" pitchFamily="34" charset="0"/>
            </a:endParaRPr>
          </a:p>
          <a:p>
            <a:pPr marL="136525">
              <a:spcBef>
                <a:spcPts val="890"/>
              </a:spcBef>
              <a:spcAft>
                <a:spcPts val="0"/>
              </a:spcAft>
            </a:pPr>
            <a:r>
              <a:rPr lang="en-US" sz="3200" b="1" dirty="0">
                <a:solidFill>
                  <a:schemeClr val="bg2"/>
                </a:solidFill>
                <a:effectLst/>
                <a:latin typeface="Century Gothic" panose="020B0502020202020204" pitchFamily="34" charset="0"/>
                <a:ea typeface="Arial" panose="020B0604020202020204" pitchFamily="34" charset="0"/>
              </a:rPr>
              <a:t>FOR OTHERS:</a:t>
            </a:r>
            <a:r>
              <a:rPr lang="en-US" sz="3200" b="1"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Deepening</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understanding</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one’s</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own positionality</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is</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critical</a:t>
            </a:r>
            <a:r>
              <a:rPr lang="en-US" sz="3200" spc="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step</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 preparing</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hear,</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understand,</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learn</a:t>
            </a:r>
            <a:r>
              <a:rPr lang="en-US" sz="3200" spc="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from,</a:t>
            </a:r>
            <a:endParaRPr lang="en-CA" sz="3200" dirty="0">
              <a:solidFill>
                <a:schemeClr val="bg2"/>
              </a:solidFill>
              <a:effectLst/>
              <a:latin typeface="Century Gothic" panose="020B0502020202020204" pitchFamily="34" charset="0"/>
              <a:ea typeface="Arial" panose="020B0604020202020204" pitchFamily="34" charset="0"/>
            </a:endParaRPr>
          </a:p>
          <a:p>
            <a:pPr marL="136525">
              <a:spcBef>
                <a:spcPts val="95"/>
              </a:spcBef>
              <a:spcAft>
                <a:spcPts val="0"/>
              </a:spcAft>
            </a:pPr>
            <a:r>
              <a:rPr lang="en-US" sz="3200" dirty="0">
                <a:solidFill>
                  <a:schemeClr val="bg2"/>
                </a:solidFill>
                <a:effectLst/>
                <a:latin typeface="Century Gothic" panose="020B0502020202020204" pitchFamily="34" charset="0"/>
                <a:ea typeface="Arial" panose="020B0604020202020204" pitchFamily="34" charset="0"/>
              </a:rPr>
              <a:t>and</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work</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collaboratively</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with</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others.</a:t>
            </a:r>
          </a:p>
          <a:p>
            <a:pPr marL="136525">
              <a:spcBef>
                <a:spcPts val="95"/>
              </a:spcBef>
              <a:spcAft>
                <a:spcPts val="0"/>
              </a:spcAft>
            </a:pPr>
            <a:endParaRPr lang="en-CA" sz="3200" dirty="0">
              <a:solidFill>
                <a:schemeClr val="bg2"/>
              </a:solidFill>
              <a:effectLst/>
              <a:latin typeface="Century Gothic" panose="020B0502020202020204" pitchFamily="34" charset="0"/>
              <a:ea typeface="Arial" panose="020B0604020202020204" pitchFamily="34" charset="0"/>
            </a:endParaRPr>
          </a:p>
          <a:p>
            <a:pPr marL="136525">
              <a:spcBef>
                <a:spcPts val="1000"/>
              </a:spcBef>
            </a:pPr>
            <a:r>
              <a:rPr lang="en-US" sz="4000" b="1" kern="0" dirty="0">
                <a:solidFill>
                  <a:schemeClr val="bg2"/>
                </a:solidFill>
                <a:effectLst/>
                <a:latin typeface="Century Gothic" panose="020B0502020202020204" pitchFamily="34" charset="0"/>
                <a:ea typeface="Arial" panose="020B0604020202020204" pitchFamily="34" charset="0"/>
              </a:rPr>
              <a:t>What</a:t>
            </a:r>
            <a:r>
              <a:rPr lang="en-US" sz="4000" b="1" kern="0" spc="-45" dirty="0">
                <a:solidFill>
                  <a:schemeClr val="bg2"/>
                </a:solidFill>
                <a:effectLst/>
                <a:latin typeface="Century Gothic" panose="020B0502020202020204" pitchFamily="34" charset="0"/>
                <a:ea typeface="Arial" panose="020B0604020202020204" pitchFamily="34" charset="0"/>
              </a:rPr>
              <a:t> </a:t>
            </a:r>
            <a:r>
              <a:rPr lang="en-US" sz="4000" b="1" kern="0" dirty="0">
                <a:solidFill>
                  <a:schemeClr val="bg2"/>
                </a:solidFill>
                <a:effectLst/>
                <a:latin typeface="Century Gothic" panose="020B0502020202020204" pitchFamily="34" charset="0"/>
                <a:ea typeface="Arial" panose="020B0604020202020204" pitchFamily="34" charset="0"/>
              </a:rPr>
              <a:t>will</a:t>
            </a:r>
            <a:r>
              <a:rPr lang="en-US" sz="4000" b="1" kern="0" spc="-45" dirty="0">
                <a:solidFill>
                  <a:schemeClr val="bg2"/>
                </a:solidFill>
                <a:effectLst/>
                <a:latin typeface="Century Gothic" panose="020B0502020202020204" pitchFamily="34" charset="0"/>
                <a:ea typeface="Arial" panose="020B0604020202020204" pitchFamily="34" charset="0"/>
              </a:rPr>
              <a:t> </a:t>
            </a:r>
            <a:r>
              <a:rPr lang="en-US" sz="4000" b="1" kern="0" dirty="0">
                <a:solidFill>
                  <a:schemeClr val="bg2"/>
                </a:solidFill>
                <a:effectLst/>
                <a:latin typeface="Century Gothic" panose="020B0502020202020204" pitchFamily="34" charset="0"/>
                <a:ea typeface="Arial" panose="020B0604020202020204" pitchFamily="34" charset="0"/>
              </a:rPr>
              <a:t>this</a:t>
            </a:r>
            <a:r>
              <a:rPr lang="en-US" sz="4000" b="1" kern="0" spc="-25" dirty="0">
                <a:solidFill>
                  <a:schemeClr val="bg2"/>
                </a:solidFill>
                <a:effectLst/>
                <a:latin typeface="Century Gothic" panose="020B0502020202020204" pitchFamily="34" charset="0"/>
                <a:ea typeface="Arial" panose="020B0604020202020204" pitchFamily="34" charset="0"/>
              </a:rPr>
              <a:t> </a:t>
            </a:r>
            <a:r>
              <a:rPr lang="en-US" sz="4000" b="1" kern="0" dirty="0">
                <a:solidFill>
                  <a:schemeClr val="bg2"/>
                </a:solidFill>
                <a:effectLst/>
                <a:latin typeface="Century Gothic" panose="020B0502020202020204" pitchFamily="34" charset="0"/>
                <a:ea typeface="Arial" panose="020B0604020202020204" pitchFamily="34" charset="0"/>
              </a:rPr>
              <a:t>mean</a:t>
            </a:r>
            <a:r>
              <a:rPr lang="en-US" sz="4000" b="1" kern="0" spc="-20" dirty="0">
                <a:solidFill>
                  <a:schemeClr val="bg2"/>
                </a:solidFill>
                <a:effectLst/>
                <a:latin typeface="Century Gothic" panose="020B0502020202020204" pitchFamily="34" charset="0"/>
                <a:ea typeface="Arial" panose="020B0604020202020204" pitchFamily="34" charset="0"/>
              </a:rPr>
              <a:t> </a:t>
            </a:r>
            <a:r>
              <a:rPr lang="en-US" sz="4000" b="1" kern="0" dirty="0">
                <a:solidFill>
                  <a:schemeClr val="bg2"/>
                </a:solidFill>
                <a:effectLst/>
                <a:latin typeface="Century Gothic" panose="020B0502020202020204" pitchFamily="34" charset="0"/>
                <a:ea typeface="Arial" panose="020B0604020202020204" pitchFamily="34" charset="0"/>
              </a:rPr>
              <a:t>for</a:t>
            </a:r>
            <a:r>
              <a:rPr lang="en-US" sz="4000" b="1" kern="0" spc="-30" dirty="0">
                <a:solidFill>
                  <a:schemeClr val="bg2"/>
                </a:solidFill>
                <a:effectLst/>
                <a:latin typeface="Century Gothic" panose="020B0502020202020204" pitchFamily="34" charset="0"/>
                <a:ea typeface="Arial" panose="020B0604020202020204" pitchFamily="34" charset="0"/>
              </a:rPr>
              <a:t> </a:t>
            </a:r>
            <a:r>
              <a:rPr lang="en-US" sz="4000" b="1" kern="0" dirty="0">
                <a:solidFill>
                  <a:schemeClr val="bg2"/>
                </a:solidFill>
                <a:effectLst/>
                <a:latin typeface="Century Gothic" panose="020B0502020202020204" pitchFamily="34" charset="0"/>
                <a:ea typeface="Arial" panose="020B0604020202020204" pitchFamily="34" charset="0"/>
              </a:rPr>
              <a:t>the</a:t>
            </a:r>
            <a:r>
              <a:rPr lang="en-US" sz="4000" b="1" kern="0" spc="-25" dirty="0">
                <a:solidFill>
                  <a:schemeClr val="bg2"/>
                </a:solidFill>
                <a:effectLst/>
                <a:latin typeface="Century Gothic" panose="020B0502020202020204" pitchFamily="34" charset="0"/>
                <a:ea typeface="Arial" panose="020B0604020202020204" pitchFamily="34" charset="0"/>
              </a:rPr>
              <a:t> </a:t>
            </a:r>
            <a:r>
              <a:rPr lang="en-US" sz="4000" b="1" kern="0" spc="-10" dirty="0">
                <a:solidFill>
                  <a:schemeClr val="bg2"/>
                </a:solidFill>
                <a:effectLst/>
                <a:latin typeface="Century Gothic" panose="020B0502020202020204" pitchFamily="34" charset="0"/>
                <a:ea typeface="Arial" panose="020B0604020202020204" pitchFamily="34" charset="0"/>
              </a:rPr>
              <a:t>community?</a:t>
            </a:r>
          </a:p>
          <a:p>
            <a:pPr marL="136525">
              <a:spcBef>
                <a:spcPts val="1000"/>
              </a:spcBef>
            </a:pPr>
            <a:endParaRPr lang="en-CA" sz="4000" b="1" kern="0" dirty="0">
              <a:solidFill>
                <a:schemeClr val="bg2"/>
              </a:solidFill>
              <a:effectLst/>
              <a:latin typeface="Century Gothic" panose="020B0502020202020204" pitchFamily="34" charset="0"/>
              <a:ea typeface="Arial" panose="020B0604020202020204" pitchFamily="34" charset="0"/>
            </a:endParaRPr>
          </a:p>
          <a:p>
            <a:pPr marL="136525">
              <a:lnSpc>
                <a:spcPct val="106000"/>
              </a:lnSpc>
              <a:spcBef>
                <a:spcPts val="970"/>
              </a:spcBef>
              <a:spcAft>
                <a:spcPts val="0"/>
              </a:spcAft>
            </a:pPr>
            <a:r>
              <a:rPr lang="en-US" sz="3200" dirty="0">
                <a:solidFill>
                  <a:schemeClr val="bg2"/>
                </a:solidFill>
                <a:effectLst/>
                <a:latin typeface="Century Gothic" panose="020B0502020202020204" pitchFamily="34" charset="0"/>
                <a:ea typeface="Arial" panose="020B0604020202020204" pitchFamily="34" charset="0"/>
              </a:rPr>
              <a:t>As</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result</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understanding</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one’s</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positionality,</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we</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can</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then</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begin</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build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coalitions</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through</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which</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we</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can</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engage</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 </a:t>
            </a:r>
            <a:r>
              <a:rPr lang="en-US" sz="3200" spc="-10" dirty="0">
                <a:solidFill>
                  <a:schemeClr val="bg2"/>
                </a:solidFill>
                <a:effectLst/>
                <a:latin typeface="Century Gothic" panose="020B0502020202020204" pitchFamily="34" charset="0"/>
                <a:ea typeface="Arial" panose="020B0604020202020204" pitchFamily="34" charset="0"/>
              </a:rPr>
              <a:t>collaborative development</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of our communities. In</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learning about</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yourself and</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demonstrating the curiosity to</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learn</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about</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others, </a:t>
            </a:r>
            <a:r>
              <a:rPr lang="en-US" sz="3200" dirty="0">
                <a:solidFill>
                  <a:schemeClr val="bg2"/>
                </a:solidFill>
                <a:effectLst/>
                <a:latin typeface="Century Gothic" panose="020B0502020202020204" pitchFamily="34" charset="0"/>
                <a:ea typeface="Arial" panose="020B0604020202020204" pitchFamily="34" charset="0"/>
              </a:rPr>
              <a:t>each</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us</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can</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commit</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reshaping</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behaviours</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that</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impact</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others'</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inclusion</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sense</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belonging.</a:t>
            </a:r>
            <a:endParaRPr lang="en-CA" sz="3200" dirty="0">
              <a:solidFill>
                <a:schemeClr val="bg2"/>
              </a:solidFill>
              <a:effectLst/>
              <a:latin typeface="Century Gothic" panose="020B0502020202020204" pitchFamily="34" charset="0"/>
              <a:ea typeface="Arial" panose="020B0604020202020204" pitchFamily="34" charset="0"/>
            </a:endParaRPr>
          </a:p>
          <a:p>
            <a:pPr marL="136525">
              <a:spcBef>
                <a:spcPts val="845"/>
              </a:spcBef>
            </a:pPr>
            <a:endParaRPr lang="en-US" sz="3200" b="1" kern="0" spc="-10" dirty="0">
              <a:solidFill>
                <a:schemeClr val="bg2"/>
              </a:solidFill>
              <a:effectLst/>
              <a:latin typeface="Century Gothic" panose="020B0502020202020204" pitchFamily="34" charset="0"/>
              <a:ea typeface="Arial" panose="020B0604020202020204" pitchFamily="34" charset="0"/>
            </a:endParaRPr>
          </a:p>
          <a:p>
            <a:pPr marL="136525">
              <a:spcBef>
                <a:spcPts val="915"/>
              </a:spcBef>
            </a:pPr>
            <a:endParaRPr lang="en-CA" sz="3200" b="1" kern="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1334636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728453" y="6810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D84417E4-0056-FB38-8EA2-9042B504360A}"/>
              </a:ext>
            </a:extLst>
          </p:cNvPr>
          <p:cNvSpPr txBox="1"/>
          <p:nvPr/>
        </p:nvSpPr>
        <p:spPr>
          <a:xfrm>
            <a:off x="1498600" y="3520708"/>
            <a:ext cx="20320000" cy="7178375"/>
          </a:xfrm>
          <a:prstGeom prst="rect">
            <a:avLst/>
          </a:prstGeom>
          <a:noFill/>
        </p:spPr>
        <p:txBody>
          <a:bodyPr wrap="square" rtlCol="0">
            <a:spAutoFit/>
          </a:bodyPr>
          <a:lstStyle/>
          <a:p>
            <a:pPr marL="136525">
              <a:spcBef>
                <a:spcPts val="870"/>
              </a:spcBef>
            </a:pPr>
            <a:r>
              <a:rPr lang="en-US" sz="4000" b="1" kern="0" dirty="0">
                <a:solidFill>
                  <a:schemeClr val="bg2"/>
                </a:solidFill>
                <a:effectLst/>
                <a:latin typeface="Century Gothic" panose="020B0502020202020204" pitchFamily="34" charset="0"/>
                <a:ea typeface="Arial" panose="020B0604020202020204" pitchFamily="34" charset="0"/>
              </a:rPr>
              <a:t>Will</a:t>
            </a:r>
            <a:r>
              <a:rPr lang="en-US" sz="4000" b="1" kern="0" spc="-25" dirty="0">
                <a:solidFill>
                  <a:schemeClr val="bg2"/>
                </a:solidFill>
                <a:effectLst/>
                <a:latin typeface="Century Gothic" panose="020B0502020202020204" pitchFamily="34" charset="0"/>
                <a:ea typeface="Arial" panose="020B0604020202020204" pitchFamily="34" charset="0"/>
              </a:rPr>
              <a:t> </a:t>
            </a:r>
            <a:r>
              <a:rPr lang="en-US" sz="4000" b="1" kern="0" dirty="0">
                <a:solidFill>
                  <a:schemeClr val="bg2"/>
                </a:solidFill>
                <a:effectLst/>
                <a:latin typeface="Century Gothic" panose="020B0502020202020204" pitchFamily="34" charset="0"/>
                <a:ea typeface="Arial" panose="020B0604020202020204" pitchFamily="34" charset="0"/>
              </a:rPr>
              <a:t>we</a:t>
            </a:r>
            <a:r>
              <a:rPr lang="en-US" sz="4000" b="1" kern="0" spc="-10" dirty="0">
                <a:solidFill>
                  <a:schemeClr val="bg2"/>
                </a:solidFill>
                <a:effectLst/>
                <a:latin typeface="Century Gothic" panose="020B0502020202020204" pitchFamily="34" charset="0"/>
                <a:ea typeface="Arial" panose="020B0604020202020204" pitchFamily="34" charset="0"/>
              </a:rPr>
              <a:t> </a:t>
            </a:r>
            <a:r>
              <a:rPr lang="en-US" sz="4000" b="1" kern="0" dirty="0">
                <a:solidFill>
                  <a:schemeClr val="bg2"/>
                </a:solidFill>
                <a:effectLst/>
                <a:latin typeface="Century Gothic" panose="020B0502020202020204" pitchFamily="34" charset="0"/>
                <a:ea typeface="Arial" panose="020B0604020202020204" pitchFamily="34" charset="0"/>
              </a:rPr>
              <a:t>make</a:t>
            </a:r>
            <a:r>
              <a:rPr lang="en-US" sz="4000" b="1" kern="0" spc="-5" dirty="0">
                <a:solidFill>
                  <a:schemeClr val="bg2"/>
                </a:solidFill>
                <a:effectLst/>
                <a:latin typeface="Century Gothic" panose="020B0502020202020204" pitchFamily="34" charset="0"/>
                <a:ea typeface="Arial" panose="020B0604020202020204" pitchFamily="34" charset="0"/>
              </a:rPr>
              <a:t> </a:t>
            </a:r>
            <a:r>
              <a:rPr lang="en-US" sz="4000" b="1" kern="0" spc="-10" dirty="0">
                <a:solidFill>
                  <a:schemeClr val="bg2"/>
                </a:solidFill>
                <a:effectLst/>
                <a:latin typeface="Century Gothic" panose="020B0502020202020204" pitchFamily="34" charset="0"/>
                <a:ea typeface="Arial" panose="020B0604020202020204" pitchFamily="34" charset="0"/>
              </a:rPr>
              <a:t>mistakes?</a:t>
            </a:r>
            <a:endParaRPr lang="en-CA" sz="4000" b="1" kern="0" dirty="0">
              <a:solidFill>
                <a:schemeClr val="bg2"/>
              </a:solidFill>
              <a:effectLst/>
              <a:latin typeface="Century Gothic" panose="020B0502020202020204" pitchFamily="34" charset="0"/>
              <a:ea typeface="Arial" panose="020B0604020202020204" pitchFamily="34" charset="0"/>
            </a:endParaRPr>
          </a:p>
          <a:p>
            <a:pPr marL="136525">
              <a:spcBef>
                <a:spcPts val="1000"/>
              </a:spcBef>
              <a:spcAft>
                <a:spcPts val="0"/>
              </a:spcAft>
            </a:pPr>
            <a:r>
              <a:rPr lang="en-US" sz="3200" dirty="0">
                <a:solidFill>
                  <a:schemeClr val="bg2"/>
                </a:solidFill>
                <a:effectLst/>
                <a:latin typeface="Century Gothic" panose="020B0502020202020204" pitchFamily="34" charset="0"/>
                <a:ea typeface="Arial" panose="020B0604020202020204" pitchFamily="34" charset="0"/>
              </a:rPr>
              <a:t>Emphatically and</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unequivocally,</a:t>
            </a:r>
            <a:r>
              <a:rPr lang="en-US" sz="3200" spc="5" dirty="0">
                <a:solidFill>
                  <a:schemeClr val="bg2"/>
                </a:solidFill>
                <a:effectLst/>
                <a:latin typeface="Century Gothic" panose="020B0502020202020204" pitchFamily="34" charset="0"/>
                <a:ea typeface="Arial" panose="020B0604020202020204" pitchFamily="34" charset="0"/>
              </a:rPr>
              <a:t> </a:t>
            </a:r>
            <a:r>
              <a:rPr lang="en-US" sz="3200" spc="-20" dirty="0">
                <a:solidFill>
                  <a:schemeClr val="bg2"/>
                </a:solidFill>
                <a:effectLst/>
                <a:latin typeface="Century Gothic" panose="020B0502020202020204" pitchFamily="34" charset="0"/>
                <a:ea typeface="Arial" panose="020B0604020202020204" pitchFamily="34" charset="0"/>
              </a:rPr>
              <a:t>yes.</a:t>
            </a:r>
          </a:p>
          <a:p>
            <a:pPr marL="136525">
              <a:spcBef>
                <a:spcPts val="1000"/>
              </a:spcBef>
              <a:spcAft>
                <a:spcPts val="0"/>
              </a:spcAft>
            </a:pPr>
            <a:endParaRPr lang="en-CA" sz="3200" dirty="0">
              <a:solidFill>
                <a:schemeClr val="bg2"/>
              </a:solidFill>
              <a:effectLst/>
              <a:latin typeface="Century Gothic" panose="020B0502020202020204" pitchFamily="34" charset="0"/>
              <a:ea typeface="Arial" panose="020B0604020202020204" pitchFamily="34" charset="0"/>
            </a:endParaRPr>
          </a:p>
          <a:p>
            <a:pPr marL="136525">
              <a:spcBef>
                <a:spcPts val="995"/>
              </a:spcBef>
            </a:pPr>
            <a:r>
              <a:rPr lang="en-US" sz="4000" b="1" kern="0" dirty="0">
                <a:solidFill>
                  <a:schemeClr val="bg2"/>
                </a:solidFill>
                <a:effectLst/>
                <a:latin typeface="Century Gothic" panose="020B0502020202020204" pitchFamily="34" charset="0"/>
                <a:ea typeface="Arial" panose="020B0604020202020204" pitchFamily="34" charset="0"/>
              </a:rPr>
              <a:t>Does</a:t>
            </a:r>
            <a:r>
              <a:rPr lang="en-US" sz="4000" b="1" kern="0" spc="-25" dirty="0">
                <a:solidFill>
                  <a:schemeClr val="bg2"/>
                </a:solidFill>
                <a:effectLst/>
                <a:latin typeface="Century Gothic" panose="020B0502020202020204" pitchFamily="34" charset="0"/>
                <a:ea typeface="Arial" panose="020B0604020202020204" pitchFamily="34" charset="0"/>
              </a:rPr>
              <a:t> </a:t>
            </a:r>
            <a:r>
              <a:rPr lang="en-US" sz="4000" b="1" kern="0" dirty="0">
                <a:solidFill>
                  <a:schemeClr val="bg2"/>
                </a:solidFill>
                <a:effectLst/>
                <a:latin typeface="Century Gothic" panose="020B0502020202020204" pitchFamily="34" charset="0"/>
                <a:ea typeface="Arial" panose="020B0604020202020204" pitchFamily="34" charset="0"/>
              </a:rPr>
              <a:t>learning</a:t>
            </a:r>
            <a:r>
              <a:rPr lang="en-US" sz="4000" b="1" kern="0" spc="-20" dirty="0">
                <a:solidFill>
                  <a:schemeClr val="bg2"/>
                </a:solidFill>
                <a:effectLst/>
                <a:latin typeface="Century Gothic" panose="020B0502020202020204" pitchFamily="34" charset="0"/>
                <a:ea typeface="Arial" panose="020B0604020202020204" pitchFamily="34" charset="0"/>
              </a:rPr>
              <a:t> </a:t>
            </a:r>
            <a:r>
              <a:rPr lang="en-US" sz="4000" b="1" kern="0" dirty="0">
                <a:solidFill>
                  <a:schemeClr val="bg2"/>
                </a:solidFill>
                <a:effectLst/>
                <a:latin typeface="Century Gothic" panose="020B0502020202020204" pitchFamily="34" charset="0"/>
                <a:ea typeface="Arial" panose="020B0604020202020204" pitchFamily="34" charset="0"/>
              </a:rPr>
              <a:t>from</a:t>
            </a:r>
            <a:r>
              <a:rPr lang="en-US" sz="4000" b="1" kern="0" spc="-15" dirty="0">
                <a:solidFill>
                  <a:schemeClr val="bg2"/>
                </a:solidFill>
                <a:effectLst/>
                <a:latin typeface="Century Gothic" panose="020B0502020202020204" pitchFamily="34" charset="0"/>
                <a:ea typeface="Arial" panose="020B0604020202020204" pitchFamily="34" charset="0"/>
              </a:rPr>
              <a:t> </a:t>
            </a:r>
            <a:r>
              <a:rPr lang="en-US" sz="4000" b="1" kern="0" dirty="0">
                <a:solidFill>
                  <a:schemeClr val="bg2"/>
                </a:solidFill>
                <a:effectLst/>
                <a:latin typeface="Century Gothic" panose="020B0502020202020204" pitchFamily="34" charset="0"/>
                <a:ea typeface="Arial" panose="020B0604020202020204" pitchFamily="34" charset="0"/>
              </a:rPr>
              <a:t>mistakes</a:t>
            </a:r>
            <a:r>
              <a:rPr lang="en-US" sz="4000" b="1" kern="0" spc="-25" dirty="0">
                <a:solidFill>
                  <a:schemeClr val="bg2"/>
                </a:solidFill>
                <a:effectLst/>
                <a:latin typeface="Century Gothic" panose="020B0502020202020204" pitchFamily="34" charset="0"/>
                <a:ea typeface="Arial" panose="020B0604020202020204" pitchFamily="34" charset="0"/>
              </a:rPr>
              <a:t> </a:t>
            </a:r>
            <a:r>
              <a:rPr lang="en-US" sz="4000" b="1" kern="0" dirty="0">
                <a:solidFill>
                  <a:schemeClr val="bg2"/>
                </a:solidFill>
                <a:effectLst/>
                <a:latin typeface="Century Gothic" panose="020B0502020202020204" pitchFamily="34" charset="0"/>
                <a:ea typeface="Arial" panose="020B0604020202020204" pitchFamily="34" charset="0"/>
              </a:rPr>
              <a:t>require</a:t>
            </a:r>
            <a:r>
              <a:rPr lang="en-US" sz="4000" b="1" kern="0" spc="-30" dirty="0">
                <a:solidFill>
                  <a:schemeClr val="bg2"/>
                </a:solidFill>
                <a:effectLst/>
                <a:latin typeface="Century Gothic" panose="020B0502020202020204" pitchFamily="34" charset="0"/>
                <a:ea typeface="Arial" panose="020B0604020202020204" pitchFamily="34" charset="0"/>
              </a:rPr>
              <a:t> </a:t>
            </a:r>
            <a:r>
              <a:rPr lang="en-US" sz="4000" b="1" kern="0" dirty="0">
                <a:solidFill>
                  <a:schemeClr val="bg2"/>
                </a:solidFill>
                <a:effectLst/>
                <a:latin typeface="Century Gothic" panose="020B0502020202020204" pitchFamily="34" charset="0"/>
                <a:ea typeface="Arial" panose="020B0604020202020204" pitchFamily="34" charset="0"/>
              </a:rPr>
              <a:t>courage</a:t>
            </a:r>
            <a:r>
              <a:rPr lang="en-US" sz="4000" b="1" kern="0" spc="-25" dirty="0">
                <a:solidFill>
                  <a:schemeClr val="bg2"/>
                </a:solidFill>
                <a:effectLst/>
                <a:latin typeface="Century Gothic" panose="020B0502020202020204" pitchFamily="34" charset="0"/>
                <a:ea typeface="Arial" panose="020B0604020202020204" pitchFamily="34" charset="0"/>
              </a:rPr>
              <a:t> </a:t>
            </a:r>
            <a:r>
              <a:rPr lang="en-US" sz="4000" b="1" kern="0" dirty="0">
                <a:solidFill>
                  <a:schemeClr val="bg2"/>
                </a:solidFill>
                <a:effectLst/>
                <a:latin typeface="Century Gothic" panose="020B0502020202020204" pitchFamily="34" charset="0"/>
                <a:ea typeface="Arial" panose="020B0604020202020204" pitchFamily="34" charset="0"/>
              </a:rPr>
              <a:t>and</a:t>
            </a:r>
            <a:r>
              <a:rPr lang="en-US" sz="4000" b="1" kern="0" spc="-10" dirty="0">
                <a:solidFill>
                  <a:schemeClr val="bg2"/>
                </a:solidFill>
                <a:effectLst/>
                <a:latin typeface="Century Gothic" panose="020B0502020202020204" pitchFamily="34" charset="0"/>
                <a:ea typeface="Arial" panose="020B0604020202020204" pitchFamily="34" charset="0"/>
              </a:rPr>
              <a:t> humility?</a:t>
            </a:r>
            <a:endParaRPr lang="en-CA" sz="4000" b="1" kern="0" dirty="0">
              <a:solidFill>
                <a:schemeClr val="bg2"/>
              </a:solidFill>
              <a:effectLst/>
              <a:latin typeface="Century Gothic" panose="020B0502020202020204" pitchFamily="34" charset="0"/>
              <a:ea typeface="Arial" panose="020B0604020202020204" pitchFamily="34" charset="0"/>
            </a:endParaRPr>
          </a:p>
          <a:p>
            <a:pPr marL="136525">
              <a:spcBef>
                <a:spcPts val="970"/>
              </a:spcBef>
              <a:spcAft>
                <a:spcPts val="0"/>
              </a:spcAft>
            </a:pPr>
            <a:r>
              <a:rPr lang="en-US" sz="3200" dirty="0">
                <a:solidFill>
                  <a:schemeClr val="bg2"/>
                </a:solidFill>
                <a:effectLst/>
                <a:latin typeface="Century Gothic" panose="020B0502020202020204" pitchFamily="34" charset="0"/>
                <a:ea typeface="Arial" panose="020B0604020202020204" pitchFamily="34" charset="0"/>
              </a:rPr>
              <a:t>Yes,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it</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does.</a:t>
            </a:r>
          </a:p>
          <a:p>
            <a:pPr marL="136525">
              <a:spcBef>
                <a:spcPts val="970"/>
              </a:spcBef>
              <a:spcAft>
                <a:spcPts val="0"/>
              </a:spcAft>
            </a:pPr>
            <a:endParaRPr lang="en-CA" sz="3200" dirty="0">
              <a:solidFill>
                <a:schemeClr val="bg2"/>
              </a:solidFill>
              <a:effectLst/>
              <a:latin typeface="Century Gothic" panose="020B0502020202020204" pitchFamily="34" charset="0"/>
              <a:ea typeface="Arial" panose="020B0604020202020204" pitchFamily="34" charset="0"/>
            </a:endParaRPr>
          </a:p>
          <a:p>
            <a:pPr marL="136525">
              <a:lnSpc>
                <a:spcPct val="106000"/>
              </a:lnSpc>
              <a:spcBef>
                <a:spcPts val="970"/>
              </a:spcBef>
            </a:pPr>
            <a:r>
              <a:rPr lang="en-US" sz="4000" b="1" kern="0" dirty="0">
                <a:solidFill>
                  <a:schemeClr val="bg2"/>
                </a:solidFill>
                <a:effectLst/>
                <a:latin typeface="Century Gothic" panose="020B0502020202020204" pitchFamily="34" charset="0"/>
                <a:ea typeface="Arial" panose="020B0604020202020204" pitchFamily="34" charset="0"/>
              </a:rPr>
              <a:t>Do we believe that each of us has the capacity to develop an equity practice that centres self awareness, curiosity, courage and </a:t>
            </a:r>
            <a:r>
              <a:rPr lang="en-US" sz="4000" b="1" kern="0" spc="-10" dirty="0">
                <a:solidFill>
                  <a:schemeClr val="bg2"/>
                </a:solidFill>
                <a:effectLst/>
                <a:latin typeface="Century Gothic" panose="020B0502020202020204" pitchFamily="34" charset="0"/>
                <a:ea typeface="Arial" panose="020B0604020202020204" pitchFamily="34" charset="0"/>
              </a:rPr>
              <a:t>humility?</a:t>
            </a:r>
            <a:endParaRPr lang="en-CA" sz="4000" b="1" kern="0" dirty="0">
              <a:solidFill>
                <a:schemeClr val="bg2"/>
              </a:solidFill>
              <a:effectLst/>
              <a:latin typeface="Century Gothic" panose="020B0502020202020204" pitchFamily="34" charset="0"/>
              <a:ea typeface="Arial" panose="020B0604020202020204" pitchFamily="34" charset="0"/>
            </a:endParaRPr>
          </a:p>
          <a:p>
            <a:pPr marL="136525">
              <a:spcBef>
                <a:spcPts val="900"/>
              </a:spcBef>
              <a:spcAft>
                <a:spcPts val="0"/>
              </a:spcAft>
            </a:pPr>
            <a:r>
              <a:rPr lang="en-US" sz="3200" spc="-10" dirty="0">
                <a:solidFill>
                  <a:schemeClr val="bg2"/>
                </a:solidFill>
                <a:effectLst/>
                <a:latin typeface="Century Gothic" panose="020B0502020202020204" pitchFamily="34" charset="0"/>
                <a:ea typeface="Arial" panose="020B0604020202020204" pitchFamily="34" charset="0"/>
              </a:rPr>
              <a:t>Absolutely.</a:t>
            </a:r>
            <a:endParaRPr lang="en-CA" sz="3200" dirty="0">
              <a:solidFill>
                <a:schemeClr val="bg2"/>
              </a:solidFill>
              <a:effectLst/>
              <a:latin typeface="Century Gothic" panose="020B0502020202020204" pitchFamily="34" charset="0"/>
              <a:ea typeface="Arial" panose="020B0604020202020204" pitchFamily="34" charset="0"/>
            </a:endParaRPr>
          </a:p>
          <a:p>
            <a:pPr marL="136525">
              <a:spcBef>
                <a:spcPts val="845"/>
              </a:spcBef>
            </a:pPr>
            <a:endParaRPr lang="en-US" sz="3200" b="1" kern="0" spc="-10" dirty="0">
              <a:solidFill>
                <a:schemeClr val="bg2"/>
              </a:solidFill>
              <a:effectLst/>
              <a:latin typeface="Century Gothic" panose="020B0502020202020204" pitchFamily="34" charset="0"/>
              <a:ea typeface="Arial" panose="020B0604020202020204" pitchFamily="34" charset="0"/>
            </a:endParaRPr>
          </a:p>
          <a:p>
            <a:pPr marL="136525">
              <a:spcBef>
                <a:spcPts val="915"/>
              </a:spcBef>
            </a:pPr>
            <a:endParaRPr lang="en-CA" sz="3200" b="1" kern="0" dirty="0">
              <a:solidFill>
                <a:schemeClr val="bg2"/>
              </a:solidFill>
              <a:effectLst/>
              <a:latin typeface="Century Gothic" panose="020B0502020202020204" pitchFamily="34" charset="0"/>
              <a:ea typeface="Arial" panose="020B0604020202020204" pitchFamily="34" charset="0"/>
            </a:endParaRPr>
          </a:p>
        </p:txBody>
      </p:sp>
      <p:sp>
        <p:nvSpPr>
          <p:cNvPr id="5" name="Title 1">
            <a:extLst>
              <a:ext uri="{FF2B5EF4-FFF2-40B4-BE49-F238E27FC236}">
                <a16:creationId xmlns:a16="http://schemas.microsoft.com/office/drawing/2014/main" id="{27A4DBF5-FA96-4A32-12B4-B454B46D5F0D}"/>
              </a:ext>
            </a:extLst>
          </p:cNvPr>
          <p:cNvSpPr txBox="1">
            <a:spLocks/>
          </p:cNvSpPr>
          <p:nvPr/>
        </p:nvSpPr>
        <p:spPr>
          <a:xfrm>
            <a:off x="1498600" y="819588"/>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effectLst/>
                <a:latin typeface="Century Gothic" panose="020B0502020202020204" pitchFamily="34" charset="0"/>
                <a:ea typeface="Arial" panose="020B0604020202020204" pitchFamily="34" charset="0"/>
              </a:rPr>
              <a:t>Module 1: Positionality </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15933005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728453" y="6810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D84417E4-0056-FB38-8EA2-9042B504360A}"/>
              </a:ext>
            </a:extLst>
          </p:cNvPr>
          <p:cNvSpPr txBox="1"/>
          <p:nvPr/>
        </p:nvSpPr>
        <p:spPr>
          <a:xfrm>
            <a:off x="1498599" y="3450467"/>
            <a:ext cx="8966200" cy="7825219"/>
          </a:xfrm>
          <a:prstGeom prst="rect">
            <a:avLst/>
          </a:prstGeom>
          <a:noFill/>
        </p:spPr>
        <p:txBody>
          <a:bodyPr wrap="square" rtlCol="0">
            <a:spAutoFit/>
          </a:bodyPr>
          <a:lstStyle/>
          <a:p>
            <a:pPr marL="136525"/>
            <a:r>
              <a:rPr lang="en-US" sz="4000" b="1" kern="0" dirty="0">
                <a:solidFill>
                  <a:schemeClr val="bg2"/>
                </a:solidFill>
                <a:effectLst/>
                <a:latin typeface="Century Gothic" panose="020B0502020202020204" pitchFamily="34" charset="0"/>
                <a:ea typeface="Arial" panose="020B0604020202020204" pitchFamily="34" charset="0"/>
              </a:rPr>
              <a:t>Invitation</a:t>
            </a:r>
            <a:r>
              <a:rPr lang="en-US" sz="4000" b="1" kern="0" spc="-5" dirty="0">
                <a:solidFill>
                  <a:schemeClr val="bg2"/>
                </a:solidFill>
                <a:effectLst/>
                <a:latin typeface="Century Gothic" panose="020B0502020202020204" pitchFamily="34" charset="0"/>
                <a:ea typeface="Arial" panose="020B0604020202020204" pitchFamily="34" charset="0"/>
              </a:rPr>
              <a:t> </a:t>
            </a:r>
            <a:r>
              <a:rPr lang="en-US" sz="4000" b="1" kern="0" dirty="0">
                <a:solidFill>
                  <a:schemeClr val="bg2"/>
                </a:solidFill>
                <a:effectLst/>
                <a:latin typeface="Century Gothic" panose="020B0502020202020204" pitchFamily="34" charset="0"/>
                <a:ea typeface="Arial" panose="020B0604020202020204" pitchFamily="34" charset="0"/>
              </a:rPr>
              <a:t>to</a:t>
            </a:r>
            <a:r>
              <a:rPr lang="en-US" sz="4000" b="1" kern="0" spc="-10" dirty="0">
                <a:solidFill>
                  <a:schemeClr val="bg2"/>
                </a:solidFill>
                <a:effectLst/>
                <a:latin typeface="Century Gothic" panose="020B0502020202020204" pitchFamily="34" charset="0"/>
                <a:ea typeface="Arial" panose="020B0604020202020204" pitchFamily="34" charset="0"/>
              </a:rPr>
              <a:t> Reflect</a:t>
            </a:r>
          </a:p>
          <a:p>
            <a:pPr marL="136525"/>
            <a:endParaRPr lang="en-CA" sz="4000" b="1" kern="0" dirty="0">
              <a:solidFill>
                <a:schemeClr val="bg2"/>
              </a:solidFill>
              <a:effectLst/>
              <a:latin typeface="Century Gothic" panose="020B0502020202020204" pitchFamily="34" charset="0"/>
              <a:ea typeface="Arial" panose="020B0604020202020204" pitchFamily="34" charset="0"/>
            </a:endParaRPr>
          </a:p>
          <a:p>
            <a:pPr marL="136525">
              <a:lnSpc>
                <a:spcPct val="105000"/>
              </a:lnSpc>
              <a:spcBef>
                <a:spcPts val="970"/>
              </a:spcBef>
              <a:spcAft>
                <a:spcPts val="0"/>
              </a:spcAft>
            </a:pPr>
            <a:r>
              <a:rPr lang="en-US" sz="3200" spc="-10" dirty="0">
                <a:solidFill>
                  <a:schemeClr val="bg2"/>
                </a:solidFill>
                <a:effectLst/>
                <a:latin typeface="Century Gothic" panose="020B0502020202020204" pitchFamily="34" charset="0"/>
                <a:ea typeface="Arial" panose="020B0604020202020204" pitchFamily="34" charset="0"/>
              </a:rPr>
              <a:t>There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are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three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reflection</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prompts</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found</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within</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the Positionality</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Wheel.</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Please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know</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that</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your reflections</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will</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not</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be</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assessed. </a:t>
            </a:r>
            <a:r>
              <a:rPr lang="en-US" sz="3200" dirty="0">
                <a:solidFill>
                  <a:schemeClr val="bg2"/>
                </a:solidFill>
                <a:effectLst/>
                <a:latin typeface="Century Gothic" panose="020B0502020202020204" pitchFamily="34" charset="0"/>
                <a:ea typeface="Arial" panose="020B0604020202020204" pitchFamily="34" charset="0"/>
              </a:rPr>
              <a:t>Rather,</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it</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opportunity</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support</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development</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your</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equity</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practice.</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Not</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all</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parts</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or</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aspects</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person’s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lived </a:t>
            </a:r>
            <a:r>
              <a:rPr lang="en-US" sz="3200" spc="-10" dirty="0">
                <a:solidFill>
                  <a:schemeClr val="bg2"/>
                </a:solidFill>
                <a:effectLst/>
                <a:latin typeface="Century Gothic" panose="020B0502020202020204" pitchFamily="34" charset="0"/>
                <a:ea typeface="Arial" panose="020B0604020202020204" pitchFamily="34" charset="0"/>
              </a:rPr>
              <a:t>experience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can</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be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shared,</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nor</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do</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we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expect</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it</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to</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be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shared.</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All</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reflective</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spaces</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within</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this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Module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both</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accepts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and</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supports </a:t>
            </a:r>
            <a:r>
              <a:rPr lang="en-US" sz="3200" dirty="0">
                <a:solidFill>
                  <a:schemeClr val="bg2"/>
                </a:solidFill>
                <a:effectLst/>
                <a:latin typeface="Century Gothic" panose="020B0502020202020204" pitchFamily="34" charset="0"/>
                <a:ea typeface="Arial" panose="020B0604020202020204" pitchFamily="34" charset="0"/>
              </a:rPr>
              <a:t>refusal of participation.</a:t>
            </a:r>
            <a:endParaRPr lang="en-CA" sz="3200" dirty="0">
              <a:solidFill>
                <a:schemeClr val="bg2"/>
              </a:solidFill>
              <a:effectLst/>
              <a:latin typeface="Century Gothic" panose="020B0502020202020204" pitchFamily="34" charset="0"/>
              <a:ea typeface="Arial" panose="020B0604020202020204" pitchFamily="34" charset="0"/>
            </a:endParaRPr>
          </a:p>
          <a:p>
            <a:pPr marL="136525">
              <a:spcBef>
                <a:spcPts val="845"/>
              </a:spcBef>
            </a:pPr>
            <a:endParaRPr lang="en-US" sz="3200" b="1" kern="0" spc="-10" dirty="0">
              <a:solidFill>
                <a:schemeClr val="bg2"/>
              </a:solidFill>
              <a:effectLst/>
              <a:latin typeface="Century Gothic" panose="020B0502020202020204" pitchFamily="34" charset="0"/>
              <a:ea typeface="Arial" panose="020B0604020202020204" pitchFamily="34" charset="0"/>
            </a:endParaRPr>
          </a:p>
          <a:p>
            <a:pPr marL="136525">
              <a:spcBef>
                <a:spcPts val="915"/>
              </a:spcBef>
            </a:pPr>
            <a:endParaRPr lang="en-CA" sz="3200" b="1" kern="0" dirty="0">
              <a:solidFill>
                <a:schemeClr val="bg2"/>
              </a:solidFill>
              <a:effectLst/>
              <a:latin typeface="Century Gothic" panose="020B0502020202020204" pitchFamily="34" charset="0"/>
              <a:ea typeface="Arial" panose="020B0604020202020204" pitchFamily="34" charset="0"/>
            </a:endParaRPr>
          </a:p>
        </p:txBody>
      </p:sp>
      <p:pic>
        <p:nvPicPr>
          <p:cNvPr id="5" name="Picture 4" descr="Diagram of a circular chart that is broken down into 18 different colour bands.&#10;Red corresponds to Sex&#10;Mauve corresponds to Gender&#10;Light corresponds to sexual orientation&#10;Blue corresponds to Physical Health&#10;Beige corresponds to Differently abled and/or disabled&#10;Dark yellow corresponds to Neurodiversity&#10;Golden yellow corresponds to Mental Health&#10;Honey yellow corresponds to Education&#10;Yellow corresponds to Culture&#10;Light yellow corresponds to Age&#10;Light Brown corresponds to Socio-economic status&#10;Puce corresponds to Ethnicity&#10;Violet corresponds to Race&#10;Khaki green corresponds to Indigenous&#10;Green corresponds to Religious or Spiritual affiliation&#10;Light Green corresponds to Multi-language&#10;Mint green corresponds to Ancestry&#10;Grey corresponds to Nationality&#10;&#10;Three questions appear in the centre of the wheel:&#10;1) Which parts of your identity did you come to know first?&#10;2) Which parts of your identity do you believe have the greatest effect on how others perceive you?&#10;3) Which parts of your identity are most salient to you?">
            <a:extLst>
              <a:ext uri="{FF2B5EF4-FFF2-40B4-BE49-F238E27FC236}">
                <a16:creationId xmlns:a16="http://schemas.microsoft.com/office/drawing/2014/main" id="{6DC3A894-5113-304F-912A-F276FB269F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2580303"/>
            <a:ext cx="12582825" cy="9259006"/>
          </a:xfrm>
          <a:prstGeom prst="rect">
            <a:avLst/>
          </a:prstGeom>
        </p:spPr>
      </p:pic>
      <p:sp>
        <p:nvSpPr>
          <p:cNvPr id="6" name="Title 1">
            <a:extLst>
              <a:ext uri="{FF2B5EF4-FFF2-40B4-BE49-F238E27FC236}">
                <a16:creationId xmlns:a16="http://schemas.microsoft.com/office/drawing/2014/main" id="{74ABAB03-AA47-AC7E-B0F5-0771F6C16104}"/>
              </a:ext>
            </a:extLst>
          </p:cNvPr>
          <p:cNvSpPr txBox="1">
            <a:spLocks/>
          </p:cNvSpPr>
          <p:nvPr/>
        </p:nvSpPr>
        <p:spPr>
          <a:xfrm>
            <a:off x="1498600" y="819588"/>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effectLst/>
                <a:latin typeface="Century Gothic" panose="020B0502020202020204" pitchFamily="34" charset="0"/>
                <a:ea typeface="Arial" panose="020B0604020202020204" pitchFamily="34" charset="0"/>
              </a:rPr>
              <a:t>Module 1: Positionality </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25679531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728453" y="6810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D84417E4-0056-FB38-8EA2-9042B504360A}"/>
              </a:ext>
            </a:extLst>
          </p:cNvPr>
          <p:cNvSpPr txBox="1"/>
          <p:nvPr/>
        </p:nvSpPr>
        <p:spPr>
          <a:xfrm>
            <a:off x="1498599" y="3622593"/>
            <a:ext cx="8966200" cy="7825219"/>
          </a:xfrm>
          <a:prstGeom prst="rect">
            <a:avLst/>
          </a:prstGeom>
          <a:noFill/>
        </p:spPr>
        <p:txBody>
          <a:bodyPr wrap="square" rtlCol="0">
            <a:spAutoFit/>
          </a:bodyPr>
          <a:lstStyle/>
          <a:p>
            <a:pPr marL="136525"/>
            <a:r>
              <a:rPr lang="en-US" sz="4000" b="1" kern="0" dirty="0">
                <a:solidFill>
                  <a:schemeClr val="bg2"/>
                </a:solidFill>
                <a:effectLst/>
                <a:latin typeface="Century Gothic" panose="020B0502020202020204" pitchFamily="34" charset="0"/>
                <a:ea typeface="Arial" panose="020B0604020202020204" pitchFamily="34" charset="0"/>
              </a:rPr>
              <a:t>Invitation</a:t>
            </a:r>
            <a:r>
              <a:rPr lang="en-US" sz="4000" b="1" kern="0" spc="-5" dirty="0">
                <a:solidFill>
                  <a:schemeClr val="bg2"/>
                </a:solidFill>
                <a:effectLst/>
                <a:latin typeface="Century Gothic" panose="020B0502020202020204" pitchFamily="34" charset="0"/>
                <a:ea typeface="Arial" panose="020B0604020202020204" pitchFamily="34" charset="0"/>
              </a:rPr>
              <a:t> </a:t>
            </a:r>
            <a:r>
              <a:rPr lang="en-US" sz="4000" b="1" kern="0" dirty="0">
                <a:solidFill>
                  <a:schemeClr val="bg2"/>
                </a:solidFill>
                <a:effectLst/>
                <a:latin typeface="Century Gothic" panose="020B0502020202020204" pitchFamily="34" charset="0"/>
                <a:ea typeface="Arial" panose="020B0604020202020204" pitchFamily="34" charset="0"/>
              </a:rPr>
              <a:t>to</a:t>
            </a:r>
            <a:r>
              <a:rPr lang="en-US" sz="4000" b="1" kern="0" spc="-10" dirty="0">
                <a:solidFill>
                  <a:schemeClr val="bg2"/>
                </a:solidFill>
                <a:effectLst/>
                <a:latin typeface="Century Gothic" panose="020B0502020202020204" pitchFamily="34" charset="0"/>
                <a:ea typeface="Arial" panose="020B0604020202020204" pitchFamily="34" charset="0"/>
              </a:rPr>
              <a:t> Reflect</a:t>
            </a:r>
          </a:p>
          <a:p>
            <a:pPr marL="136525"/>
            <a:endParaRPr lang="en-CA" sz="4000" b="1" kern="0" dirty="0">
              <a:solidFill>
                <a:schemeClr val="bg2"/>
              </a:solidFill>
              <a:effectLst/>
              <a:latin typeface="Century Gothic" panose="020B0502020202020204" pitchFamily="34" charset="0"/>
              <a:ea typeface="Arial" panose="020B0604020202020204" pitchFamily="34" charset="0"/>
            </a:endParaRPr>
          </a:p>
          <a:p>
            <a:pPr marL="136525">
              <a:lnSpc>
                <a:spcPct val="105000"/>
              </a:lnSpc>
              <a:spcBef>
                <a:spcPts val="970"/>
              </a:spcBef>
              <a:spcAft>
                <a:spcPts val="0"/>
              </a:spcAft>
            </a:pPr>
            <a:r>
              <a:rPr lang="en-US" sz="3200" spc="-10" dirty="0">
                <a:solidFill>
                  <a:schemeClr val="bg2"/>
                </a:solidFill>
                <a:effectLst/>
                <a:latin typeface="Century Gothic" panose="020B0502020202020204" pitchFamily="34" charset="0"/>
                <a:ea typeface="Arial" panose="020B0604020202020204" pitchFamily="34" charset="0"/>
              </a:rPr>
              <a:t>There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are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three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reflection</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prompts</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found</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within</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the Positionality</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Wheel.</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Please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know</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that</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your reflections</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will</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not</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be</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assessed. </a:t>
            </a:r>
            <a:r>
              <a:rPr lang="en-US" sz="3200" dirty="0">
                <a:solidFill>
                  <a:schemeClr val="bg2"/>
                </a:solidFill>
                <a:effectLst/>
                <a:latin typeface="Century Gothic" panose="020B0502020202020204" pitchFamily="34" charset="0"/>
                <a:ea typeface="Arial" panose="020B0604020202020204" pitchFamily="34" charset="0"/>
              </a:rPr>
              <a:t>Rather,</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it</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opportunity</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support</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development</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your</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equity</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practice.</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Not</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all</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parts</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or</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aspects</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person’s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lived </a:t>
            </a:r>
            <a:r>
              <a:rPr lang="en-US" sz="3200" spc="-10" dirty="0">
                <a:solidFill>
                  <a:schemeClr val="bg2"/>
                </a:solidFill>
                <a:effectLst/>
                <a:latin typeface="Century Gothic" panose="020B0502020202020204" pitchFamily="34" charset="0"/>
                <a:ea typeface="Arial" panose="020B0604020202020204" pitchFamily="34" charset="0"/>
              </a:rPr>
              <a:t>experience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can</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be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shared,</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nor</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do</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we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expect</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it</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to</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be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shared.</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All</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reflective</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spaces</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within</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this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Module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both</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accepts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and</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supports </a:t>
            </a:r>
            <a:r>
              <a:rPr lang="en-US" sz="3200" dirty="0">
                <a:solidFill>
                  <a:schemeClr val="bg2"/>
                </a:solidFill>
                <a:effectLst/>
                <a:latin typeface="Century Gothic" panose="020B0502020202020204" pitchFamily="34" charset="0"/>
                <a:ea typeface="Arial" panose="020B0604020202020204" pitchFamily="34" charset="0"/>
              </a:rPr>
              <a:t>refusal of participation.</a:t>
            </a:r>
            <a:endParaRPr lang="en-CA" sz="3200" dirty="0">
              <a:solidFill>
                <a:schemeClr val="bg2"/>
              </a:solidFill>
              <a:effectLst/>
              <a:latin typeface="Century Gothic" panose="020B0502020202020204" pitchFamily="34" charset="0"/>
              <a:ea typeface="Arial" panose="020B0604020202020204" pitchFamily="34" charset="0"/>
            </a:endParaRPr>
          </a:p>
          <a:p>
            <a:pPr marL="136525">
              <a:spcBef>
                <a:spcPts val="845"/>
              </a:spcBef>
            </a:pPr>
            <a:endParaRPr lang="en-US" sz="3200" b="1" kern="0" spc="-10" dirty="0">
              <a:solidFill>
                <a:schemeClr val="bg2"/>
              </a:solidFill>
              <a:effectLst/>
              <a:latin typeface="Century Gothic" panose="020B0502020202020204" pitchFamily="34" charset="0"/>
              <a:ea typeface="Arial" panose="020B0604020202020204" pitchFamily="34" charset="0"/>
            </a:endParaRPr>
          </a:p>
          <a:p>
            <a:pPr marL="136525">
              <a:spcBef>
                <a:spcPts val="915"/>
              </a:spcBef>
            </a:pPr>
            <a:endParaRPr lang="en-CA" sz="3200" b="1" kern="0" dirty="0">
              <a:solidFill>
                <a:schemeClr val="bg2"/>
              </a:solidFill>
              <a:effectLst/>
              <a:latin typeface="Century Gothic" panose="020B0502020202020204" pitchFamily="34" charset="0"/>
              <a:ea typeface="Arial" panose="020B0604020202020204" pitchFamily="34" charset="0"/>
            </a:endParaRPr>
          </a:p>
        </p:txBody>
      </p:sp>
      <p:pic>
        <p:nvPicPr>
          <p:cNvPr id="5" name="Picture 4" descr="Diagram of a circular chart that is broken down into 18 different colour bands.&#10;Red corresponds to Sex&#10;Mauve corresponds to Gender&#10;Light corresponds to sexual orientation&#10;Blue corresponds to Physical Health&#10;Beige corresponds to Differently abled and/or disabled&#10;Dark yellow corresponds to Neurodiversity&#10;Golden yellow corresponds to Mental Health&#10;Honey yellow corresponds to Education&#10;Yellow corresponds to Culture&#10;Light yellow corresponds to Age&#10;Light Brown corresponds to Socio-economic status&#10;Puce corresponds to Ethnicity&#10;Violet corresponds to Race&#10;Khaki green corresponds to Indigenous&#10;Green corresponds to Religious or Spiritual affiliation&#10;Light Green corresponds to Multi-language&#10;Mint green corresponds to Ancestry&#10;Grey corresponds to Nationality&#10;&#10;Three questions appear in the centre of the wheel:&#10;1) Which parts of your identity did you come to know first?&#10;2) Which parts of your identity do you believe have the greatest effect on how others perceive you?&#10;3) Which parts of your identity are most salient to you?">
            <a:extLst>
              <a:ext uri="{FF2B5EF4-FFF2-40B4-BE49-F238E27FC236}">
                <a16:creationId xmlns:a16="http://schemas.microsoft.com/office/drawing/2014/main" id="{6DC3A894-5113-304F-912A-F276FB269F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2580303"/>
            <a:ext cx="12582825" cy="9259006"/>
          </a:xfrm>
          <a:prstGeom prst="rect">
            <a:avLst/>
          </a:prstGeom>
        </p:spPr>
      </p:pic>
      <p:sp>
        <p:nvSpPr>
          <p:cNvPr id="6" name="Title 1">
            <a:extLst>
              <a:ext uri="{FF2B5EF4-FFF2-40B4-BE49-F238E27FC236}">
                <a16:creationId xmlns:a16="http://schemas.microsoft.com/office/drawing/2014/main" id="{7801FB18-A315-6440-B1B8-9D1AA6FBCAAB}"/>
              </a:ext>
            </a:extLst>
          </p:cNvPr>
          <p:cNvSpPr txBox="1">
            <a:spLocks/>
          </p:cNvSpPr>
          <p:nvPr/>
        </p:nvSpPr>
        <p:spPr>
          <a:xfrm>
            <a:off x="1498600" y="819588"/>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effectLst/>
                <a:latin typeface="Century Gothic" panose="020B0502020202020204" pitchFamily="34" charset="0"/>
                <a:ea typeface="Arial" panose="020B0604020202020204" pitchFamily="34" charset="0"/>
              </a:rPr>
              <a:t>Module 1: Positionality </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7901359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728453" y="6810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D84417E4-0056-FB38-8EA2-9042B504360A}"/>
              </a:ext>
            </a:extLst>
          </p:cNvPr>
          <p:cNvSpPr txBox="1"/>
          <p:nvPr/>
        </p:nvSpPr>
        <p:spPr>
          <a:xfrm>
            <a:off x="1498598" y="3622593"/>
            <a:ext cx="20040601" cy="5070619"/>
          </a:xfrm>
          <a:prstGeom prst="rect">
            <a:avLst/>
          </a:prstGeom>
          <a:noFill/>
        </p:spPr>
        <p:txBody>
          <a:bodyPr wrap="square" rtlCol="0">
            <a:spAutoFit/>
          </a:bodyPr>
          <a:lstStyle/>
          <a:p>
            <a:pPr marL="136525">
              <a:spcBef>
                <a:spcPts val="845"/>
              </a:spcBef>
            </a:pPr>
            <a:r>
              <a:rPr lang="en-US" sz="4000" b="1" dirty="0">
                <a:solidFill>
                  <a:schemeClr val="bg2"/>
                </a:solidFill>
                <a:effectLst/>
                <a:latin typeface="Century Gothic" panose="020B0502020202020204" pitchFamily="34" charset="0"/>
                <a:ea typeface="Arial" panose="020B0604020202020204" pitchFamily="34" charset="0"/>
              </a:rPr>
              <a:t>A note on this Positionality Wheel:</a:t>
            </a:r>
          </a:p>
          <a:p>
            <a:pPr marL="136525">
              <a:spcBef>
                <a:spcPts val="845"/>
              </a:spcBef>
            </a:pPr>
            <a:endParaRPr lang="en-US" sz="3200" dirty="0">
              <a:solidFill>
                <a:schemeClr val="bg2"/>
              </a:solidFill>
              <a:latin typeface="Century Gothic" panose="020B0502020202020204" pitchFamily="34" charset="0"/>
              <a:ea typeface="Arial" panose="020B0604020202020204" pitchFamily="34" charset="0"/>
            </a:endParaRPr>
          </a:p>
          <a:p>
            <a:pPr marL="136525">
              <a:spcBef>
                <a:spcPts val="845"/>
              </a:spcBef>
            </a:pPr>
            <a:r>
              <a:rPr lang="en-US" sz="3200" dirty="0">
                <a:solidFill>
                  <a:schemeClr val="bg2"/>
                </a:solidFill>
                <a:effectLst/>
                <a:latin typeface="Century Gothic" panose="020B0502020202020204" pitchFamily="34" charset="0"/>
                <a:ea typeface="Arial" panose="020B0604020202020204" pitchFamily="34" charset="0"/>
              </a:rPr>
              <a:t>This Positionality Wheel is itself contextual and will iterate based on what we come to know individually and as a community. We</a:t>
            </a:r>
            <a:r>
              <a:rPr lang="en-US" sz="3200" spc="20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recognize</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that</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language</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is</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constantly</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evolving.</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We</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aim</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to</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situate</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this</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Positionality</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Wheel</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in</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an</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iterative</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model.</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In</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this</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vein,</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if</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you </a:t>
            </a:r>
            <a:r>
              <a:rPr lang="en-US" sz="3200" dirty="0">
                <a:solidFill>
                  <a:schemeClr val="bg2"/>
                </a:solidFill>
                <a:effectLst/>
                <a:latin typeface="Century Gothic" panose="020B0502020202020204" pitchFamily="34" charset="0"/>
                <a:ea typeface="Arial" panose="020B0604020202020204" pitchFamily="34" charset="0"/>
              </a:rPr>
              <a:t>believe</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we</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have</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omitted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or</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misrepresented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identity,</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we</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would</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value</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knowing</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this, and</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ask</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that</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you</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please</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e-mail</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Erin</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Huner at</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ehuner@ivey.ca</a:t>
            </a:r>
            <a:r>
              <a:rPr lang="en-US" sz="3200" spc="20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share</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your</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feedback.</a:t>
            </a:r>
            <a:endParaRPr lang="en-CA" sz="3200" dirty="0">
              <a:solidFill>
                <a:schemeClr val="bg2"/>
              </a:solidFill>
              <a:effectLst/>
              <a:latin typeface="Century Gothic" panose="020B0502020202020204" pitchFamily="34" charset="0"/>
              <a:ea typeface="Arial" panose="020B0604020202020204" pitchFamily="34" charset="0"/>
            </a:endParaRPr>
          </a:p>
          <a:p>
            <a:pPr marL="136525">
              <a:spcBef>
                <a:spcPts val="845"/>
              </a:spcBef>
            </a:pPr>
            <a:endParaRPr lang="en-US" sz="3200" b="1" kern="0" spc="-10" dirty="0">
              <a:solidFill>
                <a:schemeClr val="bg2"/>
              </a:solidFill>
              <a:effectLst/>
              <a:latin typeface="Century Gothic" panose="020B0502020202020204" pitchFamily="34" charset="0"/>
              <a:ea typeface="Arial" panose="020B0604020202020204" pitchFamily="34" charset="0"/>
            </a:endParaRPr>
          </a:p>
          <a:p>
            <a:pPr marL="136525">
              <a:spcBef>
                <a:spcPts val="915"/>
              </a:spcBef>
            </a:pPr>
            <a:endParaRPr lang="en-CA" sz="3200" b="1" kern="0" dirty="0">
              <a:solidFill>
                <a:schemeClr val="bg2"/>
              </a:solidFill>
              <a:effectLst/>
              <a:latin typeface="Century Gothic" panose="020B0502020202020204" pitchFamily="34" charset="0"/>
              <a:ea typeface="Arial" panose="020B0604020202020204" pitchFamily="34" charset="0"/>
            </a:endParaRPr>
          </a:p>
        </p:txBody>
      </p:sp>
      <p:sp>
        <p:nvSpPr>
          <p:cNvPr id="8" name="Title 1">
            <a:extLst>
              <a:ext uri="{FF2B5EF4-FFF2-40B4-BE49-F238E27FC236}">
                <a16:creationId xmlns:a16="http://schemas.microsoft.com/office/drawing/2014/main" id="{DA62C030-DCBA-E5C1-DDFA-5FED86502613}"/>
              </a:ext>
            </a:extLst>
          </p:cNvPr>
          <p:cNvSpPr txBox="1">
            <a:spLocks/>
          </p:cNvSpPr>
          <p:nvPr/>
        </p:nvSpPr>
        <p:spPr>
          <a:xfrm>
            <a:off x="1498600" y="921188"/>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effectLst/>
                <a:latin typeface="Century Gothic" panose="020B0502020202020204" pitchFamily="34" charset="0"/>
                <a:ea typeface="Arial" panose="020B0604020202020204" pitchFamily="34" charset="0"/>
              </a:rPr>
              <a:t>Module 1: Positionality </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35687730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728453" y="6810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D84417E4-0056-FB38-8EA2-9042B504360A}"/>
              </a:ext>
            </a:extLst>
          </p:cNvPr>
          <p:cNvSpPr txBox="1"/>
          <p:nvPr/>
        </p:nvSpPr>
        <p:spPr>
          <a:xfrm>
            <a:off x="1498599" y="2212390"/>
            <a:ext cx="20040601" cy="10662342"/>
          </a:xfrm>
          <a:prstGeom prst="rect">
            <a:avLst/>
          </a:prstGeom>
          <a:noFill/>
        </p:spPr>
        <p:txBody>
          <a:bodyPr wrap="square" rtlCol="0">
            <a:spAutoFit/>
          </a:bodyPr>
          <a:lstStyle/>
          <a:p>
            <a:pPr marL="69850"/>
            <a:r>
              <a:rPr lang="en-US" sz="4000" b="1" dirty="0">
                <a:solidFill>
                  <a:schemeClr val="bg2"/>
                </a:solidFill>
                <a:effectLst/>
                <a:latin typeface="Century Gothic" panose="020B0502020202020204" pitchFamily="34" charset="0"/>
                <a:ea typeface="Arial" panose="020B0604020202020204" pitchFamily="34" charset="0"/>
              </a:rPr>
              <a:t>Student</a:t>
            </a:r>
            <a:r>
              <a:rPr lang="en-US" sz="4000" b="1" spc="15" dirty="0">
                <a:solidFill>
                  <a:schemeClr val="bg2"/>
                </a:solidFill>
                <a:effectLst/>
                <a:latin typeface="Century Gothic" panose="020B0502020202020204" pitchFamily="34" charset="0"/>
                <a:ea typeface="Arial" panose="020B0604020202020204" pitchFamily="34" charset="0"/>
              </a:rPr>
              <a:t> </a:t>
            </a:r>
            <a:r>
              <a:rPr lang="en-US" sz="4000" b="1" dirty="0">
                <a:solidFill>
                  <a:schemeClr val="bg2"/>
                </a:solidFill>
                <a:effectLst/>
                <a:latin typeface="Century Gothic" panose="020B0502020202020204" pitchFamily="34" charset="0"/>
                <a:ea typeface="Arial" panose="020B0604020202020204" pitchFamily="34" charset="0"/>
              </a:rPr>
              <a:t>Reflections</a:t>
            </a:r>
            <a:r>
              <a:rPr lang="en-US" sz="4000" b="1" spc="-25" dirty="0">
                <a:solidFill>
                  <a:schemeClr val="bg2"/>
                </a:solidFill>
                <a:effectLst/>
                <a:latin typeface="Century Gothic" panose="020B0502020202020204" pitchFamily="34" charset="0"/>
                <a:ea typeface="Arial" panose="020B0604020202020204" pitchFamily="34" charset="0"/>
              </a:rPr>
              <a:t> </a:t>
            </a:r>
            <a:r>
              <a:rPr lang="en-US" sz="4000" b="1" dirty="0">
                <a:solidFill>
                  <a:schemeClr val="bg2"/>
                </a:solidFill>
                <a:effectLst/>
                <a:latin typeface="Century Gothic" panose="020B0502020202020204" pitchFamily="34" charset="0"/>
                <a:ea typeface="Arial" panose="020B0604020202020204" pitchFamily="34" charset="0"/>
              </a:rPr>
              <a:t>on</a:t>
            </a:r>
            <a:r>
              <a:rPr lang="en-US" sz="4000" b="1" spc="20" dirty="0">
                <a:solidFill>
                  <a:schemeClr val="bg2"/>
                </a:solidFill>
                <a:effectLst/>
                <a:latin typeface="Century Gothic" panose="020B0502020202020204" pitchFamily="34" charset="0"/>
                <a:ea typeface="Arial" panose="020B0604020202020204" pitchFamily="34" charset="0"/>
              </a:rPr>
              <a:t> </a:t>
            </a:r>
            <a:r>
              <a:rPr lang="en-US" sz="4000" b="1" dirty="0">
                <a:solidFill>
                  <a:schemeClr val="bg2"/>
                </a:solidFill>
                <a:effectLst/>
                <a:latin typeface="Century Gothic" panose="020B0502020202020204" pitchFamily="34" charset="0"/>
                <a:ea typeface="Arial" panose="020B0604020202020204" pitchFamily="34" charset="0"/>
              </a:rPr>
              <a:t>their</a:t>
            </a:r>
            <a:r>
              <a:rPr lang="en-US" sz="4000" b="1" spc="5" dirty="0">
                <a:solidFill>
                  <a:schemeClr val="bg2"/>
                </a:solidFill>
                <a:effectLst/>
                <a:latin typeface="Century Gothic" panose="020B0502020202020204" pitchFamily="34" charset="0"/>
                <a:ea typeface="Arial" panose="020B0604020202020204" pitchFamily="34" charset="0"/>
              </a:rPr>
              <a:t> </a:t>
            </a:r>
            <a:r>
              <a:rPr lang="en-US" sz="4000" b="1" spc="-10" dirty="0">
                <a:solidFill>
                  <a:schemeClr val="bg2"/>
                </a:solidFill>
                <a:effectLst/>
                <a:latin typeface="Century Gothic" panose="020B0502020202020204" pitchFamily="34" charset="0"/>
                <a:ea typeface="Arial" panose="020B0604020202020204" pitchFamily="34" charset="0"/>
              </a:rPr>
              <a:t>Positionality</a:t>
            </a:r>
          </a:p>
          <a:p>
            <a:pPr marL="69850"/>
            <a:endParaRPr lang="en-CA" sz="4000" dirty="0">
              <a:solidFill>
                <a:schemeClr val="bg2"/>
              </a:solidFill>
              <a:effectLst/>
              <a:latin typeface="Century Gothic" panose="020B0502020202020204" pitchFamily="34" charset="0"/>
              <a:ea typeface="Arial" panose="020B0604020202020204" pitchFamily="34" charset="0"/>
            </a:endParaRPr>
          </a:p>
          <a:p>
            <a:pPr marL="69850" marR="140335">
              <a:lnSpc>
                <a:spcPct val="106000"/>
              </a:lnSpc>
              <a:spcBef>
                <a:spcPts val="970"/>
              </a:spcBef>
              <a:spcAft>
                <a:spcPts val="0"/>
              </a:spcAft>
            </a:pPr>
            <a:r>
              <a:rPr lang="en-US" sz="3200" dirty="0">
                <a:solidFill>
                  <a:schemeClr val="bg2"/>
                </a:solidFill>
                <a:effectLst/>
                <a:latin typeface="Century Gothic" panose="020B0502020202020204" pitchFamily="34" charset="0"/>
                <a:ea typeface="Arial" panose="020B0604020202020204" pitchFamily="34" charset="0"/>
              </a:rPr>
              <a:t>In</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Fall</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2020,</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HBA1</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Learning</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Through</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Action</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(LTA)</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course included</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Perspective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Taking</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Sessions</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which</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centered</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discussions</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 </a:t>
            </a:r>
            <a:r>
              <a:rPr lang="en-US" sz="3200" spc="-10" dirty="0">
                <a:solidFill>
                  <a:schemeClr val="bg2"/>
                </a:solidFill>
                <a:effectLst/>
                <a:latin typeface="Century Gothic" panose="020B0502020202020204" pitchFamily="34" charset="0"/>
                <a:ea typeface="Arial" panose="020B0604020202020204" pitchFamily="34" charset="0"/>
              </a:rPr>
              <a:t>race</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and</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anti-racism.</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All</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HBA1</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students</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were</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asked</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to</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write</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critical</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reflection</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essay in</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response</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to</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the</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following questions:</a:t>
            </a:r>
            <a:endParaRPr lang="en-CA" sz="3200" dirty="0">
              <a:solidFill>
                <a:schemeClr val="bg2"/>
              </a:solidFill>
              <a:effectLst/>
              <a:latin typeface="Century Gothic" panose="020B0502020202020204" pitchFamily="34" charset="0"/>
              <a:ea typeface="Arial" panose="020B0604020202020204" pitchFamily="34" charset="0"/>
            </a:endParaRPr>
          </a:p>
          <a:p>
            <a:pPr marL="69850">
              <a:spcBef>
                <a:spcPts val="900"/>
              </a:spcBef>
              <a:spcAft>
                <a:spcPts val="0"/>
              </a:spcAft>
            </a:pPr>
            <a:r>
              <a:rPr lang="en-US" sz="3200" i="1" dirty="0">
                <a:solidFill>
                  <a:schemeClr val="bg2"/>
                </a:solidFill>
                <a:effectLst/>
                <a:latin typeface="Century Gothic" panose="020B0502020202020204" pitchFamily="34" charset="0"/>
                <a:ea typeface="Arial" panose="020B0604020202020204" pitchFamily="34" charset="0"/>
              </a:rPr>
              <a:t>What</a:t>
            </a:r>
            <a:r>
              <a:rPr lang="en-US" sz="3200" i="1" spc="-1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is</a:t>
            </a:r>
            <a:r>
              <a:rPr lang="en-US" sz="3200" i="1" spc="-3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the</a:t>
            </a:r>
            <a:r>
              <a:rPr lang="en-US" sz="3200" i="1" spc="-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role</a:t>
            </a:r>
            <a:r>
              <a:rPr lang="en-US" sz="3200" i="1" spc="-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of</a:t>
            </a:r>
            <a:r>
              <a:rPr lang="en-US" sz="3200" i="1" spc="-3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race</a:t>
            </a:r>
            <a:r>
              <a:rPr lang="en-US" sz="3200" i="1" spc="-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in</a:t>
            </a:r>
            <a:r>
              <a:rPr lang="en-US" sz="3200" i="1" spc="-3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the</a:t>
            </a:r>
            <a:r>
              <a:rPr lang="en-US" sz="3200" i="1" spc="-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business</a:t>
            </a:r>
            <a:r>
              <a:rPr lang="en-US" sz="3200" i="1" spc="-3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school?</a:t>
            </a:r>
            <a:r>
              <a:rPr lang="en-US" sz="3200" i="1" spc="-1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How</a:t>
            </a:r>
            <a:r>
              <a:rPr lang="en-US" sz="3200" i="1" spc="-4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does</a:t>
            </a:r>
            <a:r>
              <a:rPr lang="en-US" sz="3200" i="1" spc="-3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race</a:t>
            </a:r>
            <a:r>
              <a:rPr lang="en-US" sz="3200" i="1" spc="-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impact</a:t>
            </a:r>
            <a:r>
              <a:rPr lang="en-US" sz="3200" i="1" spc="-3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you?</a:t>
            </a:r>
            <a:r>
              <a:rPr lang="en-US" sz="3200" i="1" spc="-1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How</a:t>
            </a:r>
            <a:r>
              <a:rPr lang="en-US" sz="3200" i="1" spc="-2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do</a:t>
            </a:r>
            <a:r>
              <a:rPr lang="en-US" sz="3200" i="1" spc="-2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you</a:t>
            </a:r>
            <a:r>
              <a:rPr lang="en-US" sz="3200" i="1" spc="-3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imagine</a:t>
            </a:r>
            <a:r>
              <a:rPr lang="en-US" sz="3200" i="1" spc="-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race</a:t>
            </a:r>
            <a:r>
              <a:rPr lang="en-US" sz="3200" i="1" spc="-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impacts</a:t>
            </a:r>
            <a:r>
              <a:rPr lang="en-US" sz="3200" i="1" spc="-3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others?</a:t>
            </a:r>
          </a:p>
          <a:p>
            <a:pPr marL="69850">
              <a:spcBef>
                <a:spcPts val="900"/>
              </a:spcBef>
              <a:spcAft>
                <a:spcPts val="0"/>
              </a:spcAft>
            </a:pPr>
            <a:endParaRPr lang="en-CA" sz="3200" dirty="0">
              <a:solidFill>
                <a:schemeClr val="bg2"/>
              </a:solidFill>
              <a:effectLst/>
              <a:latin typeface="Century Gothic" panose="020B0502020202020204" pitchFamily="34" charset="0"/>
              <a:ea typeface="Arial" panose="020B0604020202020204" pitchFamily="34" charset="0"/>
            </a:endParaRPr>
          </a:p>
          <a:p>
            <a:pPr marL="69850" marR="140335">
              <a:lnSpc>
                <a:spcPct val="105000"/>
              </a:lnSpc>
              <a:spcBef>
                <a:spcPts val="970"/>
              </a:spcBef>
              <a:spcAft>
                <a:spcPts val="0"/>
              </a:spcAft>
            </a:pPr>
            <a:r>
              <a:rPr lang="en-US" sz="3200" dirty="0">
                <a:solidFill>
                  <a:schemeClr val="bg2"/>
                </a:solidFill>
                <a:effectLst/>
                <a:latin typeface="Century Gothic" panose="020B0502020202020204" pitchFamily="34" charset="0"/>
                <a:ea typeface="Arial" panose="020B0604020202020204" pitchFamily="34" charset="0"/>
              </a:rPr>
              <a:t>For</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many</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students,</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their</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essays</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illustrated</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that</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experiences</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race</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are</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not</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disentangled</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from</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other</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parts</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their</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positionality, including ancestry, culture, ethnicity, gender, nationality and religion. Race is a social construct. Each of us ‘has’ a race, regardless of</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whether</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we</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agree</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with</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particular</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ways</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which</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that</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race</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is</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defined,</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described</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or</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represented</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a:t>
            </a:r>
            <a:r>
              <a:rPr lang="en-US" sz="3200" spc="-7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contemporary</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discourse or</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historical</a:t>
            </a:r>
            <a:r>
              <a:rPr lang="en-US" sz="3200" spc="-8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accounts.</a:t>
            </a:r>
          </a:p>
          <a:p>
            <a:pPr marL="69850" marR="140335">
              <a:lnSpc>
                <a:spcPct val="105000"/>
              </a:lnSpc>
              <a:spcBef>
                <a:spcPts val="970"/>
              </a:spcBef>
              <a:spcAft>
                <a:spcPts val="0"/>
              </a:spcAft>
            </a:pPr>
            <a:endParaRPr lang="en-CA" sz="3200" dirty="0">
              <a:solidFill>
                <a:schemeClr val="bg2"/>
              </a:solidFill>
              <a:effectLst/>
              <a:latin typeface="Century Gothic" panose="020B0502020202020204" pitchFamily="34" charset="0"/>
              <a:ea typeface="Arial" panose="020B0604020202020204" pitchFamily="34" charset="0"/>
            </a:endParaRPr>
          </a:p>
          <a:p>
            <a:r>
              <a:rPr lang="en-US" sz="3200" spc="-10" dirty="0">
                <a:solidFill>
                  <a:schemeClr val="bg2"/>
                </a:solidFill>
                <a:effectLst/>
                <a:latin typeface="Century Gothic" panose="020B0502020202020204" pitchFamily="34" charset="0"/>
                <a:ea typeface="Arial" panose="020B0604020202020204" pitchFamily="34" charset="0"/>
              </a:rPr>
              <a:t>In</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this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section,</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we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invite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each</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of you</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to</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read</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these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reflections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with</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curiosity</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and</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with</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an</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awareness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that</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former</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HBA1</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students </a:t>
            </a:r>
            <a:r>
              <a:rPr lang="en-US" sz="3200" dirty="0">
                <a:solidFill>
                  <a:schemeClr val="bg2"/>
                </a:solidFill>
                <a:effectLst/>
                <a:latin typeface="Century Gothic" panose="020B0502020202020204" pitchFamily="34" charset="0"/>
                <a:ea typeface="Arial" panose="020B0604020202020204" pitchFamily="34" charset="0"/>
              </a:rPr>
              <a:t>wrote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their</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private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thoughts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with</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no</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inkling</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that</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thousands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Ivey</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students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community</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members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would</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one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day</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read</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it.</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We are grateful for their permission to include their reflections below.</a:t>
            </a:r>
            <a:r>
              <a:rPr lang="en-CA" sz="3200" dirty="0">
                <a:solidFill>
                  <a:schemeClr val="bg2"/>
                </a:solidFill>
                <a:effectLst/>
                <a:latin typeface="Century Gothic" panose="020B0502020202020204" pitchFamily="34" charset="0"/>
              </a:rPr>
              <a:t> </a:t>
            </a:r>
            <a:endParaRPr lang="en-US" sz="3200" b="1" kern="0" spc="-10" dirty="0">
              <a:solidFill>
                <a:schemeClr val="bg2"/>
              </a:solidFill>
              <a:effectLst/>
              <a:latin typeface="Century Gothic" panose="020B0502020202020204" pitchFamily="34" charset="0"/>
              <a:ea typeface="Arial" panose="020B0604020202020204" pitchFamily="34" charset="0"/>
            </a:endParaRPr>
          </a:p>
          <a:p>
            <a:pPr marL="136525">
              <a:spcBef>
                <a:spcPts val="915"/>
              </a:spcBef>
            </a:pPr>
            <a:endParaRPr lang="en-CA" sz="3200" b="1" kern="0" dirty="0">
              <a:solidFill>
                <a:schemeClr val="bg2"/>
              </a:solidFill>
              <a:effectLst/>
              <a:latin typeface="Century Gothic" panose="020B0502020202020204" pitchFamily="34" charset="0"/>
              <a:ea typeface="Arial" panose="020B0604020202020204" pitchFamily="34" charset="0"/>
            </a:endParaRPr>
          </a:p>
        </p:txBody>
      </p:sp>
      <p:sp>
        <p:nvSpPr>
          <p:cNvPr id="5" name="Title 1">
            <a:extLst>
              <a:ext uri="{FF2B5EF4-FFF2-40B4-BE49-F238E27FC236}">
                <a16:creationId xmlns:a16="http://schemas.microsoft.com/office/drawing/2014/main" id="{6D84A70B-AECF-A01F-EC9F-C8DCC7850FEC}"/>
              </a:ext>
            </a:extLst>
          </p:cNvPr>
          <p:cNvSpPr txBox="1">
            <a:spLocks/>
          </p:cNvSpPr>
          <p:nvPr/>
        </p:nvSpPr>
        <p:spPr>
          <a:xfrm>
            <a:off x="1498600" y="819588"/>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effectLst/>
                <a:latin typeface="Century Gothic" panose="020B0502020202020204" pitchFamily="34" charset="0"/>
                <a:ea typeface="Arial" panose="020B0604020202020204" pitchFamily="34" charset="0"/>
              </a:rPr>
              <a:t>Module 1: Positionality </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41164096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5962EA81-BB2A-4059-9E45-D842779B753B}"/>
              </a:ext>
            </a:extLst>
          </p:cNvPr>
          <p:cNvSpPr txBox="1">
            <a:spLocks/>
          </p:cNvSpPr>
          <p:nvPr/>
        </p:nvSpPr>
        <p:spPr>
          <a:xfrm>
            <a:off x="1752600" y="973577"/>
            <a:ext cx="22004547"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algn="l"/>
            <a:r>
              <a:rPr lang="en-US" sz="8000" dirty="0">
                <a:solidFill>
                  <a:schemeClr val="bg2"/>
                </a:solidFill>
                <a:effectLst/>
                <a:latin typeface="Century Gothic" panose="020B0502020202020204" pitchFamily="34" charset="0"/>
                <a:ea typeface="Arial" panose="020B0604020202020204" pitchFamily="34" charset="0"/>
              </a:rPr>
              <a:t>Student</a:t>
            </a:r>
            <a:r>
              <a:rPr lang="en-US" sz="8000" spc="15" dirty="0">
                <a:solidFill>
                  <a:schemeClr val="bg2"/>
                </a:solidFill>
                <a:effectLst/>
                <a:latin typeface="Century Gothic" panose="020B0502020202020204" pitchFamily="34" charset="0"/>
                <a:ea typeface="Arial" panose="020B0604020202020204" pitchFamily="34" charset="0"/>
              </a:rPr>
              <a:t> </a:t>
            </a:r>
            <a:r>
              <a:rPr lang="en-US" sz="8000" dirty="0">
                <a:solidFill>
                  <a:schemeClr val="bg2"/>
                </a:solidFill>
                <a:effectLst/>
                <a:latin typeface="Century Gothic" panose="020B0502020202020204" pitchFamily="34" charset="0"/>
                <a:ea typeface="Arial" panose="020B0604020202020204" pitchFamily="34" charset="0"/>
              </a:rPr>
              <a:t>Reflections</a:t>
            </a:r>
            <a:r>
              <a:rPr lang="en-US" sz="8000" spc="-25" dirty="0">
                <a:solidFill>
                  <a:schemeClr val="bg2"/>
                </a:solidFill>
                <a:effectLst/>
                <a:latin typeface="Century Gothic" panose="020B0502020202020204" pitchFamily="34" charset="0"/>
                <a:ea typeface="Arial" panose="020B0604020202020204" pitchFamily="34" charset="0"/>
              </a:rPr>
              <a:t> </a:t>
            </a:r>
            <a:r>
              <a:rPr lang="en-US" sz="8000" dirty="0">
                <a:solidFill>
                  <a:schemeClr val="bg2"/>
                </a:solidFill>
                <a:effectLst/>
                <a:latin typeface="Century Gothic" panose="020B0502020202020204" pitchFamily="34" charset="0"/>
                <a:ea typeface="Arial" panose="020B0604020202020204" pitchFamily="34" charset="0"/>
              </a:rPr>
              <a:t>on</a:t>
            </a:r>
            <a:r>
              <a:rPr lang="en-US" sz="8000" spc="20" dirty="0">
                <a:solidFill>
                  <a:schemeClr val="bg2"/>
                </a:solidFill>
                <a:effectLst/>
                <a:latin typeface="Century Gothic" panose="020B0502020202020204" pitchFamily="34" charset="0"/>
                <a:ea typeface="Arial" panose="020B0604020202020204" pitchFamily="34" charset="0"/>
              </a:rPr>
              <a:t> </a:t>
            </a:r>
            <a:r>
              <a:rPr lang="en-US" sz="8000" dirty="0">
                <a:solidFill>
                  <a:schemeClr val="bg2"/>
                </a:solidFill>
                <a:effectLst/>
                <a:latin typeface="Century Gothic" panose="020B0502020202020204" pitchFamily="34" charset="0"/>
                <a:ea typeface="Arial" panose="020B0604020202020204" pitchFamily="34" charset="0"/>
              </a:rPr>
              <a:t>their</a:t>
            </a:r>
            <a:r>
              <a:rPr lang="en-US" sz="8000" spc="5" dirty="0">
                <a:solidFill>
                  <a:schemeClr val="bg2"/>
                </a:solidFill>
                <a:effectLst/>
                <a:latin typeface="Century Gothic" panose="020B0502020202020204" pitchFamily="34" charset="0"/>
                <a:ea typeface="Arial" panose="020B0604020202020204" pitchFamily="34" charset="0"/>
              </a:rPr>
              <a:t> </a:t>
            </a:r>
            <a:r>
              <a:rPr lang="en-US" sz="8000" spc="-10" dirty="0">
                <a:solidFill>
                  <a:schemeClr val="bg2"/>
                </a:solidFill>
                <a:effectLst/>
                <a:latin typeface="Century Gothic" panose="020B0502020202020204" pitchFamily="34" charset="0"/>
                <a:ea typeface="Arial" panose="020B0604020202020204" pitchFamily="34" charset="0"/>
              </a:rPr>
              <a:t>Positionality</a:t>
            </a:r>
            <a:endParaRPr lang="en-CA" sz="8000" dirty="0">
              <a:solidFill>
                <a:schemeClr val="bg2"/>
              </a:solidFill>
              <a:effectLst/>
              <a:latin typeface="Century Gothic" panose="020B0502020202020204" pitchFamily="34" charset="0"/>
              <a:ea typeface="Arial" panose="020B0604020202020204" pitchFamily="34" charset="0"/>
            </a:endParaRPr>
          </a:p>
          <a:p>
            <a:endParaRPr lang="en-US" sz="8000" dirty="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DC71E278-289D-5B5F-8FD2-6C60E8634B4A}"/>
              </a:ext>
            </a:extLst>
          </p:cNvPr>
          <p:cNvSpPr txBox="1"/>
          <p:nvPr/>
        </p:nvSpPr>
        <p:spPr>
          <a:xfrm>
            <a:off x="1752600" y="2646356"/>
            <a:ext cx="19177000" cy="8695137"/>
          </a:xfrm>
          <a:prstGeom prst="rect">
            <a:avLst/>
          </a:prstGeom>
          <a:noFill/>
        </p:spPr>
        <p:txBody>
          <a:bodyPr wrap="square" rtlCol="0">
            <a:spAutoFit/>
          </a:bodyPr>
          <a:lstStyle/>
          <a:p>
            <a:pPr marL="69850" marR="140335">
              <a:lnSpc>
                <a:spcPct val="106000"/>
              </a:lnSpc>
              <a:spcBef>
                <a:spcPts val="970"/>
              </a:spcBef>
              <a:spcAft>
                <a:spcPts val="0"/>
              </a:spcAft>
            </a:pPr>
            <a:r>
              <a:rPr lang="en-US" sz="3200" dirty="0">
                <a:solidFill>
                  <a:schemeClr val="bg2"/>
                </a:solidFill>
                <a:effectLst/>
                <a:latin typeface="Century Gothic" panose="020B0502020202020204" pitchFamily="34" charset="0"/>
                <a:ea typeface="Arial" panose="020B0604020202020204" pitchFamily="34" charset="0"/>
              </a:rPr>
              <a:t>In</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Fall</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2020,</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HBA1</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Learning</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Through</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Action</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(LTA)</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course included</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Perspective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Taking</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Sessions</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which</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centered</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discussions</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 </a:t>
            </a:r>
            <a:r>
              <a:rPr lang="en-US" sz="3200" spc="-10" dirty="0">
                <a:solidFill>
                  <a:schemeClr val="bg2"/>
                </a:solidFill>
                <a:effectLst/>
                <a:latin typeface="Century Gothic" panose="020B0502020202020204" pitchFamily="34" charset="0"/>
                <a:ea typeface="Arial" panose="020B0604020202020204" pitchFamily="34" charset="0"/>
              </a:rPr>
              <a:t>race</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and</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anti-racism.</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All</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HBA1</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students</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were</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asked</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to</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write</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critical</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reflection</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essay in</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response</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to</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the</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following questions:</a:t>
            </a:r>
            <a:endParaRPr lang="en-CA" sz="3200" dirty="0">
              <a:solidFill>
                <a:schemeClr val="bg2"/>
              </a:solidFill>
              <a:effectLst/>
              <a:latin typeface="Century Gothic" panose="020B0502020202020204" pitchFamily="34" charset="0"/>
              <a:ea typeface="Arial" panose="020B0604020202020204" pitchFamily="34" charset="0"/>
            </a:endParaRPr>
          </a:p>
          <a:p>
            <a:pPr marL="69850">
              <a:spcBef>
                <a:spcPts val="900"/>
              </a:spcBef>
              <a:spcAft>
                <a:spcPts val="0"/>
              </a:spcAft>
            </a:pPr>
            <a:r>
              <a:rPr lang="en-US" sz="3200" i="1" dirty="0">
                <a:solidFill>
                  <a:schemeClr val="bg2"/>
                </a:solidFill>
                <a:effectLst/>
                <a:latin typeface="Century Gothic" panose="020B0502020202020204" pitchFamily="34" charset="0"/>
                <a:ea typeface="Arial" panose="020B0604020202020204" pitchFamily="34" charset="0"/>
              </a:rPr>
              <a:t>What</a:t>
            </a:r>
            <a:r>
              <a:rPr lang="en-US" sz="3200" i="1" spc="-1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is</a:t>
            </a:r>
            <a:r>
              <a:rPr lang="en-US" sz="3200" i="1" spc="-3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the</a:t>
            </a:r>
            <a:r>
              <a:rPr lang="en-US" sz="3200" i="1" spc="-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role</a:t>
            </a:r>
            <a:r>
              <a:rPr lang="en-US" sz="3200" i="1" spc="-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of</a:t>
            </a:r>
            <a:r>
              <a:rPr lang="en-US" sz="3200" i="1" spc="-3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race</a:t>
            </a:r>
            <a:r>
              <a:rPr lang="en-US" sz="3200" i="1" spc="-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in</a:t>
            </a:r>
            <a:r>
              <a:rPr lang="en-US" sz="3200" i="1" spc="-3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the</a:t>
            </a:r>
            <a:r>
              <a:rPr lang="en-US" sz="3200" i="1" spc="-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business</a:t>
            </a:r>
            <a:r>
              <a:rPr lang="en-US" sz="3200" i="1" spc="-3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school?</a:t>
            </a:r>
            <a:r>
              <a:rPr lang="en-US" sz="3200" i="1" spc="-1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How</a:t>
            </a:r>
            <a:r>
              <a:rPr lang="en-US" sz="3200" i="1" spc="-4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does</a:t>
            </a:r>
            <a:r>
              <a:rPr lang="en-US" sz="3200" i="1" spc="-3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race</a:t>
            </a:r>
            <a:r>
              <a:rPr lang="en-US" sz="3200" i="1" spc="-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impact</a:t>
            </a:r>
            <a:r>
              <a:rPr lang="en-US" sz="3200" i="1" spc="-3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you?</a:t>
            </a:r>
            <a:r>
              <a:rPr lang="en-US" sz="3200" i="1" spc="-1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How</a:t>
            </a:r>
            <a:r>
              <a:rPr lang="en-US" sz="3200" i="1" spc="-2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do</a:t>
            </a:r>
            <a:r>
              <a:rPr lang="en-US" sz="3200" i="1" spc="-2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you</a:t>
            </a:r>
            <a:r>
              <a:rPr lang="en-US" sz="3200" i="1" spc="-3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imagine</a:t>
            </a:r>
            <a:r>
              <a:rPr lang="en-US" sz="3200" i="1" spc="-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race</a:t>
            </a:r>
            <a:r>
              <a:rPr lang="en-US" sz="3200" i="1" spc="-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impacts</a:t>
            </a:r>
            <a:r>
              <a:rPr lang="en-US" sz="3200" i="1" spc="-3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others?</a:t>
            </a:r>
          </a:p>
          <a:p>
            <a:pPr marL="69850">
              <a:spcBef>
                <a:spcPts val="900"/>
              </a:spcBef>
              <a:spcAft>
                <a:spcPts val="0"/>
              </a:spcAft>
            </a:pPr>
            <a:endParaRPr lang="en-CA" sz="3200" dirty="0">
              <a:solidFill>
                <a:schemeClr val="bg2"/>
              </a:solidFill>
              <a:effectLst/>
              <a:latin typeface="Century Gothic" panose="020B0502020202020204" pitchFamily="34" charset="0"/>
              <a:ea typeface="Arial" panose="020B0604020202020204" pitchFamily="34" charset="0"/>
            </a:endParaRPr>
          </a:p>
          <a:p>
            <a:pPr marL="69850" marR="140335">
              <a:lnSpc>
                <a:spcPct val="105000"/>
              </a:lnSpc>
              <a:spcBef>
                <a:spcPts val="970"/>
              </a:spcBef>
              <a:spcAft>
                <a:spcPts val="0"/>
              </a:spcAft>
            </a:pPr>
            <a:r>
              <a:rPr lang="en-US" sz="3200" dirty="0">
                <a:solidFill>
                  <a:schemeClr val="bg2"/>
                </a:solidFill>
                <a:effectLst/>
                <a:latin typeface="Century Gothic" panose="020B0502020202020204" pitchFamily="34" charset="0"/>
                <a:ea typeface="Arial" panose="020B0604020202020204" pitchFamily="34" charset="0"/>
              </a:rPr>
              <a:t>For</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many</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students,</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their</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essays</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illustrated</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that</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experiences</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race</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are</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not</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disentangled</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from</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other</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parts</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their</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positionality, including ancestry, culture, ethnicity, gender, nationality and religion. Race is a social construct. Each of us ‘has’ a race, regardless of</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whether</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we</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agree</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with</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particular</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ways</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which</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that</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race</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is</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defined,</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described</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or</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represented</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a:t>
            </a:r>
            <a:r>
              <a:rPr lang="en-US" sz="3200" spc="-7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contemporary</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discourse or</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historical</a:t>
            </a:r>
            <a:r>
              <a:rPr lang="en-US" sz="3200" spc="-8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accounts.</a:t>
            </a:r>
          </a:p>
          <a:p>
            <a:pPr marL="69850" marR="140335">
              <a:lnSpc>
                <a:spcPct val="105000"/>
              </a:lnSpc>
              <a:spcBef>
                <a:spcPts val="970"/>
              </a:spcBef>
              <a:spcAft>
                <a:spcPts val="0"/>
              </a:spcAft>
            </a:pPr>
            <a:endParaRPr lang="en-CA" sz="3200" dirty="0">
              <a:solidFill>
                <a:schemeClr val="bg2"/>
              </a:solidFill>
              <a:effectLst/>
              <a:latin typeface="Century Gothic" panose="020B0502020202020204" pitchFamily="34" charset="0"/>
              <a:ea typeface="Arial" panose="020B0604020202020204" pitchFamily="34" charset="0"/>
            </a:endParaRPr>
          </a:p>
          <a:p>
            <a:r>
              <a:rPr lang="en-US" sz="3200" spc="-10" dirty="0">
                <a:solidFill>
                  <a:schemeClr val="bg2"/>
                </a:solidFill>
                <a:effectLst/>
                <a:latin typeface="Century Gothic" panose="020B0502020202020204" pitchFamily="34" charset="0"/>
                <a:ea typeface="Arial" panose="020B0604020202020204" pitchFamily="34" charset="0"/>
              </a:rPr>
              <a:t>In</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this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section,</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we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invite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each</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of you</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to</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read</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these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reflections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with</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curiosity</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and</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with</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an</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awareness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that</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former</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HBA1</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students </a:t>
            </a:r>
            <a:r>
              <a:rPr lang="en-US" sz="3200" dirty="0">
                <a:solidFill>
                  <a:schemeClr val="bg2"/>
                </a:solidFill>
                <a:effectLst/>
                <a:latin typeface="Century Gothic" panose="020B0502020202020204" pitchFamily="34" charset="0"/>
                <a:ea typeface="Arial" panose="020B0604020202020204" pitchFamily="34" charset="0"/>
              </a:rPr>
              <a:t>wrote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their</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private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thoughts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with</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no</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inkling</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that</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thousands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Ivey</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students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community</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members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would</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one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day</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read</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it.</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We are grateful for their permission to include their reflections below.</a:t>
            </a:r>
            <a:r>
              <a:rPr lang="en-CA" sz="3200" dirty="0">
                <a:solidFill>
                  <a:schemeClr val="bg2"/>
                </a:solidFill>
                <a:effectLst/>
                <a:latin typeface="Century Gothic" panose="020B0502020202020204" pitchFamily="34" charset="0"/>
              </a:rPr>
              <a:t> </a:t>
            </a:r>
            <a:endParaRPr lang="en-US" sz="3200"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37699702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5962EA81-BB2A-4059-9E45-D842779B753B}"/>
              </a:ext>
            </a:extLst>
          </p:cNvPr>
          <p:cNvSpPr txBox="1">
            <a:spLocks/>
          </p:cNvSpPr>
          <p:nvPr/>
        </p:nvSpPr>
        <p:spPr>
          <a:xfrm>
            <a:off x="931653" y="1138056"/>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r>
              <a:rPr lang="en-US" sz="8800" dirty="0">
                <a:solidFill>
                  <a:schemeClr val="bg1"/>
                </a:solidFill>
                <a:latin typeface="Century Gothic" panose="020B0502020202020204" pitchFamily="34" charset="0"/>
              </a:rPr>
              <a:t>ACKNOWLEDGEMENTS</a:t>
            </a:r>
          </a:p>
        </p:txBody>
      </p:sp>
      <p:sp>
        <p:nvSpPr>
          <p:cNvPr id="10" name="Content Placeholder 2">
            <a:extLst>
              <a:ext uri="{FF2B5EF4-FFF2-40B4-BE49-F238E27FC236}">
                <a16:creationId xmlns:a16="http://schemas.microsoft.com/office/drawing/2014/main" id="{48A1DDB1-7E33-49CE-8F23-5C7D57D75919}"/>
              </a:ext>
            </a:extLst>
          </p:cNvPr>
          <p:cNvSpPr txBox="1">
            <a:spLocks/>
          </p:cNvSpPr>
          <p:nvPr/>
        </p:nvSpPr>
        <p:spPr>
          <a:xfrm>
            <a:off x="1479365" y="2789684"/>
            <a:ext cx="19255422" cy="3773010"/>
          </a:xfrm>
          <a:prstGeom prst="rect">
            <a:avLst/>
          </a:prstGeom>
        </p:spPr>
        <p:txBody>
          <a:bodyPr>
            <a:noAutofit/>
          </a:bodyPr>
          <a:lstStyle>
            <a:lvl1pPr marL="688804" indent="-688804" algn="l" defTabSz="1828343" rtl="0" eaLnBrk="1" latinLnBrk="0" hangingPunct="1">
              <a:lnSpc>
                <a:spcPct val="120000"/>
              </a:lnSpc>
              <a:spcBef>
                <a:spcPts val="2000"/>
              </a:spcBef>
              <a:spcAft>
                <a:spcPts val="1200"/>
              </a:spcAft>
              <a:buClr>
                <a:schemeClr val="accent6"/>
              </a:buClr>
              <a:buSzPct val="90000"/>
              <a:buFont typeface="Wingdings" panose="05000000000000000000" pitchFamily="2" charset="2"/>
              <a:buChar char="§"/>
              <a:defRPr sz="3999" kern="1200">
                <a:solidFill>
                  <a:schemeClr val="tx1"/>
                </a:solidFill>
                <a:effectLst/>
                <a:latin typeface="+mn-lt"/>
                <a:ea typeface="+mn-ea"/>
                <a:cs typeface="+mn-cs"/>
              </a:defRPr>
            </a:lvl1pPr>
            <a:lvl2pPr marL="1590278"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599" kern="1200">
                <a:solidFill>
                  <a:schemeClr val="tx1"/>
                </a:solidFill>
                <a:effectLst/>
                <a:latin typeface="+mn-lt"/>
                <a:ea typeface="+mn-ea"/>
                <a:cs typeface="+mn-cs"/>
              </a:defRPr>
            </a:lvl2pPr>
            <a:lvl3pPr marL="2517147"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199" kern="1200">
                <a:solidFill>
                  <a:schemeClr val="tx1"/>
                </a:solidFill>
                <a:effectLst/>
                <a:latin typeface="+mn-lt"/>
                <a:ea typeface="+mn-ea"/>
                <a:cs typeface="+mn-cs"/>
              </a:defRPr>
            </a:lvl3pPr>
            <a:lvl4pPr marL="3418621"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799" kern="1200">
                <a:solidFill>
                  <a:schemeClr val="tx1"/>
                </a:solidFill>
                <a:effectLst/>
                <a:latin typeface="+mn-lt"/>
                <a:ea typeface="+mn-ea"/>
                <a:cs typeface="+mn-cs"/>
              </a:defRPr>
            </a:lvl4pPr>
            <a:lvl5pPr marL="4345489"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a:solidFill>
                  <a:schemeClr val="tx1"/>
                </a:solidFill>
                <a:effectLst/>
                <a:latin typeface="+mn-lt"/>
                <a:ea typeface="+mn-ea"/>
                <a:cs typeface="+mn-cs"/>
              </a:defRPr>
            </a:lvl5pPr>
            <a:lvl6pPr marL="5283911"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6pPr>
            <a:lvl7pPr marL="6216366"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7pPr>
            <a:lvl8pPr marL="7148820"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8pPr>
            <a:lvl9pPr marL="8081275"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9pPr>
          </a:lstStyle>
          <a:p>
            <a:r>
              <a:rPr lang="en-US" sz="4000" dirty="0">
                <a:solidFill>
                  <a:schemeClr val="bg1"/>
                </a:solidFill>
                <a:latin typeface="Century Gothic" panose="020B0502020202020204" pitchFamily="34" charset="0"/>
              </a:rPr>
              <a:t>We want to thank the Ivey community for participating in the design process for the creation of this tool. We learned so much from each member of the community that has taken the time to use this tool; tell us about their experiences with the tool; and how we could continue to refine the design for the community.</a:t>
            </a:r>
            <a:endParaRPr lang="en-CA" sz="4000" dirty="0">
              <a:solidFill>
                <a:schemeClr val="bg1"/>
              </a:solidFill>
              <a:latin typeface="Century Gothic" panose="020B0502020202020204" pitchFamily="34" charset="0"/>
            </a:endParaRPr>
          </a:p>
          <a:p>
            <a:r>
              <a:rPr lang="en-US" sz="4000" b="1" dirty="0">
                <a:solidFill>
                  <a:schemeClr val="bg1"/>
                </a:solidFill>
                <a:latin typeface="Century Gothic" panose="020B0502020202020204" pitchFamily="34" charset="0"/>
              </a:rPr>
              <a:t>A Note on Version 2.0:</a:t>
            </a:r>
            <a:endParaRPr lang="en-CA" sz="4000" b="1" dirty="0">
              <a:solidFill>
                <a:schemeClr val="bg1"/>
              </a:solidFill>
              <a:latin typeface="Century Gothic" panose="020B0502020202020204" pitchFamily="34" charset="0"/>
            </a:endParaRPr>
          </a:p>
          <a:p>
            <a:r>
              <a:rPr lang="en-US" sz="4000" dirty="0">
                <a:solidFill>
                  <a:schemeClr val="bg1"/>
                </a:solidFill>
                <a:latin typeface="Century Gothic" panose="020B0502020202020204" pitchFamily="34" charset="0"/>
              </a:rPr>
              <a:t>In this version of the Ivey Equity &amp; Inclusion Community Learning Module, we have worked to increase the accessibility of the tool, by integrating best practices for accessible design. We know this work is never complete. So, you will see new versions of this tool emerge as we continue our practice of learning and unlearning a</a:t>
            </a:r>
            <a:endParaRPr lang="en-CA" sz="4000" dirty="0">
              <a:solidFill>
                <a:schemeClr val="bg1"/>
              </a:solidFill>
              <a:latin typeface="Century Gothic" panose="020B0502020202020204" pitchFamily="34" charset="0"/>
            </a:endParaRPr>
          </a:p>
          <a:p>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1260810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817D02-4C8A-2705-FFAC-0D01CD8167DF}"/>
              </a:ext>
            </a:extLst>
          </p:cNvPr>
          <p:cNvSpPr txBox="1">
            <a:spLocks/>
          </p:cNvSpPr>
          <p:nvPr/>
        </p:nvSpPr>
        <p:spPr>
          <a:xfrm>
            <a:off x="-6222928" y="853348"/>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r>
              <a:rPr lang="en-US" sz="8800" spc="-10" dirty="0">
                <a:solidFill>
                  <a:schemeClr val="bg2"/>
                </a:solidFill>
                <a:latin typeface="Century Gothic" panose="020B0502020202020204" pitchFamily="34" charset="0"/>
                <a:ea typeface="Arial" panose="020B0604020202020204" pitchFamily="34" charset="0"/>
              </a:rPr>
              <a:t>QUOTE 1:</a:t>
            </a:r>
            <a:r>
              <a:rPr lang="en-US" sz="8800" spc="-10" dirty="0">
                <a:solidFill>
                  <a:schemeClr val="bg2"/>
                </a:solidFill>
                <a:effectLst/>
                <a:latin typeface="Century Gothic" panose="020B0502020202020204" pitchFamily="34" charset="0"/>
                <a:ea typeface="Arial" panose="020B0604020202020204" pitchFamily="34" charset="0"/>
              </a:rPr>
              <a:t> </a:t>
            </a:r>
            <a:endParaRPr lang="en-CA" sz="8800" dirty="0">
              <a:solidFill>
                <a:schemeClr val="bg2"/>
              </a:solidFill>
              <a:effectLst/>
              <a:latin typeface="Century Gothic" panose="020B0502020202020204" pitchFamily="34" charset="0"/>
              <a:ea typeface="Arial" panose="020B0604020202020204" pitchFamily="34" charset="0"/>
            </a:endParaRPr>
          </a:p>
        </p:txBody>
      </p:sp>
      <p:sp>
        <p:nvSpPr>
          <p:cNvPr id="10" name="TextBox 9">
            <a:extLst>
              <a:ext uri="{FF2B5EF4-FFF2-40B4-BE49-F238E27FC236}">
                <a16:creationId xmlns:a16="http://schemas.microsoft.com/office/drawing/2014/main" id="{2BFB9041-28BF-FA71-9BA1-6895026BBF4C}"/>
              </a:ext>
            </a:extLst>
          </p:cNvPr>
          <p:cNvSpPr txBox="1"/>
          <p:nvPr/>
        </p:nvSpPr>
        <p:spPr>
          <a:xfrm>
            <a:off x="3260725" y="3263900"/>
            <a:ext cx="17856200" cy="7188200"/>
          </a:xfrm>
          <a:prstGeom prst="rect">
            <a:avLst/>
          </a:prstGeom>
          <a:noFill/>
        </p:spPr>
        <p:txBody>
          <a:bodyPr wrap="square" rtlCol="0">
            <a:spAutoFit/>
          </a:bodyPr>
          <a:lstStyle/>
          <a:p>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605951" y="2853931"/>
            <a:ext cx="20269200" cy="8217634"/>
          </a:xfrm>
          <a:prstGeom prst="rect">
            <a:avLst/>
          </a:prstGeom>
          <a:noFill/>
        </p:spPr>
        <p:txBody>
          <a:bodyPr wrap="square" rtlCol="0">
            <a:spAutoFit/>
          </a:bodyPr>
          <a:lstStyle/>
          <a:p>
            <a:r>
              <a:rPr lang="en-US" sz="3300" b="0" i="1" dirty="0">
                <a:solidFill>
                  <a:schemeClr val="bg2"/>
                </a:solidFill>
                <a:effectLst/>
                <a:latin typeface="Century Gothic" panose="020B0502020202020204" pitchFamily="34" charset="0"/>
              </a:rPr>
              <a:t>“Race has and continues to impact my life in various ways. From a young age, I was subject to many stereotypes and jokes both at</a:t>
            </a:r>
            <a:r>
              <a:rPr lang="en-US" sz="3300" b="0" i="1" spc="55"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school and online. As a gamer, I have</a:t>
            </a:r>
            <a:r>
              <a:rPr lang="en-US" sz="3300" b="0" i="1" spc="55"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been called many</a:t>
            </a:r>
            <a:r>
              <a:rPr lang="en-US" sz="3300" b="0" i="1" spc="55"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derogatory</a:t>
            </a:r>
            <a:r>
              <a:rPr lang="en-US" sz="3300" b="0" i="1" spc="65"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terms, with jokes</a:t>
            </a:r>
            <a:r>
              <a:rPr lang="en-US" sz="3300" b="0" i="1" spc="20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of “eating dogs” being commonplace each time I logged online. At school, I’d be made fun of for enjoying math class, and</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even</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distinctly</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remember</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being</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called</a:t>
            </a:r>
            <a:r>
              <a:rPr lang="en-US" sz="3300" b="0" i="1" spc="-55"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a</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“chink”</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in</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grade</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6,</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prompting</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a</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fight</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that</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ended</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in</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my</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detention</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and my</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classmate</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getting</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off</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with</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just</a:t>
            </a:r>
            <a:r>
              <a:rPr lang="en-US" sz="3300" b="0" i="1" spc="-55"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a</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warning.</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After</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repeatedly</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facing</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similar</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situations,</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I</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started</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to</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build</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a</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disdain </a:t>
            </a:r>
            <a:r>
              <a:rPr lang="en-US" sz="3300" b="0" i="1" spc="-10" dirty="0">
                <a:solidFill>
                  <a:schemeClr val="bg2"/>
                </a:solidFill>
                <a:effectLst/>
                <a:latin typeface="Century Gothic" panose="020B0502020202020204" pitchFamily="34" charset="0"/>
              </a:rPr>
              <a:t>against being</a:t>
            </a:r>
            <a:r>
              <a:rPr lang="en-US" sz="3300" b="0" i="1" spc="-20" dirty="0">
                <a:solidFill>
                  <a:schemeClr val="bg2"/>
                </a:solidFill>
                <a:effectLst/>
                <a:latin typeface="Century Gothic" panose="020B0502020202020204" pitchFamily="34" charset="0"/>
              </a:rPr>
              <a:t> </a:t>
            </a:r>
            <a:r>
              <a:rPr lang="en-US" sz="3300" b="0" i="1" spc="-10" dirty="0">
                <a:solidFill>
                  <a:schemeClr val="bg2"/>
                </a:solidFill>
                <a:effectLst/>
                <a:latin typeface="Century Gothic" panose="020B0502020202020204" pitchFamily="34" charset="0"/>
              </a:rPr>
              <a:t>Asian. Desperately trying</a:t>
            </a:r>
            <a:r>
              <a:rPr lang="en-US" sz="3300" b="0" i="1" spc="-20" dirty="0">
                <a:solidFill>
                  <a:schemeClr val="bg2"/>
                </a:solidFill>
                <a:effectLst/>
                <a:latin typeface="Century Gothic" panose="020B0502020202020204" pitchFamily="34" charset="0"/>
              </a:rPr>
              <a:t> </a:t>
            </a:r>
            <a:r>
              <a:rPr lang="en-US" sz="3300" b="0" i="1" spc="-10" dirty="0">
                <a:solidFill>
                  <a:schemeClr val="bg2"/>
                </a:solidFill>
                <a:effectLst/>
                <a:latin typeface="Century Gothic" panose="020B0502020202020204" pitchFamily="34" charset="0"/>
              </a:rPr>
              <a:t>to</a:t>
            </a:r>
            <a:r>
              <a:rPr lang="en-US" sz="3300" b="0" i="1" spc="-20" dirty="0">
                <a:solidFill>
                  <a:schemeClr val="bg2"/>
                </a:solidFill>
                <a:effectLst/>
                <a:latin typeface="Century Gothic" panose="020B0502020202020204" pitchFamily="34" charset="0"/>
              </a:rPr>
              <a:t> </a:t>
            </a:r>
            <a:r>
              <a:rPr lang="en-US" sz="3300" b="0" i="1" spc="-10" dirty="0">
                <a:solidFill>
                  <a:schemeClr val="bg2"/>
                </a:solidFill>
                <a:effectLst/>
                <a:latin typeface="Century Gothic" panose="020B0502020202020204" pitchFamily="34" charset="0"/>
              </a:rPr>
              <a:t>fit in,</a:t>
            </a:r>
            <a:r>
              <a:rPr lang="en-US" sz="3300" b="0" i="1" spc="-20" dirty="0">
                <a:solidFill>
                  <a:schemeClr val="bg2"/>
                </a:solidFill>
                <a:effectLst/>
                <a:latin typeface="Century Gothic" panose="020B0502020202020204" pitchFamily="34" charset="0"/>
              </a:rPr>
              <a:t> </a:t>
            </a:r>
            <a:r>
              <a:rPr lang="en-US" sz="3300" b="0" i="1" spc="-10" dirty="0">
                <a:solidFill>
                  <a:schemeClr val="bg2"/>
                </a:solidFill>
                <a:effectLst/>
                <a:latin typeface="Century Gothic" panose="020B0502020202020204" pitchFamily="34" charset="0"/>
              </a:rPr>
              <a:t>I</a:t>
            </a:r>
            <a:r>
              <a:rPr lang="en-US" sz="3300" b="0" i="1" spc="-30" dirty="0">
                <a:solidFill>
                  <a:schemeClr val="bg2"/>
                </a:solidFill>
                <a:effectLst/>
                <a:latin typeface="Century Gothic" panose="020B0502020202020204" pitchFamily="34" charset="0"/>
              </a:rPr>
              <a:t> </a:t>
            </a:r>
            <a:r>
              <a:rPr lang="en-US" sz="3300" b="0" i="1" spc="-10" dirty="0">
                <a:solidFill>
                  <a:schemeClr val="bg2"/>
                </a:solidFill>
                <a:effectLst/>
                <a:latin typeface="Century Gothic" panose="020B0502020202020204" pitchFamily="34" charset="0"/>
              </a:rPr>
              <a:t>even</a:t>
            </a:r>
            <a:r>
              <a:rPr lang="en-US" sz="3300" b="0" i="1" spc="-20" dirty="0">
                <a:solidFill>
                  <a:schemeClr val="bg2"/>
                </a:solidFill>
                <a:effectLst/>
                <a:latin typeface="Century Gothic" panose="020B0502020202020204" pitchFamily="34" charset="0"/>
              </a:rPr>
              <a:t> </a:t>
            </a:r>
            <a:r>
              <a:rPr lang="en-US" sz="3300" b="0" i="1" spc="-10" dirty="0">
                <a:solidFill>
                  <a:schemeClr val="bg2"/>
                </a:solidFill>
                <a:effectLst/>
                <a:latin typeface="Century Gothic" panose="020B0502020202020204" pitchFamily="34" charset="0"/>
              </a:rPr>
              <a:t>resorted</a:t>
            </a:r>
            <a:r>
              <a:rPr lang="en-US" sz="3300" b="0" i="1" spc="-20" dirty="0">
                <a:solidFill>
                  <a:schemeClr val="bg2"/>
                </a:solidFill>
                <a:effectLst/>
                <a:latin typeface="Century Gothic" panose="020B0502020202020204" pitchFamily="34" charset="0"/>
              </a:rPr>
              <a:t> </a:t>
            </a:r>
            <a:r>
              <a:rPr lang="en-US" sz="3300" b="0" i="1" spc="-10" dirty="0">
                <a:solidFill>
                  <a:schemeClr val="bg2"/>
                </a:solidFill>
                <a:effectLst/>
                <a:latin typeface="Century Gothic" panose="020B0502020202020204" pitchFamily="34" charset="0"/>
              </a:rPr>
              <a:t>to</a:t>
            </a:r>
            <a:r>
              <a:rPr lang="en-US" sz="3300" b="0" i="1" spc="-20" dirty="0">
                <a:solidFill>
                  <a:schemeClr val="bg2"/>
                </a:solidFill>
                <a:effectLst/>
                <a:latin typeface="Century Gothic" panose="020B0502020202020204" pitchFamily="34" charset="0"/>
              </a:rPr>
              <a:t> </a:t>
            </a:r>
            <a:r>
              <a:rPr lang="en-US" sz="3300" b="0" i="1" spc="-10" dirty="0">
                <a:solidFill>
                  <a:schemeClr val="bg2"/>
                </a:solidFill>
                <a:effectLst/>
                <a:latin typeface="Century Gothic" panose="020B0502020202020204" pitchFamily="34" charset="0"/>
              </a:rPr>
              <a:t>playing</a:t>
            </a:r>
            <a:r>
              <a:rPr lang="en-US" sz="3300" b="0" i="1" spc="-20" dirty="0">
                <a:solidFill>
                  <a:schemeClr val="bg2"/>
                </a:solidFill>
                <a:effectLst/>
                <a:latin typeface="Century Gothic" panose="020B0502020202020204" pitchFamily="34" charset="0"/>
              </a:rPr>
              <a:t> </a:t>
            </a:r>
            <a:r>
              <a:rPr lang="en-US" sz="3300" b="0" i="1" spc="-10" dirty="0">
                <a:solidFill>
                  <a:schemeClr val="bg2"/>
                </a:solidFill>
                <a:effectLst/>
                <a:latin typeface="Century Gothic" panose="020B0502020202020204" pitchFamily="34" charset="0"/>
              </a:rPr>
              <a:t>into</a:t>
            </a:r>
            <a:r>
              <a:rPr lang="en-US" sz="3300" b="0" i="1" spc="-20" dirty="0">
                <a:solidFill>
                  <a:schemeClr val="bg2"/>
                </a:solidFill>
                <a:effectLst/>
                <a:latin typeface="Century Gothic" panose="020B0502020202020204" pitchFamily="34" charset="0"/>
              </a:rPr>
              <a:t> </a:t>
            </a:r>
            <a:r>
              <a:rPr lang="en-US" sz="3300" b="0" i="1" spc="-10" dirty="0">
                <a:solidFill>
                  <a:schemeClr val="bg2"/>
                </a:solidFill>
                <a:effectLst/>
                <a:latin typeface="Century Gothic" panose="020B0502020202020204" pitchFamily="34" charset="0"/>
              </a:rPr>
              <a:t>the stereotypes and</a:t>
            </a:r>
            <a:r>
              <a:rPr lang="en-US" sz="3300" b="0" i="1" spc="-20" dirty="0">
                <a:solidFill>
                  <a:schemeClr val="bg2"/>
                </a:solidFill>
                <a:effectLst/>
                <a:latin typeface="Century Gothic" panose="020B0502020202020204" pitchFamily="34" charset="0"/>
              </a:rPr>
              <a:t> </a:t>
            </a:r>
            <a:r>
              <a:rPr lang="en-US" sz="3300" b="0" i="1" spc="-10" dirty="0">
                <a:solidFill>
                  <a:schemeClr val="bg2"/>
                </a:solidFill>
                <a:effectLst/>
                <a:latin typeface="Century Gothic" panose="020B0502020202020204" pitchFamily="34" charset="0"/>
              </a:rPr>
              <a:t>making</a:t>
            </a:r>
            <a:r>
              <a:rPr lang="en-US" sz="3300" b="0" i="1" spc="-20" dirty="0">
                <a:solidFill>
                  <a:schemeClr val="bg2"/>
                </a:solidFill>
                <a:effectLst/>
                <a:latin typeface="Century Gothic" panose="020B0502020202020204" pitchFamily="34" charset="0"/>
              </a:rPr>
              <a:t> </a:t>
            </a:r>
            <a:r>
              <a:rPr lang="en-US" sz="3300" b="0" i="1" spc="-10" dirty="0">
                <a:solidFill>
                  <a:schemeClr val="bg2"/>
                </a:solidFill>
                <a:effectLst/>
                <a:latin typeface="Century Gothic" panose="020B0502020202020204" pitchFamily="34" charset="0"/>
              </a:rPr>
              <a:t>similar jokes.</a:t>
            </a:r>
            <a:r>
              <a:rPr lang="en-US" sz="3300" b="0" i="1" spc="-20" dirty="0">
                <a:solidFill>
                  <a:schemeClr val="bg2"/>
                </a:solidFill>
                <a:effectLst/>
                <a:latin typeface="Century Gothic" panose="020B0502020202020204" pitchFamily="34" charset="0"/>
              </a:rPr>
              <a:t> </a:t>
            </a:r>
            <a:r>
              <a:rPr lang="en-US" sz="3300" b="0" i="1" spc="-10" dirty="0">
                <a:solidFill>
                  <a:schemeClr val="bg2"/>
                </a:solidFill>
                <a:effectLst/>
                <a:latin typeface="Century Gothic" panose="020B0502020202020204" pitchFamily="34" charset="0"/>
              </a:rPr>
              <a:t>This</a:t>
            </a:r>
            <a:r>
              <a:rPr lang="en-US" sz="3300" b="0" i="1" spc="-25" dirty="0">
                <a:solidFill>
                  <a:schemeClr val="bg2"/>
                </a:solidFill>
                <a:effectLst/>
                <a:latin typeface="Century Gothic" panose="020B0502020202020204" pitchFamily="34" charset="0"/>
              </a:rPr>
              <a:t> </a:t>
            </a:r>
            <a:r>
              <a:rPr lang="en-US" sz="3300" b="0" i="1" spc="-10" dirty="0">
                <a:solidFill>
                  <a:schemeClr val="bg2"/>
                </a:solidFill>
                <a:effectLst/>
                <a:latin typeface="Century Gothic" panose="020B0502020202020204" pitchFamily="34" charset="0"/>
              </a:rPr>
              <a:t>went</a:t>
            </a:r>
            <a:r>
              <a:rPr lang="en-US" sz="3300" b="0" i="1" spc="-20" dirty="0">
                <a:solidFill>
                  <a:schemeClr val="bg2"/>
                </a:solidFill>
                <a:effectLst/>
                <a:latin typeface="Century Gothic" panose="020B0502020202020204" pitchFamily="34" charset="0"/>
              </a:rPr>
              <a:t> </a:t>
            </a:r>
            <a:r>
              <a:rPr lang="en-US" sz="3300" b="0" i="1" spc="-10" dirty="0">
                <a:solidFill>
                  <a:schemeClr val="bg2"/>
                </a:solidFill>
                <a:effectLst/>
                <a:latin typeface="Century Gothic" panose="020B0502020202020204" pitchFamily="34" charset="0"/>
              </a:rPr>
              <a:t>on</a:t>
            </a:r>
            <a:r>
              <a:rPr lang="en-US" sz="3300" b="0" i="1" spc="-35" dirty="0">
                <a:solidFill>
                  <a:schemeClr val="bg2"/>
                </a:solidFill>
                <a:effectLst/>
                <a:latin typeface="Century Gothic" panose="020B0502020202020204" pitchFamily="34" charset="0"/>
              </a:rPr>
              <a:t> </a:t>
            </a:r>
            <a:r>
              <a:rPr lang="en-US" sz="3300" b="0" i="1" spc="-10" dirty="0">
                <a:solidFill>
                  <a:schemeClr val="bg2"/>
                </a:solidFill>
                <a:effectLst/>
                <a:latin typeface="Century Gothic" panose="020B0502020202020204" pitchFamily="34" charset="0"/>
              </a:rPr>
              <a:t>for</a:t>
            </a:r>
            <a:r>
              <a:rPr lang="en-US" sz="3300" b="0" i="1" spc="-25" dirty="0">
                <a:solidFill>
                  <a:schemeClr val="bg2"/>
                </a:solidFill>
                <a:effectLst/>
                <a:latin typeface="Century Gothic" panose="020B0502020202020204" pitchFamily="34" charset="0"/>
              </a:rPr>
              <a:t> </a:t>
            </a:r>
            <a:r>
              <a:rPr lang="en-US" sz="3300" b="0" i="1" spc="-10" dirty="0">
                <a:solidFill>
                  <a:schemeClr val="bg2"/>
                </a:solidFill>
                <a:effectLst/>
                <a:latin typeface="Century Gothic" panose="020B0502020202020204" pitchFamily="34" charset="0"/>
              </a:rPr>
              <a:t>some</a:t>
            </a:r>
            <a:r>
              <a:rPr lang="en-US" sz="3300" b="0" i="1" spc="-40" dirty="0">
                <a:solidFill>
                  <a:schemeClr val="bg2"/>
                </a:solidFill>
                <a:effectLst/>
                <a:latin typeface="Century Gothic" panose="020B0502020202020204" pitchFamily="34" charset="0"/>
              </a:rPr>
              <a:t> </a:t>
            </a:r>
            <a:r>
              <a:rPr lang="en-US" sz="3300" b="0" i="1" spc="-10" dirty="0">
                <a:solidFill>
                  <a:schemeClr val="bg2"/>
                </a:solidFill>
                <a:effectLst/>
                <a:latin typeface="Century Gothic" panose="020B0502020202020204" pitchFamily="34" charset="0"/>
              </a:rPr>
              <a:t>time,</a:t>
            </a:r>
            <a:r>
              <a:rPr lang="en-US" sz="3300" b="0" i="1" spc="-35" dirty="0">
                <a:solidFill>
                  <a:schemeClr val="bg2"/>
                </a:solidFill>
                <a:effectLst/>
                <a:latin typeface="Century Gothic" panose="020B0502020202020204" pitchFamily="34" charset="0"/>
              </a:rPr>
              <a:t> </a:t>
            </a:r>
            <a:r>
              <a:rPr lang="en-US" sz="3300" b="0" i="1" spc="-10" dirty="0">
                <a:solidFill>
                  <a:schemeClr val="bg2"/>
                </a:solidFill>
                <a:effectLst/>
                <a:latin typeface="Century Gothic" panose="020B0502020202020204" pitchFamily="34" charset="0"/>
              </a:rPr>
              <a:t>until</a:t>
            </a:r>
            <a:r>
              <a:rPr lang="en-US" sz="3300" b="0" i="1" spc="-25" dirty="0">
                <a:solidFill>
                  <a:schemeClr val="bg2"/>
                </a:solidFill>
                <a:effectLst/>
                <a:latin typeface="Century Gothic" panose="020B0502020202020204" pitchFamily="34" charset="0"/>
              </a:rPr>
              <a:t> </a:t>
            </a:r>
            <a:r>
              <a:rPr lang="en-US" sz="3300" b="0" i="1" spc="-10" dirty="0">
                <a:solidFill>
                  <a:schemeClr val="bg2"/>
                </a:solidFill>
                <a:effectLst/>
                <a:latin typeface="Century Gothic" panose="020B0502020202020204" pitchFamily="34" charset="0"/>
              </a:rPr>
              <a:t>my</a:t>
            </a:r>
            <a:r>
              <a:rPr lang="en-US" sz="3300" b="0" i="1" spc="-20" dirty="0">
                <a:solidFill>
                  <a:schemeClr val="bg2"/>
                </a:solidFill>
                <a:effectLst/>
                <a:latin typeface="Century Gothic" panose="020B0502020202020204" pitchFamily="34" charset="0"/>
              </a:rPr>
              <a:t> </a:t>
            </a:r>
            <a:r>
              <a:rPr lang="en-US" sz="3300" b="0" i="1" spc="-10" dirty="0">
                <a:solidFill>
                  <a:schemeClr val="bg2"/>
                </a:solidFill>
                <a:effectLst/>
                <a:latin typeface="Century Gothic" panose="020B0502020202020204" pitchFamily="34" charset="0"/>
              </a:rPr>
              <a:t>grandma</a:t>
            </a:r>
            <a:r>
              <a:rPr lang="en-US" sz="3300" b="0" i="1" spc="-35" dirty="0">
                <a:solidFill>
                  <a:schemeClr val="bg2"/>
                </a:solidFill>
                <a:effectLst/>
                <a:latin typeface="Century Gothic" panose="020B0502020202020204" pitchFamily="34" charset="0"/>
              </a:rPr>
              <a:t> </a:t>
            </a:r>
            <a:r>
              <a:rPr lang="en-US" sz="3300" b="0" i="1" spc="-10" dirty="0">
                <a:solidFill>
                  <a:schemeClr val="bg2"/>
                </a:solidFill>
                <a:effectLst/>
                <a:latin typeface="Century Gothic" panose="020B0502020202020204" pitchFamily="34" charset="0"/>
              </a:rPr>
              <a:t>noticed</a:t>
            </a:r>
            <a:r>
              <a:rPr lang="en-US" sz="3300" b="0" i="1" spc="-35" dirty="0">
                <a:solidFill>
                  <a:schemeClr val="bg2"/>
                </a:solidFill>
                <a:effectLst/>
                <a:latin typeface="Century Gothic" panose="020B0502020202020204" pitchFamily="34" charset="0"/>
              </a:rPr>
              <a:t> </a:t>
            </a:r>
            <a:r>
              <a:rPr lang="en-US" sz="3300" b="0" i="1" spc="-10" dirty="0">
                <a:solidFill>
                  <a:schemeClr val="bg2"/>
                </a:solidFill>
                <a:effectLst/>
                <a:latin typeface="Century Gothic" panose="020B0502020202020204" pitchFamily="34" charset="0"/>
              </a:rPr>
              <a:t>my</a:t>
            </a:r>
            <a:r>
              <a:rPr lang="en-US" sz="3300" b="0" i="1" spc="-20" dirty="0">
                <a:solidFill>
                  <a:schemeClr val="bg2"/>
                </a:solidFill>
                <a:effectLst/>
                <a:latin typeface="Century Gothic" panose="020B0502020202020204" pitchFamily="34" charset="0"/>
              </a:rPr>
              <a:t> </a:t>
            </a:r>
            <a:r>
              <a:rPr lang="en-US" sz="3300" b="0" i="1" spc="-10" dirty="0">
                <a:solidFill>
                  <a:schemeClr val="bg2"/>
                </a:solidFill>
                <a:effectLst/>
                <a:latin typeface="Century Gothic" panose="020B0502020202020204" pitchFamily="34" charset="0"/>
              </a:rPr>
              <a:t>avoidance</a:t>
            </a:r>
            <a:r>
              <a:rPr lang="en-US" sz="3300" b="0" i="1" spc="-20" dirty="0">
                <a:solidFill>
                  <a:schemeClr val="bg2"/>
                </a:solidFill>
                <a:effectLst/>
                <a:latin typeface="Century Gothic" panose="020B0502020202020204" pitchFamily="34" charset="0"/>
              </a:rPr>
              <a:t> </a:t>
            </a:r>
            <a:r>
              <a:rPr lang="en-US" sz="3300" b="0" i="1" spc="-10" dirty="0">
                <a:solidFill>
                  <a:schemeClr val="bg2"/>
                </a:solidFill>
                <a:effectLst/>
                <a:latin typeface="Century Gothic" panose="020B0502020202020204" pitchFamily="34" charset="0"/>
              </a:rPr>
              <a:t>of</a:t>
            </a:r>
            <a:r>
              <a:rPr lang="en-US" sz="3300" b="0" i="1" spc="-35" dirty="0">
                <a:solidFill>
                  <a:schemeClr val="bg2"/>
                </a:solidFill>
                <a:effectLst/>
                <a:latin typeface="Century Gothic" panose="020B0502020202020204" pitchFamily="34" charset="0"/>
              </a:rPr>
              <a:t> </a:t>
            </a:r>
            <a:r>
              <a:rPr lang="en-US" sz="3300" b="0" i="1" spc="-10" dirty="0">
                <a:solidFill>
                  <a:schemeClr val="bg2"/>
                </a:solidFill>
                <a:effectLst/>
                <a:latin typeface="Century Gothic" panose="020B0502020202020204" pitchFamily="34" charset="0"/>
              </a:rPr>
              <a:t>my</a:t>
            </a:r>
            <a:r>
              <a:rPr lang="en-US" sz="3300" b="0" i="1" spc="-20" dirty="0">
                <a:solidFill>
                  <a:schemeClr val="bg2"/>
                </a:solidFill>
                <a:effectLst/>
                <a:latin typeface="Century Gothic" panose="020B0502020202020204" pitchFamily="34" charset="0"/>
              </a:rPr>
              <a:t> </a:t>
            </a:r>
            <a:r>
              <a:rPr lang="en-US" sz="3300" b="0" i="1" spc="-10" dirty="0">
                <a:solidFill>
                  <a:schemeClr val="bg2"/>
                </a:solidFill>
                <a:effectLst/>
                <a:latin typeface="Century Gothic" panose="020B0502020202020204" pitchFamily="34" charset="0"/>
              </a:rPr>
              <a:t>Asian</a:t>
            </a:r>
            <a:r>
              <a:rPr lang="en-US" sz="3300" b="0" i="1" spc="-35" dirty="0">
                <a:solidFill>
                  <a:schemeClr val="bg2"/>
                </a:solidFill>
                <a:effectLst/>
                <a:latin typeface="Century Gothic" panose="020B0502020202020204" pitchFamily="34" charset="0"/>
              </a:rPr>
              <a:t> </a:t>
            </a:r>
            <a:r>
              <a:rPr lang="en-US" sz="3300" b="0" i="1" spc="-10" dirty="0">
                <a:solidFill>
                  <a:schemeClr val="bg2"/>
                </a:solidFill>
                <a:effectLst/>
                <a:latin typeface="Century Gothic" panose="020B0502020202020204" pitchFamily="34" charset="0"/>
              </a:rPr>
              <a:t>heritage.</a:t>
            </a:r>
            <a:r>
              <a:rPr lang="en-US" sz="3300" b="0" i="1" spc="-25" dirty="0">
                <a:solidFill>
                  <a:schemeClr val="bg2"/>
                </a:solidFill>
                <a:effectLst/>
                <a:latin typeface="Century Gothic" panose="020B0502020202020204" pitchFamily="34" charset="0"/>
              </a:rPr>
              <a:t> </a:t>
            </a:r>
            <a:r>
              <a:rPr lang="en-US" sz="3300" b="0" i="1" spc="-10" dirty="0">
                <a:solidFill>
                  <a:schemeClr val="bg2"/>
                </a:solidFill>
                <a:effectLst/>
                <a:latin typeface="Century Gothic" panose="020B0502020202020204" pitchFamily="34" charset="0"/>
              </a:rPr>
              <a:t>She</a:t>
            </a:r>
            <a:r>
              <a:rPr lang="en-US" sz="3300" b="0" i="1" spc="-20" dirty="0">
                <a:solidFill>
                  <a:schemeClr val="bg2"/>
                </a:solidFill>
                <a:effectLst/>
                <a:latin typeface="Century Gothic" panose="020B0502020202020204" pitchFamily="34" charset="0"/>
              </a:rPr>
              <a:t> </a:t>
            </a:r>
            <a:r>
              <a:rPr lang="en-US" sz="3300" b="0" i="1" spc="-10" dirty="0">
                <a:solidFill>
                  <a:schemeClr val="bg2"/>
                </a:solidFill>
                <a:effectLst/>
                <a:latin typeface="Century Gothic" panose="020B0502020202020204" pitchFamily="34" charset="0"/>
              </a:rPr>
              <a:t>sat</a:t>
            </a:r>
            <a:r>
              <a:rPr lang="en-US" sz="3300" b="0" i="1" spc="-20" dirty="0">
                <a:solidFill>
                  <a:schemeClr val="bg2"/>
                </a:solidFill>
                <a:effectLst/>
                <a:latin typeface="Century Gothic" panose="020B0502020202020204" pitchFamily="34" charset="0"/>
              </a:rPr>
              <a:t> </a:t>
            </a:r>
            <a:r>
              <a:rPr lang="en-US" sz="3300" b="0" i="1" spc="-10" dirty="0">
                <a:solidFill>
                  <a:schemeClr val="bg2"/>
                </a:solidFill>
                <a:effectLst/>
                <a:latin typeface="Century Gothic" panose="020B0502020202020204" pitchFamily="34" charset="0"/>
              </a:rPr>
              <a:t>me</a:t>
            </a:r>
            <a:r>
              <a:rPr lang="en-US" sz="3300" b="0" i="1" spc="-20" dirty="0">
                <a:solidFill>
                  <a:schemeClr val="bg2"/>
                </a:solidFill>
                <a:effectLst/>
                <a:latin typeface="Century Gothic" panose="020B0502020202020204" pitchFamily="34" charset="0"/>
              </a:rPr>
              <a:t> </a:t>
            </a:r>
            <a:r>
              <a:rPr lang="en-US" sz="3300" b="0" i="1" spc="-10" dirty="0">
                <a:solidFill>
                  <a:schemeClr val="bg2"/>
                </a:solidFill>
                <a:effectLst/>
                <a:latin typeface="Century Gothic" panose="020B0502020202020204" pitchFamily="34" charset="0"/>
              </a:rPr>
              <a:t>down </a:t>
            </a:r>
            <a:r>
              <a:rPr lang="en-US" sz="3300" b="0" i="1" dirty="0">
                <a:solidFill>
                  <a:schemeClr val="bg2"/>
                </a:solidFill>
                <a:effectLst/>
                <a:latin typeface="Century Gothic" panose="020B0502020202020204" pitchFamily="34" charset="0"/>
              </a:rPr>
              <a:t>and told me the struggles she went through in order to keep her family well, revealing the sacrifices she’s made; such as eating only bread crusts for three straight years, giving her brothers all the food she could muster and even making the painstaking decision of selling her youngest brother in order to save the eldest two. I was shocked. Her anecdotes on the foundations of our culture and how she used these traditions to keep her family together made me</a:t>
            </a:r>
            <a:r>
              <a:rPr lang="en-US" sz="3300" b="0" i="1" spc="20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realize</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how</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wrong</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it</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was</a:t>
            </a:r>
            <a:r>
              <a:rPr lang="en-US" sz="3300" b="0" i="1" spc="-45"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for</a:t>
            </a:r>
            <a:r>
              <a:rPr lang="en-US" sz="3300" b="0" i="1" spc="-45"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me</a:t>
            </a:r>
            <a:r>
              <a:rPr lang="en-US" sz="3300" b="0" i="1" spc="-4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to</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abandon</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everything</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she</a:t>
            </a:r>
            <a:r>
              <a:rPr lang="en-US" sz="3300" b="0" i="1" spc="-4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fought</a:t>
            </a:r>
            <a:r>
              <a:rPr lang="en-US" sz="3300" b="0" i="1" spc="-4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for.</a:t>
            </a:r>
            <a:r>
              <a:rPr lang="en-US" sz="3300" b="0" i="1" spc="-4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My</a:t>
            </a:r>
            <a:r>
              <a:rPr lang="en-US" sz="3300" b="0" i="1" spc="-35"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future,</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which</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she</a:t>
            </a:r>
            <a:r>
              <a:rPr lang="en-US" sz="3300" b="0" i="1" spc="-4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poured</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every</a:t>
            </a:r>
            <a:r>
              <a:rPr lang="en-US" sz="3300" b="0" i="1" spc="-5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fibre</a:t>
            </a:r>
            <a:r>
              <a:rPr lang="en-US" sz="3300" b="0" i="1" spc="-35"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of her being to make a reality, had to uphold these long-standing traditions, making me realize that my heritage should</a:t>
            </a:r>
            <a:r>
              <a:rPr lang="en-US" sz="3300" b="0" i="1" spc="200" dirty="0">
                <a:solidFill>
                  <a:schemeClr val="bg2"/>
                </a:solidFill>
                <a:effectLst/>
                <a:latin typeface="Century Gothic" panose="020B0502020202020204" pitchFamily="34" charset="0"/>
              </a:rPr>
              <a:t> </a:t>
            </a:r>
            <a:r>
              <a:rPr lang="en-US" sz="3300" b="0" i="1" dirty="0">
                <a:solidFill>
                  <a:schemeClr val="bg2"/>
                </a:solidFill>
                <a:effectLst/>
                <a:latin typeface="Century Gothic" panose="020B0502020202020204" pitchFamily="34" charset="0"/>
              </a:rPr>
              <a:t>never be something that I am ashamed of.”</a:t>
            </a:r>
            <a:endParaRPr lang="en-US" sz="3300" i="1" dirty="0">
              <a:solidFill>
                <a:schemeClr val="bg2"/>
              </a:solidFill>
            </a:endParaRPr>
          </a:p>
        </p:txBody>
      </p:sp>
    </p:spTree>
    <p:extLst>
      <p:ext uri="{BB962C8B-B14F-4D97-AF65-F5344CB8AC3E}">
        <p14:creationId xmlns:p14="http://schemas.microsoft.com/office/powerpoint/2010/main" val="21278648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817D02-4C8A-2705-FFAC-0D01CD8167DF}"/>
              </a:ext>
            </a:extLst>
          </p:cNvPr>
          <p:cNvSpPr txBox="1">
            <a:spLocks/>
          </p:cNvSpPr>
          <p:nvPr/>
        </p:nvSpPr>
        <p:spPr>
          <a:xfrm>
            <a:off x="-6222928" y="853348"/>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r>
              <a:rPr lang="en-US" sz="8800" spc="-10" dirty="0">
                <a:solidFill>
                  <a:schemeClr val="bg2"/>
                </a:solidFill>
                <a:latin typeface="Century Gothic" panose="020B0502020202020204" pitchFamily="34" charset="0"/>
                <a:ea typeface="Arial" panose="020B0604020202020204" pitchFamily="34" charset="0"/>
              </a:rPr>
              <a:t>QUOTE 2:</a:t>
            </a:r>
            <a:r>
              <a:rPr lang="en-US" sz="8800" spc="-10" dirty="0">
                <a:solidFill>
                  <a:schemeClr val="bg2"/>
                </a:solidFill>
                <a:effectLst/>
                <a:latin typeface="Century Gothic" panose="020B0502020202020204" pitchFamily="34" charset="0"/>
                <a:ea typeface="Arial" panose="020B0604020202020204" pitchFamily="34" charset="0"/>
              </a:rPr>
              <a:t> </a:t>
            </a:r>
            <a:endParaRPr lang="en-CA" sz="8800" dirty="0">
              <a:solidFill>
                <a:schemeClr val="bg2"/>
              </a:solidFill>
              <a:effectLst/>
              <a:latin typeface="Century Gothic" panose="020B0502020202020204" pitchFamily="34" charset="0"/>
              <a:ea typeface="Arial" panose="020B0604020202020204" pitchFamily="34" charset="0"/>
            </a:endParaRPr>
          </a:p>
        </p:txBody>
      </p:sp>
      <p:sp>
        <p:nvSpPr>
          <p:cNvPr id="10" name="TextBox 9">
            <a:extLst>
              <a:ext uri="{FF2B5EF4-FFF2-40B4-BE49-F238E27FC236}">
                <a16:creationId xmlns:a16="http://schemas.microsoft.com/office/drawing/2014/main" id="{2BFB9041-28BF-FA71-9BA1-6895026BBF4C}"/>
              </a:ext>
            </a:extLst>
          </p:cNvPr>
          <p:cNvSpPr txBox="1"/>
          <p:nvPr/>
        </p:nvSpPr>
        <p:spPr>
          <a:xfrm>
            <a:off x="3260725" y="3263900"/>
            <a:ext cx="17856200" cy="7188200"/>
          </a:xfrm>
          <a:prstGeom prst="rect">
            <a:avLst/>
          </a:prstGeom>
          <a:noFill/>
        </p:spPr>
        <p:txBody>
          <a:bodyPr wrap="square" rtlCol="0">
            <a:spAutoFit/>
          </a:bodyPr>
          <a:lstStyle/>
          <a:p>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605951" y="2243663"/>
            <a:ext cx="20269200" cy="10556736"/>
          </a:xfrm>
          <a:prstGeom prst="rect">
            <a:avLst/>
          </a:prstGeom>
          <a:noFill/>
        </p:spPr>
        <p:txBody>
          <a:bodyPr wrap="square" rtlCol="0">
            <a:spAutoFit/>
          </a:bodyPr>
          <a:lstStyle/>
          <a:p>
            <a:r>
              <a:rPr lang="en-US" sz="3200" i="1" dirty="0">
                <a:solidFill>
                  <a:schemeClr val="bg2"/>
                </a:solidFill>
                <a:effectLst/>
                <a:latin typeface="Century Gothic" panose="020B0502020202020204" pitchFamily="34" charset="0"/>
                <a:ea typeface="Arial" panose="020B0604020202020204" pitchFamily="34" charset="0"/>
              </a:rPr>
              <a:t>“For years Italian-Canadians racism has been apparent and not spoken about, just look at Dr. Oetkers </a:t>
            </a:r>
            <a:r>
              <a:rPr lang="en-US" sz="3200" i="1" spc="-10" dirty="0">
                <a:solidFill>
                  <a:schemeClr val="bg2"/>
                </a:solidFill>
                <a:effectLst/>
                <a:latin typeface="Century Gothic" panose="020B0502020202020204" pitchFamily="34" charset="0"/>
                <a:ea typeface="Arial" panose="020B0604020202020204" pitchFamily="34" charset="0"/>
              </a:rPr>
              <a:t>‘Giuseppe’s pizza’</a:t>
            </a:r>
            <a:r>
              <a:rPr lang="en-US" sz="3200" i="1" spc="-1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which</a:t>
            </a:r>
            <a:r>
              <a:rPr lang="en-US" sz="3200" i="1" spc="-1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profiles Italians as being</a:t>
            </a:r>
            <a:r>
              <a:rPr lang="en-US" sz="3200" i="1" spc="-1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short,</a:t>
            </a:r>
            <a:r>
              <a:rPr lang="en-US" sz="3200" i="1" spc="-1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balding,</a:t>
            </a:r>
            <a:r>
              <a:rPr lang="en-US" sz="3200" i="1" spc="-1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with</a:t>
            </a:r>
            <a:r>
              <a:rPr lang="en-US" sz="3200" i="1" spc="-1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a</a:t>
            </a:r>
            <a:r>
              <a:rPr lang="en-US" sz="3200" i="1" spc="-1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large moustache yelling</a:t>
            </a:r>
            <a:r>
              <a:rPr lang="en-US" sz="3200" i="1" spc="-1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“Mamma</a:t>
            </a:r>
            <a:r>
              <a:rPr lang="en-US" sz="3200" i="1" spc="-1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Mia.” At </a:t>
            </a:r>
            <a:r>
              <a:rPr lang="en-US" sz="3200" i="1" dirty="0">
                <a:solidFill>
                  <a:schemeClr val="bg2"/>
                </a:solidFill>
                <a:effectLst/>
                <a:latin typeface="Century Gothic" panose="020B0502020202020204" pitchFamily="34" charset="0"/>
                <a:ea typeface="Arial" panose="020B0604020202020204" pitchFamily="34" charset="0"/>
              </a:rPr>
              <a:t>what point does the reason of “it’s just a joke” cross the line of discrimination? Having been passionate about this subject</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and</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wanting</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to</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further</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my</a:t>
            </a:r>
            <a:r>
              <a:rPr lang="en-US" sz="3200" i="1" spc="-5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knowledge</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on</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my</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culture</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took</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a</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History</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of</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Italians</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course</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last</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year</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where</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 learned</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that</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the</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entertainment</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industry</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has</a:t>
            </a:r>
            <a:r>
              <a:rPr lang="en-US" sz="3200" i="1" spc="-5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played</a:t>
            </a:r>
            <a:r>
              <a:rPr lang="en-US" sz="3200" i="1" spc="-6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a</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severe</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role</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in</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discriminating</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against</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Italians.</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In</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Hollywood between</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the</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years</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of</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1928-2001</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of</a:t>
            </a:r>
            <a:r>
              <a:rPr lang="en-US" sz="3200" i="1" spc="-5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the</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1,220</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movies</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created</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about</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Italians</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approximately</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70%</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portrayed</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Italians</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in a</a:t>
            </a:r>
            <a:r>
              <a:rPr lang="en-US" sz="3200" i="1" spc="-4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negative</a:t>
            </a:r>
            <a:r>
              <a:rPr lang="en-US" sz="3200" i="1" spc="-2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connotation,</a:t>
            </a:r>
            <a:r>
              <a:rPr lang="en-US" sz="3200" i="1" spc="-4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more</a:t>
            </a:r>
            <a:r>
              <a:rPr lang="en-US" sz="3200" i="1" spc="-2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often</a:t>
            </a:r>
            <a:r>
              <a:rPr lang="en-US" sz="3200" i="1" spc="-4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times</a:t>
            </a:r>
            <a:r>
              <a:rPr lang="en-US" sz="3200" i="1" spc="-5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than</a:t>
            </a:r>
            <a:r>
              <a:rPr lang="en-US" sz="3200" i="1" spc="-3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not</a:t>
            </a:r>
            <a:r>
              <a:rPr lang="en-US" sz="3200" i="1" spc="-2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affiliating</a:t>
            </a:r>
            <a:r>
              <a:rPr lang="en-US" sz="3200" i="1" spc="-4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them</a:t>
            </a:r>
            <a:r>
              <a:rPr lang="en-US" sz="3200" i="1" spc="-2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with</a:t>
            </a:r>
            <a:r>
              <a:rPr lang="en-US" sz="3200" i="1" spc="-6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the</a:t>
            </a:r>
            <a:r>
              <a:rPr lang="en-US" sz="3200" i="1" spc="-2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Mafia.</a:t>
            </a:r>
            <a:r>
              <a:rPr lang="en-US" sz="3200" i="1" spc="-3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This</a:t>
            </a:r>
            <a:r>
              <a:rPr lang="en-US" sz="3200" i="1" spc="-3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stereotype</a:t>
            </a:r>
            <a:r>
              <a:rPr lang="en-US" sz="3200" i="1" spc="-2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was</a:t>
            </a:r>
            <a:r>
              <a:rPr lang="en-US" sz="3200" i="1" spc="-3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clearly</a:t>
            </a:r>
            <a:r>
              <a:rPr lang="en-US" sz="3200" i="1" spc="-2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well received from its consumers, making everyone believe that successful Italians are to be associated with organized crime. Growing up and attending a private school this stereotype was often placed upon me and because I was “white”</a:t>
            </a:r>
            <a:r>
              <a:rPr lang="en-US" sz="3200" i="1" spc="-5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it</a:t>
            </a:r>
            <a:r>
              <a:rPr lang="en-US" sz="3200" i="1" spc="-3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was</a:t>
            </a:r>
            <a:r>
              <a:rPr lang="en-US" sz="3200" i="1" spc="-3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not</a:t>
            </a:r>
            <a:r>
              <a:rPr lang="en-US" sz="3200" i="1" spc="-3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taken</a:t>
            </a:r>
            <a:r>
              <a:rPr lang="en-US" sz="3200" i="1" spc="-4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as</a:t>
            </a:r>
            <a:r>
              <a:rPr lang="en-US" sz="3200" i="1" spc="-3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a</a:t>
            </a:r>
            <a:r>
              <a:rPr lang="en-US" sz="3200" i="1" spc="-4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racist</a:t>
            </a:r>
            <a:r>
              <a:rPr lang="en-US" sz="3200" i="1" spc="-3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remark</a:t>
            </a:r>
            <a:r>
              <a:rPr lang="en-US" sz="3200" i="1" spc="-3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to</a:t>
            </a:r>
            <a:r>
              <a:rPr lang="en-US" sz="3200" i="1" spc="-4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others</a:t>
            </a:r>
            <a:r>
              <a:rPr lang="en-US" sz="3200" i="1" spc="-3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who</a:t>
            </a:r>
            <a:r>
              <a:rPr lang="en-US" sz="3200" i="1" spc="-4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heard</a:t>
            </a:r>
            <a:r>
              <a:rPr lang="en-US" sz="3200" i="1" spc="-4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it.</a:t>
            </a:r>
            <a:r>
              <a:rPr lang="en-US" sz="3200" i="1" spc="-3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What</a:t>
            </a:r>
            <a:r>
              <a:rPr lang="en-US" sz="3200" i="1" spc="-3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a:t>
            </a:r>
            <a:r>
              <a:rPr lang="en-US" sz="3200" i="1" spc="-3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find</a:t>
            </a:r>
            <a:r>
              <a:rPr lang="en-US" sz="3200" i="1" spc="-4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most</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saddening</a:t>
            </a:r>
            <a:r>
              <a:rPr lang="en-US" sz="3200" i="1" spc="-4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is</a:t>
            </a:r>
            <a:r>
              <a:rPr lang="en-US" sz="3200" i="1" spc="-3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how</a:t>
            </a:r>
            <a:r>
              <a:rPr lang="en-US" sz="3200" i="1" spc="-3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even</a:t>
            </a:r>
            <a:r>
              <a:rPr lang="en-US" sz="3200" i="1" spc="-4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when acting the same way as all the others, and growing up in similar families as all the others, because I was Italian they</a:t>
            </a:r>
            <a:r>
              <a:rPr lang="en-US" sz="3200" i="1" spc="20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thought my family were crooks. Having gone through these experiences myself I can only imagine the impacts on those who are a visible minority. As much as I spoke earlier about Italian discrimination being overlooked because we are not visible minorities, it does make the number of racist occurrences experienced drastically lower. Whereas </a:t>
            </a:r>
            <a:r>
              <a:rPr lang="en-US" sz="3200" i="1" spc="-10" dirty="0">
                <a:solidFill>
                  <a:schemeClr val="bg2"/>
                </a:solidFill>
                <a:effectLst/>
                <a:latin typeface="Century Gothic" panose="020B0502020202020204" pitchFamily="34" charset="0"/>
                <a:ea typeface="Arial" panose="020B0604020202020204" pitchFamily="34" charset="0"/>
              </a:rPr>
              <a:t>my ethnicity requires</a:t>
            </a:r>
            <a:r>
              <a:rPr lang="en-US" sz="3200" i="1" spc="-40"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me</a:t>
            </a:r>
            <a:r>
              <a:rPr lang="en-US" sz="3200" i="1" spc="-30"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to</a:t>
            </a:r>
            <a:r>
              <a:rPr lang="en-US" sz="3200" i="1" spc="-2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tell</a:t>
            </a:r>
            <a:r>
              <a:rPr lang="en-US" sz="3200" i="1" spc="-1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people</a:t>
            </a:r>
            <a:r>
              <a:rPr lang="en-US" sz="3200" i="1" spc="-30"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where</a:t>
            </a:r>
            <a:r>
              <a:rPr lang="en-US" sz="3200" i="1" spc="-30"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I</a:t>
            </a:r>
            <a:r>
              <a:rPr lang="en-US" sz="3200" i="1" spc="-1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am</a:t>
            </a:r>
            <a:r>
              <a:rPr lang="en-US" sz="3200" i="1" spc="-3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from prior</a:t>
            </a:r>
            <a:r>
              <a:rPr lang="en-US" sz="3200" i="1" spc="-1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to</a:t>
            </a:r>
            <a:r>
              <a:rPr lang="en-US" sz="3200" i="1" spc="-2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being</a:t>
            </a:r>
            <a:r>
              <a:rPr lang="en-US" sz="3200" i="1" spc="-2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profiled,</a:t>
            </a:r>
            <a:r>
              <a:rPr lang="en-US" sz="3200" i="1" spc="-2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this</a:t>
            </a:r>
            <a:r>
              <a:rPr lang="en-US" sz="3200" i="1" spc="-1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is</a:t>
            </a:r>
            <a:r>
              <a:rPr lang="en-US" sz="3200" i="1" spc="-1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not the case</a:t>
            </a:r>
            <a:r>
              <a:rPr lang="en-US" sz="3200" i="1" spc="-30"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for</a:t>
            </a:r>
            <a:r>
              <a:rPr lang="en-US" sz="3200" i="1" spc="-1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many others. </a:t>
            </a:r>
            <a:r>
              <a:rPr lang="en-US" sz="3200" i="1" dirty="0">
                <a:solidFill>
                  <a:schemeClr val="bg2"/>
                </a:solidFill>
                <a:effectLst/>
                <a:latin typeface="Century Gothic" panose="020B0502020202020204" pitchFamily="34" charset="0"/>
                <a:ea typeface="Arial" panose="020B0604020202020204" pitchFamily="34" charset="0"/>
              </a:rPr>
              <a:t>For visible minorities from the first instance they experience systematic racial profiling.”</a:t>
            </a:r>
          </a:p>
          <a:p>
            <a:endParaRPr lang="en-US" sz="3200" i="1" dirty="0">
              <a:solidFill>
                <a:schemeClr val="bg2"/>
              </a:solidFill>
              <a:effectLst/>
              <a:latin typeface="Century Gothic" panose="020B0502020202020204" pitchFamily="34" charset="0"/>
              <a:ea typeface="Arial" panose="020B0604020202020204" pitchFamily="34" charset="0"/>
            </a:endParaRPr>
          </a:p>
          <a:p>
            <a:r>
              <a:rPr lang="en-US" sz="2000" dirty="0">
                <a:solidFill>
                  <a:schemeClr val="bg2"/>
                </a:solidFill>
                <a:effectLst/>
                <a:latin typeface="Century Gothic" panose="020B0502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Source (Links to an external site.)</a:t>
            </a:r>
            <a:r>
              <a:rPr lang="en-US" sz="2000" spc="-10" dirty="0">
                <a:solidFill>
                  <a:schemeClr val="bg2"/>
                </a:solidFill>
                <a:effectLst/>
                <a:latin typeface="Century Gothic" panose="020B0502020202020204" pitchFamily="34" charset="0"/>
                <a:ea typeface="Arial" panose="020B0604020202020204" pitchFamily="34" charset="0"/>
              </a:rPr>
              <a:t> </a:t>
            </a:r>
            <a:r>
              <a:rPr lang="en-US" sz="2000" dirty="0">
                <a:solidFill>
                  <a:schemeClr val="bg2"/>
                </a:solidFill>
                <a:effectLst/>
                <a:latin typeface="Century Gothic" panose="020B0502020202020204" pitchFamily="34" charset="0"/>
                <a:ea typeface="Arial" panose="020B0604020202020204" pitchFamily="34" charset="0"/>
              </a:rPr>
              <a:t>for statistic</a:t>
            </a:r>
            <a:r>
              <a:rPr lang="en-US" sz="2000" spc="-5" dirty="0">
                <a:solidFill>
                  <a:schemeClr val="bg2"/>
                </a:solidFill>
                <a:effectLst/>
                <a:latin typeface="Century Gothic" panose="020B0502020202020204" pitchFamily="34" charset="0"/>
                <a:ea typeface="Arial" panose="020B0604020202020204" pitchFamily="34" charset="0"/>
              </a:rPr>
              <a:t> </a:t>
            </a:r>
            <a:r>
              <a:rPr lang="en-US" sz="2000" dirty="0">
                <a:solidFill>
                  <a:schemeClr val="bg2"/>
                </a:solidFill>
                <a:effectLst/>
                <a:latin typeface="Century Gothic" panose="020B0502020202020204" pitchFamily="34" charset="0"/>
                <a:ea typeface="Arial" panose="020B0604020202020204" pitchFamily="34" charset="0"/>
              </a:rPr>
              <a:t>provided in the above quote: L’Orfano, Francesca. </a:t>
            </a:r>
            <a:r>
              <a:rPr lang="en-US" sz="2000" i="1" dirty="0">
                <a:solidFill>
                  <a:schemeClr val="bg2"/>
                </a:solidFill>
                <a:effectLst/>
                <a:latin typeface="Century Gothic" panose="020B0502020202020204" pitchFamily="34" charset="0"/>
                <a:ea typeface="Arial" panose="020B0604020202020204" pitchFamily="34" charset="0"/>
              </a:rPr>
              <a:t>Challenging Exclusion: Film, Video, Identity, Memory and the Italian Canadian Immigrant Experience</a:t>
            </a:r>
            <a:r>
              <a:rPr lang="en-US" sz="2000" dirty="0">
                <a:solidFill>
                  <a:schemeClr val="bg2"/>
                </a:solidFill>
                <a:effectLst/>
                <a:latin typeface="Century Gothic" panose="020B0502020202020204" pitchFamily="34" charset="0"/>
                <a:ea typeface="Arial" panose="020B0604020202020204" pitchFamily="34" charset="0"/>
              </a:rPr>
              <a:t>. ProQuest Dissertations Publishing, 2002.</a:t>
            </a:r>
            <a:r>
              <a:rPr lang="en-CA" sz="2000" dirty="0">
                <a:solidFill>
                  <a:schemeClr val="bg2"/>
                </a:solidFill>
                <a:effectLst/>
                <a:latin typeface="Century Gothic" panose="020B0502020202020204" pitchFamily="34" charset="0"/>
              </a:rPr>
              <a:t> </a:t>
            </a:r>
            <a:endParaRPr lang="en-CA" sz="2000" i="1" dirty="0">
              <a:solidFill>
                <a:schemeClr val="bg2"/>
              </a:solidFill>
              <a:effectLst/>
              <a:latin typeface="Century Gothic" panose="020B0502020202020204" pitchFamily="34" charset="0"/>
              <a:ea typeface="Arial" panose="020B0604020202020204" pitchFamily="34" charset="0"/>
            </a:endParaRPr>
          </a:p>
          <a:p>
            <a:endParaRPr lang="en-US" sz="3200" i="1"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11138629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817D02-4C8A-2705-FFAC-0D01CD8167DF}"/>
              </a:ext>
            </a:extLst>
          </p:cNvPr>
          <p:cNvSpPr txBox="1">
            <a:spLocks/>
          </p:cNvSpPr>
          <p:nvPr/>
        </p:nvSpPr>
        <p:spPr>
          <a:xfrm>
            <a:off x="-6222928" y="853348"/>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r>
              <a:rPr lang="en-US" sz="8800" spc="-10" dirty="0">
                <a:solidFill>
                  <a:schemeClr val="bg2"/>
                </a:solidFill>
                <a:latin typeface="Century Gothic" panose="020B0502020202020204" pitchFamily="34" charset="0"/>
                <a:ea typeface="Arial" panose="020B0604020202020204" pitchFamily="34" charset="0"/>
              </a:rPr>
              <a:t>QUOTE 3:</a:t>
            </a:r>
            <a:r>
              <a:rPr lang="en-US" sz="8800" spc="-10" dirty="0">
                <a:solidFill>
                  <a:schemeClr val="bg2"/>
                </a:solidFill>
                <a:effectLst/>
                <a:latin typeface="Century Gothic" panose="020B0502020202020204" pitchFamily="34" charset="0"/>
                <a:ea typeface="Arial" panose="020B0604020202020204" pitchFamily="34" charset="0"/>
              </a:rPr>
              <a:t> </a:t>
            </a:r>
            <a:endParaRPr lang="en-CA" sz="8800" dirty="0">
              <a:solidFill>
                <a:schemeClr val="bg2"/>
              </a:solidFill>
              <a:effectLst/>
              <a:latin typeface="Century Gothic" panose="020B0502020202020204" pitchFamily="34" charset="0"/>
              <a:ea typeface="Arial" panose="020B0604020202020204" pitchFamily="34" charset="0"/>
            </a:endParaRPr>
          </a:p>
        </p:txBody>
      </p:sp>
      <p:sp>
        <p:nvSpPr>
          <p:cNvPr id="10" name="TextBox 9">
            <a:extLst>
              <a:ext uri="{FF2B5EF4-FFF2-40B4-BE49-F238E27FC236}">
                <a16:creationId xmlns:a16="http://schemas.microsoft.com/office/drawing/2014/main" id="{2BFB9041-28BF-FA71-9BA1-6895026BBF4C}"/>
              </a:ext>
            </a:extLst>
          </p:cNvPr>
          <p:cNvSpPr txBox="1"/>
          <p:nvPr/>
        </p:nvSpPr>
        <p:spPr>
          <a:xfrm>
            <a:off x="3260725" y="3263900"/>
            <a:ext cx="17856200" cy="7188200"/>
          </a:xfrm>
          <a:prstGeom prst="rect">
            <a:avLst/>
          </a:prstGeom>
          <a:noFill/>
        </p:spPr>
        <p:txBody>
          <a:bodyPr wrap="square" rtlCol="0">
            <a:spAutoFit/>
          </a:bodyPr>
          <a:lstStyle/>
          <a:p>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605951" y="2527584"/>
            <a:ext cx="20269200" cy="8660832"/>
          </a:xfrm>
          <a:prstGeom prst="rect">
            <a:avLst/>
          </a:prstGeom>
          <a:noFill/>
        </p:spPr>
        <p:txBody>
          <a:bodyPr wrap="square" rtlCol="0">
            <a:spAutoFit/>
          </a:bodyPr>
          <a:lstStyle/>
          <a:p>
            <a:pPr marL="12065" marR="71755">
              <a:lnSpc>
                <a:spcPct val="105000"/>
              </a:lnSpc>
              <a:spcBef>
                <a:spcPts val="895"/>
              </a:spcBef>
              <a:spcAft>
                <a:spcPts val="0"/>
              </a:spcAft>
            </a:pPr>
            <a:r>
              <a:rPr lang="en-US" sz="3200" i="1" dirty="0">
                <a:solidFill>
                  <a:schemeClr val="bg2"/>
                </a:solidFill>
                <a:effectLst/>
                <a:latin typeface="Century Gothic" panose="020B0502020202020204" pitchFamily="34" charset="0"/>
                <a:ea typeface="Arial" panose="020B0604020202020204" pitchFamily="34" charset="0"/>
              </a:rPr>
              <a:t>“As the only black woman in my section, one of few black people, I exist at the intersection of race and </a:t>
            </a:r>
            <a:r>
              <a:rPr lang="en-US" sz="3200" i="1" spc="-10" dirty="0">
                <a:solidFill>
                  <a:schemeClr val="bg2"/>
                </a:solidFill>
                <a:effectLst/>
                <a:latin typeface="Century Gothic" panose="020B0502020202020204" pitchFamily="34" charset="0"/>
                <a:ea typeface="Arial" panose="020B0604020202020204" pitchFamily="34" charset="0"/>
              </a:rPr>
              <a:t>gender. This</a:t>
            </a:r>
            <a:r>
              <a:rPr lang="en-US" sz="3200" i="1" spc="-20"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means</a:t>
            </a:r>
            <a:r>
              <a:rPr lang="en-US" sz="3200" i="1" spc="-20"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that racism works</a:t>
            </a:r>
            <a:r>
              <a:rPr lang="en-US" sz="3200" i="1" spc="-4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in</a:t>
            </a:r>
            <a:r>
              <a:rPr lang="en-US" sz="3200" i="1" spc="-30"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tandem with</a:t>
            </a:r>
            <a:r>
              <a:rPr lang="en-US" sz="3200" i="1" spc="-30"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sexism to</a:t>
            </a:r>
            <a:r>
              <a:rPr lang="en-US" sz="3200" i="1" spc="-30"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impact my</a:t>
            </a:r>
            <a:r>
              <a:rPr lang="en-US" sz="3200" i="1" spc="-3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academic</a:t>
            </a:r>
            <a:r>
              <a:rPr lang="en-US" sz="3200" i="1" spc="-40"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life on</a:t>
            </a:r>
            <a:r>
              <a:rPr lang="en-US" sz="3200" i="1" spc="-30"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the daily,</a:t>
            </a:r>
            <a:r>
              <a:rPr lang="en-US" sz="3200" i="1" spc="-5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particularly </a:t>
            </a:r>
            <a:r>
              <a:rPr lang="en-US" sz="3200" i="1" dirty="0">
                <a:solidFill>
                  <a:schemeClr val="bg2"/>
                </a:solidFill>
                <a:effectLst/>
                <a:latin typeface="Century Gothic" panose="020B0502020202020204" pitchFamily="34" charset="0"/>
                <a:ea typeface="Arial" panose="020B0604020202020204" pitchFamily="34" charset="0"/>
              </a:rPr>
              <a:t>during</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group</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work.</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Yet,</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am</a:t>
            </a:r>
            <a:r>
              <a:rPr lang="en-US" sz="3200" i="1" spc="-5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impacted</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in</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a</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way</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that</a:t>
            </a:r>
            <a:r>
              <a:rPr lang="en-US" sz="3200" i="1" spc="-4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is</a:t>
            </a:r>
            <a:r>
              <a:rPr lang="en-US" sz="3200" i="1" spc="-4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difficult</a:t>
            </a:r>
            <a:r>
              <a:rPr lang="en-US" sz="3200" i="1" spc="-4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to</a:t>
            </a:r>
            <a:r>
              <a:rPr lang="en-US" sz="3200" i="1" spc="-6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explain</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to</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others.</a:t>
            </a:r>
            <a:r>
              <a:rPr lang="en-US" sz="3200" i="1" spc="-4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Dr.</a:t>
            </a:r>
            <a:r>
              <a:rPr lang="en-US" sz="3200" i="1" spc="-4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Ibram</a:t>
            </a:r>
            <a:r>
              <a:rPr lang="en-US" sz="3200" i="1" spc="-4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X.</a:t>
            </a:r>
            <a:r>
              <a:rPr lang="en-US" sz="3200" i="1" spc="-4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Kendi</a:t>
            </a:r>
            <a:r>
              <a:rPr lang="en-US" sz="3200" i="1" spc="-4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defines microaggressions as “racist abuse” (Kendi, 2019, p. 47).</a:t>
            </a:r>
            <a:r>
              <a:rPr lang="en-US" sz="3200" i="1" spc="20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Microaggressions may seem harmless, they may even be imperceptible</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to</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most.</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But</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notice.</a:t>
            </a:r>
            <a:r>
              <a:rPr lang="en-US" sz="3200" i="1" spc="-5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notice</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how</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when</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speak,</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a</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man</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can</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say</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the</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same</a:t>
            </a:r>
            <a:r>
              <a:rPr lang="en-US" sz="3200" i="1" spc="-4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point</a:t>
            </a:r>
            <a:r>
              <a:rPr lang="en-US" sz="3200" i="1" spc="-4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and</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get</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validation.</a:t>
            </a:r>
            <a:r>
              <a:rPr lang="en-US" sz="3200" i="1" spc="-4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 notice how people are put off by my direct, task-oriented nature but when someone of a different colour operates in the</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same</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way</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they</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are</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regarded</a:t>
            </a:r>
            <a:r>
              <a:rPr lang="en-US" sz="3200" i="1" spc="-5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as</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efficient</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and</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a</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great</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leader.</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notice</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how</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my</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knowledge</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is</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actively</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questioned</a:t>
            </a:r>
            <a:endParaRPr lang="en-CA" sz="3200" dirty="0">
              <a:solidFill>
                <a:schemeClr val="bg2"/>
              </a:solidFill>
              <a:effectLst/>
              <a:latin typeface="Century Gothic" panose="020B0502020202020204" pitchFamily="34" charset="0"/>
              <a:ea typeface="Arial" panose="020B0604020202020204" pitchFamily="34" charset="0"/>
            </a:endParaRPr>
          </a:p>
          <a:p>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while</a:t>
            </a:r>
            <a:r>
              <a:rPr lang="en-US" sz="32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my</a:t>
            </a:r>
            <a:r>
              <a:rPr lang="en-US" sz="32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peers</a:t>
            </a:r>
            <a:r>
              <a:rPr lang="en-US" sz="3200" i="1" spc="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of</a:t>
            </a:r>
            <a:r>
              <a:rPr lang="en-US" sz="3200" i="1" spc="-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a:t>
            </a:r>
            <a:r>
              <a:rPr lang="en-US" sz="32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different</a:t>
            </a:r>
            <a:r>
              <a:rPr lang="en-US" sz="32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colour</a:t>
            </a:r>
            <a:r>
              <a:rPr lang="en-US" sz="3200" i="1" spc="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have</a:t>
            </a:r>
            <a:r>
              <a:rPr lang="en-US" sz="3200" i="1" spc="1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their</a:t>
            </a:r>
            <a:r>
              <a:rPr lang="en-US" sz="3200" i="1" spc="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ideas</a:t>
            </a:r>
            <a:r>
              <a:rPr lang="en-US" sz="3200" i="1" spc="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accepted</a:t>
            </a:r>
            <a:r>
              <a:rPr lang="en-US" sz="32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with</a:t>
            </a:r>
            <a:r>
              <a:rPr lang="en-US" sz="3200" i="1" spc="-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little</a:t>
            </a:r>
            <a:r>
              <a:rPr lang="en-US" sz="3200" i="1" spc="-1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hesitation.</a:t>
            </a:r>
            <a:r>
              <a:rPr lang="en-US" sz="3200" i="1" spc="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And</a:t>
            </a:r>
            <a:r>
              <a:rPr lang="en-US" sz="3200" i="1" spc="-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while</a:t>
            </a:r>
            <a:r>
              <a:rPr lang="en-US" sz="32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this</a:t>
            </a:r>
            <a:r>
              <a:rPr lang="en-US" sz="3200" i="1" spc="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has</a:t>
            </a:r>
            <a:r>
              <a:rPr lang="en-US" sz="3200" i="1" spc="-2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not</a:t>
            </a:r>
            <a:r>
              <a:rPr lang="en-US" sz="32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always</a:t>
            </a:r>
            <a:r>
              <a:rPr lang="en-CA" sz="3200" dirty="0">
                <a:solidFill>
                  <a:schemeClr val="bg2"/>
                </a:solidFill>
                <a:effectLst/>
                <a:latin typeface="Century Gothic" panose="020B0502020202020204" pitchFamily="34" charset="0"/>
              </a:rPr>
              <a:t> been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my experience in every group work situation, it has happened often enough to have me wondering, ‘Am I doing</a:t>
            </a:r>
            <a:r>
              <a:rPr lang="en-US" sz="3200" i="1" spc="20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something wrong or is there something bigger going on here?’ So, I do what I must to make myself palatable as not</a:t>
            </a:r>
            <a:r>
              <a:rPr lang="en-US" sz="3200" i="1" spc="20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just a woman and not just a black person. Black women are seen as angry and aggressive, so to make sure that I seem happy and non-confrontational, I am sure to smile as much as possible. Fortunately, this is already part of my personality,</a:t>
            </a:r>
            <a:r>
              <a:rPr lang="en-US" sz="32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but</a:t>
            </a:r>
            <a:r>
              <a:rPr lang="en-US" sz="3200" i="1" spc="-2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a:t>
            </a:r>
            <a:r>
              <a:rPr lang="en-US" sz="3200" i="1" spc="-2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must</a:t>
            </a:r>
            <a:r>
              <a:rPr lang="en-US" sz="3200" i="1" spc="-2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remember</a:t>
            </a:r>
            <a:r>
              <a:rPr lang="en-US" sz="32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to</a:t>
            </a:r>
            <a:r>
              <a:rPr lang="en-US" sz="32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never</a:t>
            </a:r>
            <a:r>
              <a:rPr lang="en-US" sz="3200" i="1" spc="-2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turn</a:t>
            </a:r>
            <a:r>
              <a:rPr lang="en-US" sz="32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it</a:t>
            </a:r>
            <a:r>
              <a:rPr lang="en-US" sz="3200" i="1" spc="-4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“off”.</a:t>
            </a:r>
            <a:r>
              <a:rPr lang="en-US" sz="3200" i="1" spc="-2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a:t>
            </a:r>
            <a:r>
              <a:rPr lang="en-US" sz="3200" i="1" spc="-2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soften</a:t>
            </a:r>
            <a:r>
              <a:rPr lang="en-US" sz="32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the</a:t>
            </a:r>
            <a:r>
              <a:rPr lang="en-US" sz="3200" i="1" spc="-2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blow</a:t>
            </a:r>
            <a:r>
              <a:rPr lang="en-US" sz="3200" i="1" spc="-2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of</a:t>
            </a:r>
            <a:r>
              <a:rPr lang="en-US" sz="32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my</a:t>
            </a:r>
            <a:r>
              <a:rPr lang="en-US" sz="3200" i="1" spc="-4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ideas</a:t>
            </a:r>
            <a:r>
              <a:rPr lang="en-US" sz="3200" i="1" spc="-2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with</a:t>
            </a:r>
            <a:r>
              <a:rPr lang="en-US" sz="32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“but</a:t>
            </a:r>
            <a:r>
              <a:rPr lang="en-US" sz="3200" i="1" spc="-2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that’s</a:t>
            </a:r>
            <a:r>
              <a:rPr lang="en-US" sz="3200" i="1" spc="-2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just</a:t>
            </a:r>
            <a:r>
              <a:rPr lang="en-US" sz="3200" i="1" spc="-2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what</a:t>
            </a:r>
            <a:r>
              <a:rPr lang="en-US" sz="3200" i="1" spc="-2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 think”, “I don’t know if I make sense”, or “I’m not really sure, though” in hopes that this makes me seem less threatening and more easy-going.”</a:t>
            </a:r>
            <a:r>
              <a:rPr lang="en-CA" sz="3200" dirty="0">
                <a:solidFill>
                  <a:schemeClr val="bg2"/>
                </a:solidFill>
                <a:effectLst/>
                <a:latin typeface="Century Gothic" panose="020B0502020202020204" pitchFamily="34" charset="0"/>
              </a:rPr>
              <a:t> </a:t>
            </a:r>
            <a:endParaRPr lang="en-US" sz="3200" i="1"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35785882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817D02-4C8A-2705-FFAC-0D01CD8167DF}"/>
              </a:ext>
            </a:extLst>
          </p:cNvPr>
          <p:cNvSpPr txBox="1">
            <a:spLocks/>
          </p:cNvSpPr>
          <p:nvPr/>
        </p:nvSpPr>
        <p:spPr>
          <a:xfrm>
            <a:off x="-6222928" y="853348"/>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r>
              <a:rPr lang="en-US" sz="8800" spc="-10" dirty="0">
                <a:solidFill>
                  <a:schemeClr val="bg2"/>
                </a:solidFill>
                <a:latin typeface="Century Gothic" panose="020B0502020202020204" pitchFamily="34" charset="0"/>
                <a:ea typeface="Arial" panose="020B0604020202020204" pitchFamily="34" charset="0"/>
              </a:rPr>
              <a:t>QUOTE 4:</a:t>
            </a:r>
            <a:r>
              <a:rPr lang="en-US" sz="8800" spc="-10" dirty="0">
                <a:solidFill>
                  <a:schemeClr val="bg2"/>
                </a:solidFill>
                <a:effectLst/>
                <a:latin typeface="Century Gothic" panose="020B0502020202020204" pitchFamily="34" charset="0"/>
                <a:ea typeface="Arial" panose="020B0604020202020204" pitchFamily="34" charset="0"/>
              </a:rPr>
              <a:t> </a:t>
            </a:r>
            <a:endParaRPr lang="en-CA" sz="8800" dirty="0">
              <a:solidFill>
                <a:schemeClr val="bg2"/>
              </a:solidFill>
              <a:effectLst/>
              <a:latin typeface="Century Gothic" panose="020B0502020202020204" pitchFamily="34" charset="0"/>
              <a:ea typeface="Arial" panose="020B0604020202020204" pitchFamily="34" charset="0"/>
            </a:endParaRPr>
          </a:p>
        </p:txBody>
      </p:sp>
      <p:sp>
        <p:nvSpPr>
          <p:cNvPr id="10" name="TextBox 9">
            <a:extLst>
              <a:ext uri="{FF2B5EF4-FFF2-40B4-BE49-F238E27FC236}">
                <a16:creationId xmlns:a16="http://schemas.microsoft.com/office/drawing/2014/main" id="{2BFB9041-28BF-FA71-9BA1-6895026BBF4C}"/>
              </a:ext>
            </a:extLst>
          </p:cNvPr>
          <p:cNvSpPr txBox="1"/>
          <p:nvPr/>
        </p:nvSpPr>
        <p:spPr>
          <a:xfrm>
            <a:off x="3260725" y="3263900"/>
            <a:ext cx="17856200" cy="7188200"/>
          </a:xfrm>
          <a:prstGeom prst="rect">
            <a:avLst/>
          </a:prstGeom>
          <a:noFill/>
        </p:spPr>
        <p:txBody>
          <a:bodyPr wrap="square" rtlCol="0">
            <a:spAutoFit/>
          </a:bodyPr>
          <a:lstStyle/>
          <a:p>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605951" y="2349784"/>
            <a:ext cx="20269200" cy="9751452"/>
          </a:xfrm>
          <a:prstGeom prst="rect">
            <a:avLst/>
          </a:prstGeom>
          <a:noFill/>
        </p:spPr>
        <p:txBody>
          <a:bodyPr wrap="square" rtlCol="0">
            <a:spAutoFit/>
          </a:bodyPr>
          <a:lstStyle/>
          <a:p>
            <a:pPr marL="12065" marR="71755">
              <a:lnSpc>
                <a:spcPct val="105000"/>
              </a:lnSpc>
              <a:spcBef>
                <a:spcPts val="895"/>
              </a:spcBef>
              <a:spcAft>
                <a:spcPts val="0"/>
              </a:spcAft>
            </a:pP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“Race, and stories surrounding race have been normalized throughout my life. My parents had to flee their homeland due to a genocide, and found themselves as refugees in Canada. Since English was not their first language, they</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both</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speak</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with</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an</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accent</a:t>
            </a:r>
            <a:r>
              <a:rPr lang="en-US" sz="3000" i="1" spc="-5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and</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when</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was</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kid,</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became</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ashamed</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of</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my</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own</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family</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due</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to</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repeated</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taunting from other kids and even subtle racist comments from teachers. For example, in kindergarten, we were learning to</a:t>
            </a:r>
            <a:r>
              <a:rPr lang="en-US" sz="3000" i="1" spc="20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count,</a:t>
            </a:r>
            <a:r>
              <a:rPr lang="en-US" sz="3000" i="1" spc="-4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and</a:t>
            </a:r>
            <a:r>
              <a:rPr lang="en-US" sz="3000" i="1" spc="-4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we</a:t>
            </a:r>
            <a:r>
              <a:rPr lang="en-US" sz="3000" i="1" spc="-2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were</a:t>
            </a:r>
            <a:r>
              <a:rPr lang="en-US" sz="3000" i="1" spc="-2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told</a:t>
            </a:r>
            <a:r>
              <a:rPr lang="en-US" sz="3000" i="1" spc="-4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to</a:t>
            </a:r>
            <a:r>
              <a:rPr lang="en-US" sz="3000" i="1" spc="-4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practice</a:t>
            </a:r>
            <a:r>
              <a:rPr lang="en-US" sz="3000" i="1" spc="-2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counting</a:t>
            </a:r>
            <a:r>
              <a:rPr lang="en-US" sz="3000" i="1" spc="-4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up</a:t>
            </a:r>
            <a:r>
              <a:rPr lang="en-US" sz="3000" i="1" spc="-4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to</a:t>
            </a:r>
            <a:r>
              <a:rPr lang="en-US" sz="3000" i="1" spc="-4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50</a:t>
            </a:r>
            <a:r>
              <a:rPr lang="en-US" sz="3000" i="1" spc="-4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as</a:t>
            </a:r>
            <a:r>
              <a:rPr lang="en-US" sz="30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homework.</a:t>
            </a:r>
            <a:r>
              <a:rPr lang="en-US" sz="30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My</a:t>
            </a:r>
            <a:r>
              <a:rPr lang="en-US" sz="3000" i="1" spc="-2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teacher</a:t>
            </a:r>
            <a:r>
              <a:rPr lang="en-US" sz="3000" i="1" spc="-5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literally</a:t>
            </a:r>
            <a:r>
              <a:rPr lang="en-US" sz="3000" i="1" spc="-4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asked</a:t>
            </a:r>
            <a:r>
              <a:rPr lang="en-US" sz="3000" i="1" spc="-4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me</a:t>
            </a:r>
            <a:r>
              <a:rPr lang="en-US" sz="3000" i="1" spc="-4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in</a:t>
            </a:r>
            <a:r>
              <a:rPr lang="en-US" sz="3000" i="1" spc="-4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front</a:t>
            </a:r>
            <a:r>
              <a:rPr lang="en-US" sz="3000" i="1" spc="-2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of</a:t>
            </a:r>
            <a:r>
              <a:rPr lang="en-US" sz="3000" i="1" spc="-4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the whole</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class</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if</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my</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parents</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would</a:t>
            </a:r>
            <a:r>
              <a:rPr lang="en-US" sz="3000" i="1" spc="-5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be</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able</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to</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help</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me</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with</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that,</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causing</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the</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class</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to</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laugh</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and</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me</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to</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walk</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home embarrassed.</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As</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grew</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older,</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the</a:t>
            </a:r>
            <a:r>
              <a:rPr lang="en-US" sz="3000" i="1" spc="-5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racism</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slowly</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became</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normal</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to</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me</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and</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started</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realizing</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that</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might</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not</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ever get</a:t>
            </a:r>
            <a:r>
              <a:rPr lang="en-US" sz="30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away</a:t>
            </a:r>
            <a:r>
              <a:rPr lang="en-US" sz="30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from</a:t>
            </a:r>
            <a:r>
              <a:rPr lang="en-US" sz="30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it.</a:t>
            </a:r>
            <a:r>
              <a:rPr lang="en-US" sz="3000" i="1" spc="-4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Whether</a:t>
            </a:r>
            <a:r>
              <a:rPr lang="en-US" sz="3000" i="1" spc="-4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it’s</a:t>
            </a:r>
            <a:r>
              <a:rPr lang="en-US" sz="3000" i="1" spc="-4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people</a:t>
            </a:r>
            <a:r>
              <a:rPr lang="en-US" sz="30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constantly</a:t>
            </a:r>
            <a:r>
              <a:rPr lang="en-US" sz="30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asking</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me</a:t>
            </a:r>
            <a:r>
              <a:rPr lang="en-US" sz="30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if</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I’m</a:t>
            </a:r>
            <a:r>
              <a:rPr lang="en-US" sz="30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from</a:t>
            </a:r>
            <a:r>
              <a:rPr lang="en-US" sz="30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Brampton</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predominantly</a:t>
            </a:r>
            <a:r>
              <a:rPr lang="en-US" sz="30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South</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Asian/ Indian</a:t>
            </a:r>
            <a:r>
              <a:rPr lang="en-US" sz="30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community),</a:t>
            </a:r>
            <a:r>
              <a:rPr lang="en-US" sz="30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if</a:t>
            </a:r>
            <a:r>
              <a:rPr lang="en-US" sz="30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a:t>
            </a:r>
            <a:r>
              <a:rPr lang="en-US" sz="3000" i="1" spc="-2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wear</a:t>
            </a:r>
            <a:r>
              <a:rPr lang="en-US" sz="3000" i="1" spc="-2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a:t>
            </a:r>
            <a:r>
              <a:rPr lang="en-US" sz="30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turban</a:t>
            </a:r>
            <a:r>
              <a:rPr lang="en-US" sz="30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at</a:t>
            </a:r>
            <a:r>
              <a:rPr lang="en-US" sz="3000" i="1" spc="-2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home</a:t>
            </a:r>
            <a:r>
              <a:rPr lang="en-US" sz="3000" i="1" spc="-2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or</a:t>
            </a:r>
            <a:r>
              <a:rPr lang="en-US" sz="3000" i="1" spc="-2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the</a:t>
            </a:r>
            <a:r>
              <a:rPr lang="en-US" sz="3000" i="1" spc="-2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infamous</a:t>
            </a:r>
            <a:r>
              <a:rPr lang="en-US" sz="3000" i="1" spc="-2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“where’s</a:t>
            </a:r>
            <a:r>
              <a:rPr lang="en-US" sz="3000" i="1" spc="-2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your</a:t>
            </a:r>
            <a:r>
              <a:rPr lang="en-US" sz="3000" i="1" spc="-2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red</a:t>
            </a:r>
            <a:r>
              <a:rPr lang="en-US" sz="30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dot?”;</a:t>
            </a:r>
            <a:r>
              <a:rPr lang="en-US" sz="30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dealing</a:t>
            </a:r>
            <a:r>
              <a:rPr lang="en-US" sz="30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with</a:t>
            </a:r>
            <a:r>
              <a:rPr lang="en-US" sz="3000" i="1" spc="-6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the</a:t>
            </a:r>
            <a:r>
              <a:rPr lang="en-US" sz="3000" i="1" spc="-2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fact</a:t>
            </a:r>
            <a:r>
              <a:rPr lang="en-US" sz="3000" i="1" spc="-2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that the world will always see you as an</a:t>
            </a:r>
            <a:r>
              <a:rPr lang="en-US" sz="3000" i="1" spc="6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outsider is something all minorities must do and is something that is often</a:t>
            </a:r>
            <a:r>
              <a:rPr lang="en-US" sz="3000" i="1" spc="20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taught</a:t>
            </a:r>
            <a:r>
              <a:rPr lang="en-US" sz="30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at</a:t>
            </a:r>
            <a:r>
              <a:rPr lang="en-US" sz="30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home.</a:t>
            </a:r>
            <a:r>
              <a:rPr lang="en-US" sz="30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a:t>
            </a:r>
            <a:r>
              <a:rPr lang="en-US" sz="30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remember,</a:t>
            </a:r>
            <a:r>
              <a:rPr lang="en-US" sz="3000" i="1" spc="-4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in</a:t>
            </a:r>
            <a:r>
              <a:rPr lang="en-US" sz="3000" i="1" spc="-4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grade</a:t>
            </a:r>
            <a:r>
              <a:rPr lang="en-US" sz="30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six,</a:t>
            </a:r>
            <a:r>
              <a:rPr lang="en-US" sz="3000" i="1" spc="-4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a:t>
            </a:r>
            <a:r>
              <a:rPr lang="en-US" sz="30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once</a:t>
            </a:r>
            <a:r>
              <a:rPr lang="en-US" sz="30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got</a:t>
            </a:r>
            <a:r>
              <a:rPr lang="en-US" sz="30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into</a:t>
            </a:r>
            <a:r>
              <a:rPr lang="en-US" sz="3000" i="1" spc="-4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an</a:t>
            </a:r>
            <a:r>
              <a:rPr lang="en-US" sz="3000" i="1" spc="-4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argument</a:t>
            </a:r>
            <a:r>
              <a:rPr lang="en-US" sz="30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with</a:t>
            </a:r>
            <a:r>
              <a:rPr lang="en-US" sz="3000" i="1" spc="-4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a:t>
            </a:r>
            <a:r>
              <a:rPr lang="en-US" sz="3000" i="1" spc="-4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classmate</a:t>
            </a:r>
            <a:r>
              <a:rPr lang="en-US" sz="30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over</a:t>
            </a:r>
            <a:r>
              <a:rPr lang="en-US" sz="30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a:t>
            </a:r>
            <a:r>
              <a:rPr lang="en-US" sz="3000" i="1" spc="-4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derogatory</a:t>
            </a:r>
            <a:r>
              <a:rPr lang="en-US" sz="3000" i="1" spc="-2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remark that</a:t>
            </a:r>
            <a:r>
              <a:rPr lang="en-US" sz="3000" i="1" spc="-1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she</a:t>
            </a:r>
            <a:r>
              <a:rPr lang="en-US" sz="3000" i="1" spc="-1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made,</a:t>
            </a:r>
            <a:r>
              <a:rPr lang="en-US" sz="30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and</a:t>
            </a:r>
            <a:r>
              <a:rPr lang="en-US" sz="30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ended</a:t>
            </a:r>
            <a:r>
              <a:rPr lang="en-US" sz="30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up</a:t>
            </a:r>
            <a:r>
              <a:rPr lang="en-US" sz="30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getting</a:t>
            </a:r>
            <a:r>
              <a:rPr lang="en-US" sz="30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sent</a:t>
            </a:r>
            <a:r>
              <a:rPr lang="en-US" sz="3000" i="1" spc="-1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home</a:t>
            </a:r>
            <a:r>
              <a:rPr lang="en-US" sz="3000" i="1" spc="-1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that</a:t>
            </a:r>
            <a:r>
              <a:rPr lang="en-US" sz="3000" i="1" spc="-1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day</a:t>
            </a:r>
            <a:r>
              <a:rPr lang="en-US" sz="3000" i="1" spc="-1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due</a:t>
            </a:r>
            <a:r>
              <a:rPr lang="en-US" sz="3000" i="1" spc="-1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to</a:t>
            </a:r>
            <a:r>
              <a:rPr lang="en-US" sz="30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bad</a:t>
            </a:r>
            <a:r>
              <a:rPr lang="en-US" sz="30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behaviour.</a:t>
            </a:r>
            <a:r>
              <a:rPr lang="en-US" sz="3000" i="1" spc="-1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When</a:t>
            </a:r>
            <a:r>
              <a:rPr lang="en-US" sz="30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a:t>
            </a:r>
            <a:r>
              <a:rPr lang="en-US" sz="3000" i="1" spc="-2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got</a:t>
            </a:r>
            <a:r>
              <a:rPr lang="en-US" sz="3000" i="1" spc="-1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home,</a:t>
            </a:r>
            <a:r>
              <a:rPr lang="en-US" sz="30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rather</a:t>
            </a:r>
            <a:r>
              <a:rPr lang="en-US" sz="3000" i="1" spc="-2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than acknowledge</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that</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the</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other</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person</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was</a:t>
            </a:r>
            <a:r>
              <a:rPr lang="en-US" sz="3000" i="1" spc="-5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wrong,</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my</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mom</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calmly</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looked</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me</a:t>
            </a:r>
            <a:r>
              <a:rPr lang="en-US" sz="3000" i="1" spc="-4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in</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the</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eyes</a:t>
            </a:r>
            <a:r>
              <a:rPr lang="en-US" sz="3000" i="1" spc="-4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and</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told</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me</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it</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would</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happen again.</a:t>
            </a:r>
            <a:r>
              <a:rPr lang="en-US" sz="3000" i="1" spc="-2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As</a:t>
            </a:r>
            <a:r>
              <a:rPr lang="en-US" sz="3000" i="1" spc="-2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a:t>
            </a:r>
            <a:r>
              <a:rPr lang="en-US" sz="30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12</a:t>
            </a:r>
            <a:r>
              <a:rPr lang="en-US" sz="30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year</a:t>
            </a:r>
            <a:r>
              <a:rPr lang="en-US" sz="3000" i="1" spc="-2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old</a:t>
            </a:r>
            <a:r>
              <a:rPr lang="en-US" sz="30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kid,</a:t>
            </a:r>
            <a:r>
              <a:rPr lang="en-US" sz="30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having</a:t>
            </a:r>
            <a:r>
              <a:rPr lang="en-US" sz="30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to</a:t>
            </a:r>
            <a:r>
              <a:rPr lang="en-US" sz="30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hear</a:t>
            </a:r>
            <a:r>
              <a:rPr lang="en-US" sz="3000" i="1" spc="-2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that</a:t>
            </a:r>
            <a:r>
              <a:rPr lang="en-US" sz="3000" i="1" spc="-2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from</a:t>
            </a:r>
            <a:r>
              <a:rPr lang="en-US" sz="3000" i="1" spc="-2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my</a:t>
            </a:r>
            <a:r>
              <a:rPr lang="en-US" sz="3000" i="1" spc="-4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own</a:t>
            </a:r>
            <a:r>
              <a:rPr lang="en-US" sz="30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mother</a:t>
            </a:r>
            <a:r>
              <a:rPr lang="en-US" sz="3000" i="1" spc="-2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was</a:t>
            </a:r>
            <a:r>
              <a:rPr lang="en-US" sz="3000" i="1" spc="-2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scarring,</a:t>
            </a:r>
            <a:r>
              <a:rPr lang="en-US" sz="30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and</a:t>
            </a:r>
            <a:r>
              <a:rPr lang="en-US" sz="30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frustrating.</a:t>
            </a:r>
            <a:r>
              <a:rPr lang="en-US" sz="3000" i="1" spc="-2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a:t>
            </a:r>
            <a:r>
              <a:rPr lang="en-US" sz="3000" i="1" spc="-2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sat</a:t>
            </a:r>
            <a:r>
              <a:rPr lang="en-US" sz="3000" i="1" spc="-2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there</a:t>
            </a:r>
            <a:r>
              <a:rPr lang="en-US" sz="3000" i="1" spc="-2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and cried for hours, asking why I have to stay quiet and tolerate those comments when it’s not even my fault I was born a</a:t>
            </a:r>
            <a:r>
              <a:rPr lang="en-US" sz="3000" i="1" spc="20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different</a:t>
            </a:r>
            <a:r>
              <a:rPr lang="en-US" sz="3000" i="1" spc="-4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colour.</a:t>
            </a:r>
            <a:r>
              <a:rPr lang="en-US" sz="30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a:t>
            </a:r>
            <a:r>
              <a:rPr lang="en-US" sz="30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began</a:t>
            </a:r>
            <a:r>
              <a:rPr lang="en-US" sz="3000" i="1" spc="-4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to</a:t>
            </a:r>
            <a:r>
              <a:rPr lang="en-US" sz="3000" i="1" spc="-4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hate</a:t>
            </a:r>
            <a:r>
              <a:rPr lang="en-US" sz="30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my</a:t>
            </a:r>
            <a:r>
              <a:rPr lang="en-US" sz="30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race,</a:t>
            </a:r>
            <a:r>
              <a:rPr lang="en-US" sz="3000" i="1" spc="-4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was</a:t>
            </a:r>
            <a:r>
              <a:rPr lang="en-US" sz="30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so</a:t>
            </a:r>
            <a:r>
              <a:rPr lang="en-US" sz="3000" i="1" spc="-4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ashamed</a:t>
            </a:r>
            <a:r>
              <a:rPr lang="en-US" sz="3000" i="1" spc="-4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of</a:t>
            </a:r>
            <a:r>
              <a:rPr lang="en-US" sz="3000" i="1" spc="-4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my</a:t>
            </a:r>
            <a:r>
              <a:rPr lang="en-US" sz="30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parents’</a:t>
            </a:r>
            <a:r>
              <a:rPr lang="en-US" sz="3000" i="1" spc="-4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heritage</a:t>
            </a:r>
            <a:r>
              <a:rPr lang="en-US" sz="30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that</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a:t>
            </a:r>
            <a:r>
              <a:rPr lang="en-US" sz="30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would</a:t>
            </a:r>
            <a:r>
              <a:rPr lang="en-US" sz="3000" i="1" spc="-4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tell</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people</a:t>
            </a:r>
            <a:r>
              <a:rPr lang="en-US" sz="30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a:t>
            </a:r>
            <a:r>
              <a:rPr lang="en-US" sz="30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didn’t know</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where</a:t>
            </a:r>
            <a:r>
              <a:rPr lang="en-US" sz="3000" i="1" spc="-2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they</a:t>
            </a:r>
            <a:r>
              <a:rPr lang="en-US" sz="3000" i="1" spc="-1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were</a:t>
            </a:r>
            <a:r>
              <a:rPr lang="en-US" sz="3000" i="1" spc="-2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born,</a:t>
            </a:r>
            <a:r>
              <a:rPr lang="en-US" sz="3000" i="1" spc="-4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and</a:t>
            </a:r>
            <a:r>
              <a:rPr lang="en-US" sz="3000" i="1" spc="-4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started</a:t>
            </a:r>
            <a:r>
              <a:rPr lang="en-US" sz="3000" i="1" spc="-4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rejecting</a:t>
            </a:r>
            <a:r>
              <a:rPr lang="en-US" sz="3000" i="1" spc="-6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all</a:t>
            </a:r>
            <a:r>
              <a:rPr lang="en-US" sz="30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parts</a:t>
            </a:r>
            <a:r>
              <a:rPr lang="en-US" sz="30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of</a:t>
            </a:r>
            <a:r>
              <a:rPr lang="en-US" sz="3000" i="1" spc="-4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my</a:t>
            </a:r>
            <a:r>
              <a:rPr lang="en-US" sz="30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culture</a:t>
            </a:r>
            <a:r>
              <a:rPr lang="en-US" sz="30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in</a:t>
            </a:r>
            <a:r>
              <a:rPr lang="en-US" sz="3000" i="1" spc="-4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an</a:t>
            </a:r>
            <a:r>
              <a:rPr lang="en-US" sz="3000" i="1" spc="-4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effort</a:t>
            </a:r>
            <a:r>
              <a:rPr lang="en-US" sz="30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to</a:t>
            </a:r>
            <a:r>
              <a:rPr lang="en-US" sz="3000" i="1" spc="-4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blend</a:t>
            </a:r>
            <a:r>
              <a:rPr lang="en-US" sz="3000" i="1" spc="-4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in</a:t>
            </a:r>
            <a:r>
              <a:rPr lang="en-US" sz="3000" i="1" spc="-4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with</a:t>
            </a:r>
            <a:r>
              <a:rPr lang="en-US" sz="3000" i="1" spc="-6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those</a:t>
            </a:r>
            <a:r>
              <a:rPr lang="en-US" sz="3000" i="1" spc="-2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around me.</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As</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time</a:t>
            </a:r>
            <a:r>
              <a:rPr lang="en-US" sz="30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went</a:t>
            </a:r>
            <a:r>
              <a:rPr lang="en-US" sz="30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on,</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a:t>
            </a:r>
            <a:r>
              <a:rPr lang="en-US" sz="3000" i="1" spc="-4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began</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to</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realize</a:t>
            </a:r>
            <a:r>
              <a:rPr lang="en-US" sz="30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how</a:t>
            </a:r>
            <a:r>
              <a:rPr lang="en-US" sz="3000" i="1" spc="-4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a:t>
            </a:r>
            <a:r>
              <a:rPr lang="en-US" sz="3000" i="1" spc="-4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had</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internalized</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racism,</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and</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how</a:t>
            </a:r>
            <a:r>
              <a:rPr lang="en-US" sz="3000" i="1" spc="-4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a:t>
            </a:r>
            <a:r>
              <a:rPr lang="en-US" sz="3000" i="1" spc="-4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had</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to</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start</a:t>
            </a:r>
            <a:r>
              <a:rPr lang="en-US" sz="30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breaking</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the</a:t>
            </a:r>
            <a:r>
              <a:rPr lang="en-US" sz="30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cycle.”</a:t>
            </a:r>
            <a:r>
              <a:rPr lang="en-CA" sz="3000" dirty="0">
                <a:solidFill>
                  <a:schemeClr val="bg2"/>
                </a:solidFill>
                <a:effectLst/>
                <a:latin typeface="Century Gothic" panose="020B0502020202020204" pitchFamily="34" charset="0"/>
              </a:rPr>
              <a:t> </a:t>
            </a:r>
            <a:endParaRPr lang="en-US" sz="3000" i="1"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24788592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817D02-4C8A-2705-FFAC-0D01CD8167DF}"/>
              </a:ext>
            </a:extLst>
          </p:cNvPr>
          <p:cNvSpPr txBox="1">
            <a:spLocks/>
          </p:cNvSpPr>
          <p:nvPr/>
        </p:nvSpPr>
        <p:spPr>
          <a:xfrm>
            <a:off x="-6222928" y="853348"/>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r>
              <a:rPr lang="en-US" sz="8800" spc="-10" dirty="0">
                <a:solidFill>
                  <a:schemeClr val="bg2"/>
                </a:solidFill>
                <a:latin typeface="Century Gothic" panose="020B0502020202020204" pitchFamily="34" charset="0"/>
                <a:ea typeface="Arial" panose="020B0604020202020204" pitchFamily="34" charset="0"/>
              </a:rPr>
              <a:t>QUOTE 5:</a:t>
            </a:r>
            <a:r>
              <a:rPr lang="en-US" sz="8800" spc="-10" dirty="0">
                <a:solidFill>
                  <a:schemeClr val="bg2"/>
                </a:solidFill>
                <a:effectLst/>
                <a:latin typeface="Century Gothic" panose="020B0502020202020204" pitchFamily="34" charset="0"/>
                <a:ea typeface="Arial" panose="020B0604020202020204" pitchFamily="34" charset="0"/>
              </a:rPr>
              <a:t> </a:t>
            </a:r>
            <a:endParaRPr lang="en-CA" sz="8800" dirty="0">
              <a:solidFill>
                <a:schemeClr val="bg2"/>
              </a:solidFill>
              <a:effectLst/>
              <a:latin typeface="Century Gothic" panose="020B0502020202020204" pitchFamily="34" charset="0"/>
              <a:ea typeface="Arial" panose="020B0604020202020204" pitchFamily="34" charset="0"/>
            </a:endParaRPr>
          </a:p>
        </p:txBody>
      </p:sp>
      <p:sp>
        <p:nvSpPr>
          <p:cNvPr id="10" name="TextBox 9">
            <a:extLst>
              <a:ext uri="{FF2B5EF4-FFF2-40B4-BE49-F238E27FC236}">
                <a16:creationId xmlns:a16="http://schemas.microsoft.com/office/drawing/2014/main" id="{2BFB9041-28BF-FA71-9BA1-6895026BBF4C}"/>
              </a:ext>
            </a:extLst>
          </p:cNvPr>
          <p:cNvSpPr txBox="1"/>
          <p:nvPr/>
        </p:nvSpPr>
        <p:spPr>
          <a:xfrm>
            <a:off x="3260725" y="3263900"/>
            <a:ext cx="17856200" cy="7188200"/>
          </a:xfrm>
          <a:prstGeom prst="rect">
            <a:avLst/>
          </a:prstGeom>
          <a:noFill/>
        </p:spPr>
        <p:txBody>
          <a:bodyPr wrap="square" rtlCol="0">
            <a:spAutoFit/>
          </a:bodyPr>
          <a:lstStyle/>
          <a:p>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605951" y="3441700"/>
            <a:ext cx="20269200" cy="6258829"/>
          </a:xfrm>
          <a:prstGeom prst="rect">
            <a:avLst/>
          </a:prstGeom>
          <a:noFill/>
        </p:spPr>
        <p:txBody>
          <a:bodyPr wrap="square" rtlCol="0">
            <a:spAutoFit/>
          </a:bodyPr>
          <a:lstStyle/>
          <a:p>
            <a:pPr marL="12065">
              <a:lnSpc>
                <a:spcPct val="105000"/>
              </a:lnSpc>
              <a:spcBef>
                <a:spcPts val="85"/>
              </a:spcBef>
              <a:spcAft>
                <a:spcPts val="0"/>
              </a:spcAft>
            </a:pPr>
            <a:r>
              <a:rPr lang="en-US" sz="3200" i="1" dirty="0">
                <a:solidFill>
                  <a:schemeClr val="bg2"/>
                </a:solidFill>
                <a:effectLst/>
                <a:latin typeface="Century Gothic" panose="020B0502020202020204" pitchFamily="34" charset="0"/>
                <a:ea typeface="Arial" panose="020B0604020202020204" pitchFamily="34" charset="0"/>
              </a:rPr>
              <a:t>“Speaking from personal experience, I am a woman and visibly Muslim. I wear the hijab and I am the only</a:t>
            </a:r>
            <a:r>
              <a:rPr lang="en-US" sz="3200" i="1" spc="20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Muslim</a:t>
            </a:r>
            <a:r>
              <a:rPr lang="en-US" sz="3200" i="1" spc="-4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woman</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(in</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my</a:t>
            </a:r>
            <a:r>
              <a:rPr lang="en-US" sz="3200" i="1" spc="-4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HBA1</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cohort)</a:t>
            </a:r>
            <a:r>
              <a:rPr lang="en-US" sz="3200" i="1" spc="-4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at</a:t>
            </a:r>
            <a:r>
              <a:rPr lang="en-US" sz="3200" i="1" spc="-4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Ivey</a:t>
            </a:r>
            <a:r>
              <a:rPr lang="en-US" sz="3200" i="1" spc="-4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who</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wears</a:t>
            </a:r>
            <a:r>
              <a:rPr lang="en-US" sz="3200" i="1" spc="-4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the</a:t>
            </a:r>
            <a:r>
              <a:rPr lang="en-US" sz="3200" i="1" spc="-4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headscarf.</a:t>
            </a:r>
            <a:r>
              <a:rPr lang="en-US" sz="3200" i="1" spc="-4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When</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the</a:t>
            </a:r>
            <a:r>
              <a:rPr lang="en-US" sz="3200" i="1" spc="-4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school</a:t>
            </a:r>
            <a:r>
              <a:rPr lang="en-US" sz="3200" i="1" spc="-4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year</a:t>
            </a:r>
            <a:r>
              <a:rPr lang="en-US" sz="3200" i="1" spc="-4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began,</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a:t>
            </a:r>
            <a:r>
              <a:rPr lang="en-US" sz="3200" i="1" spc="-4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did</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a</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little surveying to find how many other Muslim students were at Ivey and was slightly shocked at how low the percentage</a:t>
            </a:r>
            <a:r>
              <a:rPr lang="en-US" sz="3200" i="1" spc="40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was.</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Race</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impacts</a:t>
            </a:r>
            <a:r>
              <a:rPr lang="en-US" sz="3200" i="1" spc="-5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me</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as</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have</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to</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explain</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to</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my</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peers</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why</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it</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is</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that</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do</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not</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drink</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and</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cannot</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go</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to</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bars</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or</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the</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fact that</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have</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to</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deal</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with</a:t>
            </a:r>
            <a:r>
              <a:rPr lang="en-US" sz="3200" i="1" spc="-5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how</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there</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are</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currently</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no</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dedicated</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prayer</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spaces</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for</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me</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to</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fulfill</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my</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religious</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obligations at</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the</a:t>
            </a:r>
            <a:r>
              <a:rPr lang="en-US" sz="3200" i="1" spc="-3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Ivey</a:t>
            </a:r>
            <a:r>
              <a:rPr lang="en-US" sz="3200" i="1" spc="-4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building.</a:t>
            </a:r>
            <a:r>
              <a:rPr lang="en-US" sz="3200" i="1" spc="20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In</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terms</a:t>
            </a:r>
            <a:r>
              <a:rPr lang="en-US" sz="3200" i="1" spc="-5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of</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financial</a:t>
            </a:r>
            <a:r>
              <a:rPr lang="en-US" sz="3200" i="1" spc="-4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background,</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a:t>
            </a:r>
            <a:r>
              <a:rPr lang="en-US" sz="3200" i="1" spc="-4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have</a:t>
            </a:r>
            <a:r>
              <a:rPr lang="en-US" sz="3200" i="1" spc="-4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to</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work</a:t>
            </a:r>
            <a:r>
              <a:rPr lang="en-US" sz="3200" i="1" spc="-4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a</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part-time</a:t>
            </a:r>
            <a:r>
              <a:rPr lang="en-US" sz="3200" i="1" spc="-4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job</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to</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help</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me</a:t>
            </a:r>
            <a:r>
              <a:rPr lang="en-US" sz="3200" i="1" spc="-4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get</a:t>
            </a:r>
            <a:r>
              <a:rPr lang="en-US" sz="3200" i="1" spc="-4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through</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school </a:t>
            </a:r>
            <a:r>
              <a:rPr lang="en-US" sz="3200" i="1" spc="-10" dirty="0">
                <a:solidFill>
                  <a:schemeClr val="bg2"/>
                </a:solidFill>
                <a:effectLst/>
                <a:latin typeface="Century Gothic" panose="020B0502020202020204" pitchFamily="34" charset="0"/>
                <a:ea typeface="Arial" panose="020B0604020202020204" pitchFamily="34" charset="0"/>
              </a:rPr>
              <a:t>and</a:t>
            </a:r>
            <a:r>
              <a:rPr lang="en-US" sz="3200" i="1" spc="-30"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help</a:t>
            </a:r>
            <a:r>
              <a:rPr lang="en-US" sz="3200" i="1" spc="-30"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take</a:t>
            </a:r>
            <a:r>
              <a:rPr lang="en-US" sz="3200" i="1" spc="-1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care of</a:t>
            </a:r>
            <a:r>
              <a:rPr lang="en-US" sz="3200" i="1" spc="-30"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my</a:t>
            </a:r>
            <a:r>
              <a:rPr lang="en-US" sz="3200" i="1" spc="-1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family</a:t>
            </a:r>
            <a:r>
              <a:rPr lang="en-US" sz="3200" i="1" spc="-1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which</a:t>
            </a:r>
            <a:r>
              <a:rPr lang="en-US" sz="3200" i="1" spc="-30"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in</a:t>
            </a:r>
            <a:r>
              <a:rPr lang="en-US" sz="3200" i="1" spc="-30"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result</a:t>
            </a:r>
            <a:r>
              <a:rPr lang="en-US" sz="3200" i="1" spc="-1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has</a:t>
            </a:r>
            <a:r>
              <a:rPr lang="en-US" sz="3200" i="1" spc="-4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led</a:t>
            </a:r>
            <a:r>
              <a:rPr lang="en-US" sz="3200" i="1" spc="-30"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to</a:t>
            </a:r>
            <a:r>
              <a:rPr lang="en-US" sz="3200" i="1" spc="-30"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my</a:t>
            </a:r>
            <a:r>
              <a:rPr lang="en-US" sz="3200" i="1" spc="-3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grades</a:t>
            </a:r>
            <a:r>
              <a:rPr lang="en-US" sz="3200" i="1" spc="-20"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taking</a:t>
            </a:r>
            <a:r>
              <a:rPr lang="en-US" sz="3200" i="1" spc="-30"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a</a:t>
            </a:r>
            <a:r>
              <a:rPr lang="en-US" sz="3200" i="1" spc="-30"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hit</a:t>
            </a:r>
            <a:r>
              <a:rPr lang="en-US" sz="3200" i="1" spc="-1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while</a:t>
            </a:r>
            <a:r>
              <a:rPr lang="en-US" sz="3200" i="1" spc="-1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at</a:t>
            </a:r>
            <a:r>
              <a:rPr lang="en-US" sz="3200" i="1" spc="-40"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Ivey.</a:t>
            </a:r>
            <a:r>
              <a:rPr lang="en-US" sz="3200" i="1" spc="-4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While</a:t>
            </a:r>
            <a:r>
              <a:rPr lang="en-US" sz="3200" i="1" spc="4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an</a:t>
            </a:r>
            <a:r>
              <a:rPr lang="en-US" sz="3200" i="1" spc="-30"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Engineering </a:t>
            </a:r>
            <a:r>
              <a:rPr lang="en-US" sz="3200" i="1" dirty="0">
                <a:solidFill>
                  <a:schemeClr val="bg2"/>
                </a:solidFill>
                <a:effectLst/>
                <a:latin typeface="Century Gothic" panose="020B0502020202020204" pitchFamily="34" charset="0"/>
                <a:ea typeface="Arial" panose="020B0604020202020204" pitchFamily="34" charset="0"/>
              </a:rPr>
              <a:t>student, I applied to countless scholarships to try and ease the financial burden but scholarships can be difficult especially when most interview panelists do not understand the struggles of being a Muslim woman pursuing </a:t>
            </a:r>
            <a:r>
              <a:rPr lang="en-US" sz="3200" i="1" spc="-10" dirty="0">
                <a:solidFill>
                  <a:schemeClr val="bg2"/>
                </a:solidFill>
                <a:effectLst/>
                <a:latin typeface="Century Gothic" panose="020B0502020202020204" pitchFamily="34" charset="0"/>
                <a:ea typeface="Arial" panose="020B0604020202020204" pitchFamily="34" charset="0"/>
              </a:rPr>
              <a:t>Engineering</a:t>
            </a:r>
            <a:r>
              <a:rPr lang="en-US" sz="3200" i="1" spc="-30"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and on</a:t>
            </a:r>
            <a:r>
              <a:rPr lang="en-US" sz="3200" i="1" spc="-20"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top</a:t>
            </a:r>
            <a:r>
              <a:rPr lang="en-US" sz="3200" i="1" spc="-30"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of</a:t>
            </a:r>
            <a:r>
              <a:rPr lang="en-US" sz="3200" i="1" spc="-30"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that</a:t>
            </a:r>
            <a:r>
              <a:rPr lang="en-US" sz="3200" i="1" spc="-1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an</a:t>
            </a:r>
            <a:r>
              <a:rPr lang="en-US" sz="3200" i="1" spc="-30"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Ivey</a:t>
            </a:r>
            <a:r>
              <a:rPr lang="en-US" sz="3200" i="1" spc="-1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degree.</a:t>
            </a:r>
            <a:r>
              <a:rPr lang="en-US" sz="3200" i="1" spc="-20"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It</a:t>
            </a:r>
            <a:r>
              <a:rPr lang="en-US" sz="3200" i="1" spc="-1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is</a:t>
            </a:r>
            <a:r>
              <a:rPr lang="en-US" sz="3200" i="1" spc="-4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hard</a:t>
            </a:r>
            <a:r>
              <a:rPr lang="en-US" sz="3200" i="1" spc="-30"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for</a:t>
            </a:r>
            <a:r>
              <a:rPr lang="en-US" sz="3200" i="1" spc="-20"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people</a:t>
            </a:r>
            <a:r>
              <a:rPr lang="en-US" sz="3200" i="1" spc="-1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to</a:t>
            </a:r>
            <a:r>
              <a:rPr lang="en-US" sz="3200" i="1" spc="-30"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understand</a:t>
            </a:r>
            <a:r>
              <a:rPr lang="en-US" sz="3200" i="1" spc="-30"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my</a:t>
            </a:r>
            <a:r>
              <a:rPr lang="en-US" sz="3200" i="1" spc="-1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experiences</a:t>
            </a:r>
            <a:r>
              <a:rPr lang="en-US" sz="3200" i="1" spc="-20"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and</a:t>
            </a:r>
            <a:r>
              <a:rPr lang="en-US" sz="3200" i="1" spc="-60"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the</a:t>
            </a:r>
            <a:r>
              <a:rPr lang="en-US" sz="3200" i="1" spc="-1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types</a:t>
            </a:r>
            <a:r>
              <a:rPr lang="en-US" sz="3200" i="1" spc="-20"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of</a:t>
            </a:r>
            <a:r>
              <a:rPr lang="en-CA" sz="3200" spc="-10" dirty="0">
                <a:solidFill>
                  <a:schemeClr val="bg2"/>
                </a:solidFill>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looks</a:t>
            </a:r>
            <a:r>
              <a:rPr lang="en-US" sz="3200" i="1" spc="-4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a:t>
            </a:r>
            <a:r>
              <a:rPr lang="en-US" sz="32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receive</a:t>
            </a:r>
            <a:r>
              <a:rPr lang="en-US" sz="3200" i="1" spc="-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on</a:t>
            </a:r>
            <a:r>
              <a:rPr lang="en-US" sz="3200" i="1" spc="-4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the</a:t>
            </a:r>
            <a:r>
              <a:rPr lang="en-US" sz="32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daily</a:t>
            </a:r>
            <a:r>
              <a:rPr lang="en-US" sz="32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as</a:t>
            </a:r>
            <a:r>
              <a:rPr lang="en-US" sz="32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they</a:t>
            </a:r>
            <a:r>
              <a:rPr lang="en-US" sz="32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cannot</a:t>
            </a:r>
            <a:r>
              <a:rPr lang="en-US" sz="32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put</a:t>
            </a:r>
            <a:r>
              <a:rPr lang="en-US" sz="32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themselves</a:t>
            </a:r>
            <a:r>
              <a:rPr lang="en-US" sz="32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in</a:t>
            </a:r>
            <a:r>
              <a:rPr lang="en-US" sz="3200" i="1" spc="-4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my</a:t>
            </a:r>
            <a:r>
              <a:rPr lang="en-US" sz="32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shoes.”</a:t>
            </a:r>
            <a:r>
              <a:rPr lang="en-CA" sz="3200" dirty="0">
                <a:solidFill>
                  <a:schemeClr val="bg2"/>
                </a:solidFill>
                <a:effectLst/>
                <a:latin typeface="Century Gothic" panose="020B0502020202020204" pitchFamily="34" charset="0"/>
              </a:rPr>
              <a:t> </a:t>
            </a:r>
            <a:endParaRPr lang="en-US" sz="3200" i="1"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12495091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817D02-4C8A-2705-FFAC-0D01CD8167DF}"/>
              </a:ext>
            </a:extLst>
          </p:cNvPr>
          <p:cNvSpPr txBox="1">
            <a:spLocks/>
          </p:cNvSpPr>
          <p:nvPr/>
        </p:nvSpPr>
        <p:spPr>
          <a:xfrm>
            <a:off x="-6222928" y="853348"/>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r>
              <a:rPr lang="en-US" sz="8800" spc="-10" dirty="0">
                <a:solidFill>
                  <a:schemeClr val="bg2"/>
                </a:solidFill>
                <a:latin typeface="Century Gothic" panose="020B0502020202020204" pitchFamily="34" charset="0"/>
                <a:ea typeface="Arial" panose="020B0604020202020204" pitchFamily="34" charset="0"/>
              </a:rPr>
              <a:t>QUOTE 6:</a:t>
            </a:r>
            <a:r>
              <a:rPr lang="en-US" sz="8800" spc="-10" dirty="0">
                <a:solidFill>
                  <a:schemeClr val="bg2"/>
                </a:solidFill>
                <a:effectLst/>
                <a:latin typeface="Century Gothic" panose="020B0502020202020204" pitchFamily="34" charset="0"/>
                <a:ea typeface="Arial" panose="020B0604020202020204" pitchFamily="34" charset="0"/>
              </a:rPr>
              <a:t> </a:t>
            </a:r>
            <a:endParaRPr lang="en-CA" sz="8800" dirty="0">
              <a:solidFill>
                <a:schemeClr val="bg2"/>
              </a:solidFill>
              <a:effectLst/>
              <a:latin typeface="Century Gothic" panose="020B0502020202020204" pitchFamily="34" charset="0"/>
              <a:ea typeface="Arial" panose="020B0604020202020204" pitchFamily="34" charset="0"/>
            </a:endParaRPr>
          </a:p>
        </p:txBody>
      </p:sp>
      <p:sp>
        <p:nvSpPr>
          <p:cNvPr id="10" name="TextBox 9">
            <a:extLst>
              <a:ext uri="{FF2B5EF4-FFF2-40B4-BE49-F238E27FC236}">
                <a16:creationId xmlns:a16="http://schemas.microsoft.com/office/drawing/2014/main" id="{2BFB9041-28BF-FA71-9BA1-6895026BBF4C}"/>
              </a:ext>
            </a:extLst>
          </p:cNvPr>
          <p:cNvSpPr txBox="1"/>
          <p:nvPr/>
        </p:nvSpPr>
        <p:spPr>
          <a:xfrm>
            <a:off x="3260725" y="3263900"/>
            <a:ext cx="17856200" cy="7188200"/>
          </a:xfrm>
          <a:prstGeom prst="rect">
            <a:avLst/>
          </a:prstGeom>
          <a:noFill/>
        </p:spPr>
        <p:txBody>
          <a:bodyPr wrap="square" rtlCol="0">
            <a:spAutoFit/>
          </a:bodyPr>
          <a:lstStyle/>
          <a:p>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649801" y="4567768"/>
            <a:ext cx="20269200" cy="3673057"/>
          </a:xfrm>
          <a:prstGeom prst="rect">
            <a:avLst/>
          </a:prstGeom>
          <a:noFill/>
        </p:spPr>
        <p:txBody>
          <a:bodyPr wrap="square" rtlCol="0">
            <a:spAutoFit/>
          </a:bodyPr>
          <a:lstStyle/>
          <a:p>
            <a:pPr marL="12065">
              <a:lnSpc>
                <a:spcPct val="105000"/>
              </a:lnSpc>
              <a:spcBef>
                <a:spcPts val="85"/>
              </a:spcBef>
              <a:spcAft>
                <a:spcPts val="0"/>
              </a:spcAft>
            </a:pP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“I’m biracial, which means I’m just as white as I am black.</a:t>
            </a:r>
            <a:r>
              <a:rPr lang="en-US" sz="3200" i="1" spc="40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As such, the racial divide is difficult for me. It’s hard identifying as either black or white, and even more challenging to feel</a:t>
            </a:r>
            <a:r>
              <a:rPr lang="en-US" sz="3200" i="1" spc="-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like</a:t>
            </a:r>
            <a:r>
              <a:rPr lang="en-US" sz="3200" i="1" spc="-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 truly belong with any circle because</a:t>
            </a:r>
            <a:r>
              <a:rPr lang="en-US" sz="3200" i="1" spc="20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a:t>
            </a:r>
            <a:r>
              <a:rPr lang="en-US" sz="32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appear</a:t>
            </a:r>
            <a:r>
              <a:rPr lang="en-US" sz="32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too</a:t>
            </a:r>
            <a:r>
              <a:rPr lang="en-US" sz="32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white</a:t>
            </a:r>
            <a:r>
              <a:rPr lang="en-US" sz="32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for</a:t>
            </a:r>
            <a:r>
              <a:rPr lang="en-US" sz="32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the</a:t>
            </a:r>
            <a:r>
              <a:rPr lang="en-US" sz="3200" i="1" spc="-5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black</a:t>
            </a:r>
            <a:r>
              <a:rPr lang="en-US" sz="32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people,</a:t>
            </a:r>
            <a:r>
              <a:rPr lang="en-US" sz="32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and</a:t>
            </a:r>
            <a:r>
              <a:rPr lang="en-US" sz="32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too</a:t>
            </a:r>
            <a:r>
              <a:rPr lang="en-US" sz="32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black</a:t>
            </a:r>
            <a:r>
              <a:rPr lang="en-US" sz="32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for</a:t>
            </a:r>
            <a:r>
              <a:rPr lang="en-US" sz="32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the</a:t>
            </a:r>
            <a:r>
              <a:rPr lang="en-US" sz="32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white</a:t>
            </a:r>
            <a:r>
              <a:rPr lang="en-US" sz="32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people.</a:t>
            </a:r>
            <a:r>
              <a:rPr lang="en-US" sz="32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Countless</a:t>
            </a:r>
            <a:r>
              <a:rPr lang="en-US" sz="32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times</a:t>
            </a:r>
            <a:r>
              <a:rPr lang="en-US" sz="32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I’ve</a:t>
            </a:r>
            <a:r>
              <a:rPr lang="en-US" sz="32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heard</a:t>
            </a:r>
            <a:r>
              <a:rPr lang="en-US" sz="32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jokes</a:t>
            </a:r>
            <a:r>
              <a:rPr lang="en-US" sz="32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about either</a:t>
            </a:r>
            <a:r>
              <a:rPr lang="en-US" sz="3200" i="1" spc="-2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race</a:t>
            </a:r>
            <a:r>
              <a:rPr lang="en-US" sz="3200" i="1" spc="-1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from</a:t>
            </a:r>
            <a:r>
              <a:rPr lang="en-US" sz="3200" i="1" spc="-1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people</a:t>
            </a:r>
            <a:r>
              <a:rPr lang="en-US" sz="32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who</a:t>
            </a:r>
            <a:r>
              <a:rPr lang="en-US" sz="32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seemingly</a:t>
            </a:r>
            <a:r>
              <a:rPr lang="en-US" sz="3200" i="1" spc="-1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forget</a:t>
            </a:r>
            <a:r>
              <a:rPr lang="en-US" sz="3200" i="1" spc="-1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that</a:t>
            </a:r>
            <a:r>
              <a:rPr lang="en-US" sz="3200" i="1" spc="-4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I’m</a:t>
            </a:r>
            <a:r>
              <a:rPr lang="en-US" sz="3200" i="1" spc="-1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a:t>
            </a:r>
            <a:r>
              <a:rPr lang="en-US" sz="32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part</a:t>
            </a:r>
            <a:r>
              <a:rPr lang="en-US" sz="3200" i="1" spc="-1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of</a:t>
            </a:r>
            <a:r>
              <a:rPr lang="en-US" sz="32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that</a:t>
            </a:r>
            <a:r>
              <a:rPr lang="en-US" sz="3200" i="1" spc="-1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target</a:t>
            </a:r>
            <a:r>
              <a:rPr lang="en-US" sz="3200" i="1" spc="-1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race</a:t>
            </a:r>
            <a:r>
              <a:rPr lang="en-US" sz="3200" i="1" spc="-1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and</a:t>
            </a:r>
            <a:r>
              <a:rPr lang="en-US" sz="32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have</a:t>
            </a:r>
            <a:r>
              <a:rPr lang="en-US" sz="3200" i="1" spc="-1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parents</a:t>
            </a:r>
            <a:r>
              <a:rPr lang="en-US" sz="3200" i="1" spc="-2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who</a:t>
            </a:r>
            <a:r>
              <a:rPr lang="en-US" sz="32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are</a:t>
            </a:r>
            <a:r>
              <a:rPr lang="en-US" sz="32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fully </a:t>
            </a:r>
            <a:r>
              <a:rPr lang="en-US" sz="32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white and</a:t>
            </a:r>
            <a:r>
              <a:rPr lang="en-US" sz="3200" i="1" spc="-2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black. While</a:t>
            </a:r>
            <a:r>
              <a:rPr lang="en-US" sz="3200" i="1" spc="-2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countless initiatives to</a:t>
            </a:r>
            <a:r>
              <a:rPr lang="en-US" sz="32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empower black</a:t>
            </a:r>
            <a:r>
              <a:rPr lang="en-US" sz="3200" i="1" spc="-1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people are effective</a:t>
            </a:r>
            <a:r>
              <a:rPr lang="en-US" sz="3200" i="1" spc="-2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in</a:t>
            </a:r>
            <a:r>
              <a:rPr lang="en-US" sz="3200" i="1" spc="-2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their own</a:t>
            </a:r>
            <a:r>
              <a:rPr lang="en-US" sz="3200" i="1" spc="-2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right,</a:t>
            </a:r>
            <a:r>
              <a:rPr lang="en-US" sz="3200" i="1" spc="-2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a:t>
            </a:r>
            <a:r>
              <a:rPr lang="en-US" sz="32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feel like there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may</a:t>
            </a:r>
            <a:r>
              <a:rPr lang="en-US" sz="3200" i="1" spc="-2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not</a:t>
            </a:r>
            <a:r>
              <a:rPr lang="en-US" sz="3200" i="1" spc="-2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be</a:t>
            </a:r>
            <a:r>
              <a:rPr lang="en-US" sz="3200" i="1" spc="-2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enough</a:t>
            </a:r>
            <a:r>
              <a:rPr lang="en-US" sz="3200" i="1" spc="-4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to</a:t>
            </a:r>
            <a:r>
              <a:rPr lang="en-US" sz="3200" i="1" spc="-4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support</a:t>
            </a:r>
            <a:r>
              <a:rPr lang="en-US" sz="3200" i="1" spc="-2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biracial</a:t>
            </a:r>
            <a:r>
              <a:rPr lang="en-US" sz="32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students.”</a:t>
            </a:r>
            <a:r>
              <a:rPr lang="en-CA" sz="3200" dirty="0">
                <a:solidFill>
                  <a:schemeClr val="bg2"/>
                </a:solidFill>
                <a:effectLst/>
                <a:latin typeface="Century Gothic" panose="020B0502020202020204" pitchFamily="34" charset="0"/>
              </a:rPr>
              <a:t> </a:t>
            </a:r>
            <a:endParaRPr lang="en-US" sz="3200" i="1"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36017525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817D02-4C8A-2705-FFAC-0D01CD8167DF}"/>
              </a:ext>
            </a:extLst>
          </p:cNvPr>
          <p:cNvSpPr txBox="1">
            <a:spLocks/>
          </p:cNvSpPr>
          <p:nvPr/>
        </p:nvSpPr>
        <p:spPr>
          <a:xfrm>
            <a:off x="-6222928" y="853348"/>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r>
              <a:rPr lang="en-US" sz="8800" spc="-10" dirty="0">
                <a:solidFill>
                  <a:schemeClr val="bg2"/>
                </a:solidFill>
                <a:latin typeface="Century Gothic" panose="020B0502020202020204" pitchFamily="34" charset="0"/>
                <a:ea typeface="Arial" panose="020B0604020202020204" pitchFamily="34" charset="0"/>
              </a:rPr>
              <a:t>QUOTE 6:</a:t>
            </a:r>
            <a:r>
              <a:rPr lang="en-US" sz="8800" spc="-10" dirty="0">
                <a:solidFill>
                  <a:schemeClr val="bg2"/>
                </a:solidFill>
                <a:effectLst/>
                <a:latin typeface="Century Gothic" panose="020B0502020202020204" pitchFamily="34" charset="0"/>
                <a:ea typeface="Arial" panose="020B0604020202020204" pitchFamily="34" charset="0"/>
              </a:rPr>
              <a:t> </a:t>
            </a:r>
            <a:endParaRPr lang="en-CA" sz="8800" dirty="0">
              <a:solidFill>
                <a:schemeClr val="bg2"/>
              </a:solidFill>
              <a:effectLst/>
              <a:latin typeface="Century Gothic" panose="020B0502020202020204" pitchFamily="34" charset="0"/>
              <a:ea typeface="Arial" panose="020B0604020202020204" pitchFamily="34" charset="0"/>
            </a:endParaRPr>
          </a:p>
        </p:txBody>
      </p:sp>
      <p:sp>
        <p:nvSpPr>
          <p:cNvPr id="10" name="TextBox 9">
            <a:extLst>
              <a:ext uri="{FF2B5EF4-FFF2-40B4-BE49-F238E27FC236}">
                <a16:creationId xmlns:a16="http://schemas.microsoft.com/office/drawing/2014/main" id="{2BFB9041-28BF-FA71-9BA1-6895026BBF4C}"/>
              </a:ext>
            </a:extLst>
          </p:cNvPr>
          <p:cNvSpPr txBox="1"/>
          <p:nvPr/>
        </p:nvSpPr>
        <p:spPr>
          <a:xfrm>
            <a:off x="6781727" y="925670"/>
            <a:ext cx="15316273" cy="1138773"/>
          </a:xfrm>
          <a:prstGeom prst="rect">
            <a:avLst/>
          </a:prstGeom>
          <a:noFill/>
        </p:spPr>
        <p:txBody>
          <a:bodyPr wrap="square" rtlCol="0">
            <a:spAutoFit/>
          </a:bodyPr>
          <a:lstStyle/>
          <a:p>
            <a:r>
              <a:rPr lang="en-US" sz="3400" b="1" i="1" dirty="0">
                <a:solidFill>
                  <a:schemeClr val="bg2"/>
                </a:solidFill>
                <a:effectLst/>
                <a:latin typeface="Century Gothic" panose="020B0502020202020204" pitchFamily="34" charset="0"/>
                <a:ea typeface="Arial" panose="020B0604020202020204" pitchFamily="34" charset="0"/>
              </a:rPr>
              <a:t>We also asked this student to share thier insights on what it meant to write a reflection essay on race. They recounted the</a:t>
            </a:r>
            <a:r>
              <a:rPr lang="en-US" sz="3400" b="1" i="1" spc="200" dirty="0">
                <a:solidFill>
                  <a:schemeClr val="bg2"/>
                </a:solidFill>
                <a:effectLst/>
                <a:latin typeface="Century Gothic" panose="020B0502020202020204" pitchFamily="34" charset="0"/>
                <a:ea typeface="Arial" panose="020B0604020202020204" pitchFamily="34" charset="0"/>
              </a:rPr>
              <a:t> </a:t>
            </a:r>
            <a:r>
              <a:rPr lang="en-US" sz="3400" b="1" i="1" dirty="0">
                <a:solidFill>
                  <a:schemeClr val="bg2"/>
                </a:solidFill>
                <a:effectLst/>
                <a:latin typeface="Century Gothic" panose="020B0502020202020204" pitchFamily="34" charset="0"/>
                <a:ea typeface="Arial" panose="020B0604020202020204" pitchFamily="34" charset="0"/>
              </a:rPr>
              <a:t>following for</a:t>
            </a:r>
            <a:r>
              <a:rPr lang="en-US" sz="3400" b="1" i="1" spc="-5" dirty="0">
                <a:solidFill>
                  <a:schemeClr val="bg2"/>
                </a:solidFill>
                <a:effectLst/>
                <a:latin typeface="Century Gothic" panose="020B0502020202020204" pitchFamily="34" charset="0"/>
                <a:ea typeface="Arial" panose="020B0604020202020204" pitchFamily="34" charset="0"/>
              </a:rPr>
              <a:t> </a:t>
            </a:r>
            <a:r>
              <a:rPr lang="en-US" sz="3400" b="1" i="1" dirty="0">
                <a:solidFill>
                  <a:schemeClr val="bg2"/>
                </a:solidFill>
                <a:effectLst/>
                <a:latin typeface="Century Gothic" panose="020B0502020202020204" pitchFamily="34" charset="0"/>
                <a:ea typeface="Arial" panose="020B0604020202020204" pitchFamily="34" charset="0"/>
              </a:rPr>
              <a:t>us:</a:t>
            </a:r>
            <a:r>
              <a:rPr lang="en-CA" sz="3400" i="1" dirty="0">
                <a:solidFill>
                  <a:schemeClr val="bg2"/>
                </a:solidFill>
                <a:effectLst/>
                <a:latin typeface="Century Gothic" panose="020B0502020202020204" pitchFamily="34" charset="0"/>
              </a:rPr>
              <a:t> </a:t>
            </a:r>
            <a:endParaRPr lang="en-US" sz="3400" i="1" dirty="0">
              <a:solidFill>
                <a:schemeClr val="bg2"/>
              </a:solidFill>
              <a:latin typeface="Century Gothic" panose="020B0502020202020204" pitchFamily="34" charset="0"/>
            </a:endParaRPr>
          </a:p>
        </p:txBody>
      </p:sp>
      <p:sp>
        <p:nvSpPr>
          <p:cNvPr id="12" name="TextBox 11">
            <a:extLst>
              <a:ext uri="{FF2B5EF4-FFF2-40B4-BE49-F238E27FC236}">
                <a16:creationId xmlns:a16="http://schemas.microsoft.com/office/drawing/2014/main" id="{2B8F8BCD-E27B-DBDE-920C-2438DFE078A3}"/>
              </a:ext>
            </a:extLst>
          </p:cNvPr>
          <p:cNvSpPr txBox="1"/>
          <p:nvPr/>
        </p:nvSpPr>
        <p:spPr>
          <a:xfrm>
            <a:off x="1549400" y="2212208"/>
            <a:ext cx="20548600" cy="9954007"/>
          </a:xfrm>
          <a:prstGeom prst="rect">
            <a:avLst/>
          </a:prstGeom>
          <a:noFill/>
        </p:spPr>
        <p:txBody>
          <a:bodyPr wrap="square" rtlCol="0">
            <a:spAutoFit/>
          </a:bodyPr>
          <a:lstStyle/>
          <a:p>
            <a:pPr marL="12065" marR="71755">
              <a:lnSpc>
                <a:spcPct val="105000"/>
              </a:lnSpc>
              <a:spcBef>
                <a:spcPts val="895"/>
              </a:spcBef>
              <a:spcAft>
                <a:spcPts val="0"/>
              </a:spcAft>
            </a:pPr>
            <a:r>
              <a:rPr lang="en-US" sz="3000" i="1" dirty="0">
                <a:solidFill>
                  <a:schemeClr val="bg2"/>
                </a:solidFill>
                <a:effectLst/>
                <a:latin typeface="Century Gothic" panose="020B0502020202020204" pitchFamily="34" charset="0"/>
                <a:ea typeface="Arial" panose="020B0604020202020204" pitchFamily="34" charset="0"/>
              </a:rPr>
              <a:t>“My writing process for this perspective-taking paper was unusual to me. Normally I’m meticulous, taking weeks to</a:t>
            </a:r>
            <a:r>
              <a:rPr lang="en-US" sz="3000" i="1" spc="20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carefully</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craft</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every</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word.</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I</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never</a:t>
            </a:r>
            <a:r>
              <a:rPr lang="en-US" sz="3000" i="1" spc="-55"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really</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had</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the</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opportunity</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to</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freely</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speak</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about</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my</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experiences</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with</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equity, diversity</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and</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inclusion,</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so</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I</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wanted</a:t>
            </a:r>
            <a:r>
              <a:rPr lang="en-US" sz="3000" i="1" spc="-55"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to</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make</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this</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paper</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perfect.</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After</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sitting</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on</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it</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for</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a</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few</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days,</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I</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had</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nothing</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but </a:t>
            </a:r>
            <a:r>
              <a:rPr lang="en-US" sz="3000" i="1" spc="-10" dirty="0">
                <a:solidFill>
                  <a:schemeClr val="bg2"/>
                </a:solidFill>
                <a:effectLst/>
                <a:latin typeface="Century Gothic" panose="020B0502020202020204" pitchFamily="34" charset="0"/>
                <a:ea typeface="Arial" panose="020B0604020202020204" pitchFamily="34" charset="0"/>
              </a:rPr>
              <a:t>some quotes</a:t>
            </a:r>
            <a:r>
              <a:rPr lang="en-US" sz="3000" i="1" spc="-15" dirty="0">
                <a:solidFill>
                  <a:schemeClr val="bg2"/>
                </a:solidFill>
                <a:effectLst/>
                <a:latin typeface="Century Gothic" panose="020B0502020202020204" pitchFamily="34" charset="0"/>
                <a:ea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rPr>
              <a:t>I</a:t>
            </a:r>
            <a:r>
              <a:rPr lang="en-US" sz="3000" i="1" spc="-15" dirty="0">
                <a:solidFill>
                  <a:schemeClr val="bg2"/>
                </a:solidFill>
                <a:effectLst/>
                <a:latin typeface="Century Gothic" panose="020B0502020202020204" pitchFamily="34" charset="0"/>
                <a:ea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rPr>
              <a:t>liked.</a:t>
            </a:r>
            <a:r>
              <a:rPr lang="en-US" sz="3000" i="1" spc="-15" dirty="0">
                <a:solidFill>
                  <a:schemeClr val="bg2"/>
                </a:solidFill>
                <a:effectLst/>
                <a:latin typeface="Century Gothic" panose="020B0502020202020204" pitchFamily="34" charset="0"/>
                <a:ea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rPr>
              <a:t>So,</a:t>
            </a:r>
            <a:r>
              <a:rPr lang="en-US" sz="3000" i="1" spc="-25" dirty="0">
                <a:solidFill>
                  <a:schemeClr val="bg2"/>
                </a:solidFill>
                <a:effectLst/>
                <a:latin typeface="Century Gothic" panose="020B0502020202020204" pitchFamily="34" charset="0"/>
                <a:ea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rPr>
              <a:t>what did</a:t>
            </a:r>
            <a:r>
              <a:rPr lang="en-US" sz="3000" i="1" spc="-25" dirty="0">
                <a:solidFill>
                  <a:schemeClr val="bg2"/>
                </a:solidFill>
                <a:effectLst/>
                <a:latin typeface="Century Gothic" panose="020B0502020202020204" pitchFamily="34" charset="0"/>
                <a:ea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rPr>
              <a:t>I</a:t>
            </a:r>
            <a:r>
              <a:rPr lang="en-US" sz="3000" i="1" spc="-15" dirty="0">
                <a:solidFill>
                  <a:schemeClr val="bg2"/>
                </a:solidFill>
                <a:effectLst/>
                <a:latin typeface="Century Gothic" panose="020B0502020202020204" pitchFamily="34" charset="0"/>
                <a:ea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rPr>
              <a:t>do?</a:t>
            </a:r>
            <a:r>
              <a:rPr lang="en-US" sz="3000" i="1" spc="-25" dirty="0">
                <a:solidFill>
                  <a:schemeClr val="bg2"/>
                </a:solidFill>
                <a:effectLst/>
                <a:latin typeface="Century Gothic" panose="020B0502020202020204" pitchFamily="34" charset="0"/>
                <a:ea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rPr>
              <a:t>I</a:t>
            </a:r>
            <a:r>
              <a:rPr lang="en-US" sz="3000" i="1" spc="-15" dirty="0">
                <a:solidFill>
                  <a:schemeClr val="bg2"/>
                </a:solidFill>
                <a:effectLst/>
                <a:latin typeface="Century Gothic" panose="020B0502020202020204" pitchFamily="34" charset="0"/>
                <a:ea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rPr>
              <a:t>typed</a:t>
            </a:r>
            <a:r>
              <a:rPr lang="en-US" sz="3000" i="1" spc="-25" dirty="0">
                <a:solidFill>
                  <a:schemeClr val="bg2"/>
                </a:solidFill>
                <a:effectLst/>
                <a:latin typeface="Century Gothic" panose="020B0502020202020204" pitchFamily="34" charset="0"/>
                <a:ea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rPr>
              <a:t>the rest in</a:t>
            </a:r>
            <a:r>
              <a:rPr lang="en-US" sz="3000" i="1" spc="-25" dirty="0">
                <a:solidFill>
                  <a:schemeClr val="bg2"/>
                </a:solidFill>
                <a:effectLst/>
                <a:latin typeface="Century Gothic" panose="020B0502020202020204" pitchFamily="34" charset="0"/>
                <a:ea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rPr>
              <a:t>about 30</a:t>
            </a:r>
            <a:r>
              <a:rPr lang="en-US" sz="3000" i="1" spc="-25" dirty="0">
                <a:solidFill>
                  <a:schemeClr val="bg2"/>
                </a:solidFill>
                <a:effectLst/>
                <a:latin typeface="Century Gothic" panose="020B0502020202020204" pitchFamily="34" charset="0"/>
                <a:ea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rPr>
              <a:t>minutes</a:t>
            </a:r>
            <a:r>
              <a:rPr lang="en-US" sz="3000" i="1" spc="-15" dirty="0">
                <a:solidFill>
                  <a:schemeClr val="bg2"/>
                </a:solidFill>
                <a:effectLst/>
                <a:latin typeface="Century Gothic" panose="020B0502020202020204" pitchFamily="34" charset="0"/>
                <a:ea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rPr>
              <a:t>and</a:t>
            </a:r>
            <a:r>
              <a:rPr lang="en-US" sz="3000" i="1" spc="-25" dirty="0">
                <a:solidFill>
                  <a:schemeClr val="bg2"/>
                </a:solidFill>
                <a:effectLst/>
                <a:latin typeface="Century Gothic" panose="020B0502020202020204" pitchFamily="34" charset="0"/>
                <a:ea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rPr>
              <a:t>submitted</a:t>
            </a:r>
            <a:r>
              <a:rPr lang="en-US" sz="3000" i="1" spc="-25" dirty="0">
                <a:solidFill>
                  <a:schemeClr val="bg2"/>
                </a:solidFill>
                <a:effectLst/>
                <a:latin typeface="Century Gothic" panose="020B0502020202020204" pitchFamily="34" charset="0"/>
                <a:ea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rPr>
              <a:t>the</a:t>
            </a:r>
            <a:r>
              <a:rPr lang="en-US" sz="3000" i="1" spc="-30" dirty="0">
                <a:solidFill>
                  <a:schemeClr val="bg2"/>
                </a:solidFill>
                <a:effectLst/>
                <a:latin typeface="Century Gothic" panose="020B0502020202020204" pitchFamily="34" charset="0"/>
                <a:ea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rPr>
              <a:t>assignment without </a:t>
            </a:r>
            <a:r>
              <a:rPr lang="en-US" sz="3000" i="1" dirty="0">
                <a:solidFill>
                  <a:schemeClr val="bg2"/>
                </a:solidFill>
                <a:effectLst/>
                <a:latin typeface="Century Gothic" panose="020B0502020202020204" pitchFamily="34" charset="0"/>
                <a:ea typeface="Arial" panose="020B0604020202020204" pitchFamily="34" charset="0"/>
              </a:rPr>
              <a:t>giving</a:t>
            </a:r>
            <a:r>
              <a:rPr lang="en-US" sz="3000" i="1" spc="-1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it a</a:t>
            </a:r>
            <a:r>
              <a:rPr lang="en-US" sz="3000" i="1" spc="-1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second</a:t>
            </a:r>
            <a:r>
              <a:rPr lang="en-US" sz="3000" i="1" spc="-1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glance. It felt pretty good.</a:t>
            </a:r>
            <a:endParaRPr lang="en-CA" sz="3000" dirty="0">
              <a:solidFill>
                <a:schemeClr val="bg2"/>
              </a:solidFill>
              <a:effectLst/>
              <a:latin typeface="Century Gothic" panose="020B0502020202020204" pitchFamily="34" charset="0"/>
              <a:ea typeface="Arial" panose="020B0604020202020204" pitchFamily="34" charset="0"/>
            </a:endParaRPr>
          </a:p>
          <a:p>
            <a:pPr marL="12065">
              <a:spcBef>
                <a:spcPts val="85"/>
              </a:spcBef>
              <a:spcAft>
                <a:spcPts val="0"/>
              </a:spcAft>
            </a:pP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I’d</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hate</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to</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romanticize</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false</a:t>
            </a:r>
            <a:r>
              <a:rPr lang="en-US" sz="3000" i="1" spc="-5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notion</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that</a:t>
            </a:r>
            <a:r>
              <a:rPr lang="en-US" sz="3000" i="1" spc="-4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a:t>
            </a:r>
            <a:r>
              <a:rPr lang="en-US" sz="3000" i="1" spc="-4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dug</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deep</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and</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perfectly</a:t>
            </a:r>
            <a:r>
              <a:rPr lang="en-US" sz="3000" i="1" spc="-4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captured</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years</a:t>
            </a:r>
            <a:r>
              <a:rPr lang="en-US" sz="3000" i="1" spc="-4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of</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emotions</a:t>
            </a:r>
            <a:r>
              <a:rPr lang="en-US" sz="3000" i="1" spc="-4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in</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one</a:t>
            </a:r>
            <a:r>
              <a:rPr lang="en-US" sz="3000" i="1" spc="-4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paragraph, because I realized early on that doing so was impossible. What I could do, however, was provide a brief glimpse into how I </a:t>
            </a:r>
            <a:r>
              <a:rPr lang="en-US" sz="3000" i="1" dirty="0">
                <a:solidFill>
                  <a:schemeClr val="bg2"/>
                </a:solidFill>
                <a:effectLst/>
                <a:latin typeface="Century Gothic" panose="020B0502020202020204" pitchFamily="34" charset="0"/>
                <a:ea typeface="Arial" panose="020B0604020202020204" pitchFamily="34" charset="0"/>
              </a:rPr>
              <a:t>was</a:t>
            </a:r>
            <a:r>
              <a:rPr lang="en-US" sz="3000" i="1" spc="2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presently</a:t>
            </a:r>
            <a:r>
              <a:rPr lang="en-US" sz="3000" i="1" spc="2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feeling</a:t>
            </a:r>
            <a:r>
              <a:rPr lang="en-US" sz="3000" i="1" spc="5"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in</a:t>
            </a:r>
            <a:r>
              <a:rPr lang="en-US" sz="3000" i="1" spc="5"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the</a:t>
            </a:r>
            <a:r>
              <a:rPr lang="en-US" sz="3000" i="1" spc="25"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moment.</a:t>
            </a:r>
            <a:r>
              <a:rPr lang="en-US" sz="3000" i="1" spc="-15"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What</a:t>
            </a:r>
            <a:r>
              <a:rPr lang="en-US" sz="3000" i="1" spc="2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I</a:t>
            </a:r>
            <a:r>
              <a:rPr lang="en-US" sz="3000" i="1" spc="-5"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wrote</a:t>
            </a:r>
            <a:r>
              <a:rPr lang="en-US" sz="3000" i="1" spc="2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was</a:t>
            </a:r>
            <a:r>
              <a:rPr lang="en-US" sz="3000" i="1" spc="2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raw,</a:t>
            </a:r>
            <a:r>
              <a:rPr lang="en-US" sz="3000" i="1" spc="5"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visceral,</a:t>
            </a:r>
            <a:r>
              <a:rPr lang="en-US" sz="3000" i="1" spc="5"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and honestly</a:t>
            </a:r>
            <a:r>
              <a:rPr lang="en-US" sz="3000" i="1" spc="12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helped</a:t>
            </a:r>
            <a:r>
              <a:rPr lang="en-US" sz="3000" i="1" spc="-25"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me</a:t>
            </a:r>
            <a:r>
              <a:rPr lang="en-US" sz="3000" i="1" spc="2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uncover</a:t>
            </a:r>
            <a:r>
              <a:rPr lang="en-US" sz="3000" i="1" spc="20" dirty="0">
                <a:solidFill>
                  <a:schemeClr val="bg2"/>
                </a:solidFill>
                <a:effectLst/>
                <a:latin typeface="Century Gothic" panose="020B0502020202020204" pitchFamily="34" charset="0"/>
                <a:ea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rPr>
              <a:t>feelings</a:t>
            </a:r>
            <a:endParaRPr lang="en-CA" sz="3000" dirty="0">
              <a:solidFill>
                <a:schemeClr val="bg2"/>
              </a:solidFill>
              <a:effectLst/>
              <a:latin typeface="Century Gothic" panose="020B0502020202020204" pitchFamily="34" charset="0"/>
              <a:ea typeface="Arial" panose="020B0604020202020204" pitchFamily="34" charset="0"/>
            </a:endParaRPr>
          </a:p>
          <a:p>
            <a:pPr marL="12065">
              <a:spcBef>
                <a:spcPts val="100"/>
              </a:spcBef>
              <a:spcAft>
                <a:spcPts val="0"/>
              </a:spcAft>
            </a:pPr>
            <a:endParaRPr lang="en-US" sz="3000" i="1" dirty="0">
              <a:solidFill>
                <a:schemeClr val="bg2"/>
              </a:solidFill>
              <a:effectLst/>
              <a:latin typeface="Century Gothic" panose="020B0502020202020204" pitchFamily="34" charset="0"/>
              <a:ea typeface="Arial" panose="020B0604020202020204" pitchFamily="34" charset="0"/>
            </a:endParaRPr>
          </a:p>
          <a:p>
            <a:pPr marL="12065">
              <a:spcBef>
                <a:spcPts val="100"/>
              </a:spcBef>
              <a:spcAft>
                <a:spcPts val="0"/>
              </a:spcAft>
            </a:pPr>
            <a:r>
              <a:rPr lang="en-US" sz="3000" i="1" dirty="0">
                <a:solidFill>
                  <a:schemeClr val="bg2"/>
                </a:solidFill>
                <a:effectLst/>
                <a:latin typeface="Century Gothic" panose="020B0502020202020204" pitchFamily="34" charset="0"/>
                <a:ea typeface="Arial" panose="020B0604020202020204" pitchFamily="34" charset="0"/>
              </a:rPr>
              <a:t>I didn’t</a:t>
            </a:r>
            <a:r>
              <a:rPr lang="en-US" sz="3000" i="1" spc="5"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know I</a:t>
            </a:r>
            <a:r>
              <a:rPr lang="en-US" sz="3000" i="1" spc="5"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had</a:t>
            </a:r>
            <a:r>
              <a:rPr lang="en-US" sz="3000" i="1" spc="-15"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at</a:t>
            </a:r>
            <a:r>
              <a:rPr lang="en-US" sz="3000" i="1" spc="1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the</a:t>
            </a:r>
            <a:r>
              <a:rPr lang="en-US" sz="3000" i="1" spc="5"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time.</a:t>
            </a:r>
            <a:r>
              <a:rPr lang="en-US" sz="3000" i="1" spc="-3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I’d</a:t>
            </a:r>
            <a:r>
              <a:rPr lang="en-US" sz="3000" i="1" spc="-1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say</a:t>
            </a:r>
            <a:r>
              <a:rPr lang="en-US" sz="3000" i="1" spc="5"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that’s</a:t>
            </a:r>
            <a:r>
              <a:rPr lang="en-US" sz="3000" i="1" spc="5"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just</a:t>
            </a:r>
            <a:r>
              <a:rPr lang="en-US" sz="3000" i="1" spc="5"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as </a:t>
            </a:r>
            <a:r>
              <a:rPr lang="en-US" sz="3000" i="1" spc="-10" dirty="0">
                <a:solidFill>
                  <a:schemeClr val="bg2"/>
                </a:solidFill>
                <a:effectLst/>
                <a:latin typeface="Century Gothic" panose="020B0502020202020204" pitchFamily="34" charset="0"/>
                <a:ea typeface="Arial" panose="020B0604020202020204" pitchFamily="34" charset="0"/>
              </a:rPr>
              <a:t>impactful.</a:t>
            </a:r>
            <a:r>
              <a:rPr lang="en-CA" sz="3000" spc="-10" dirty="0">
                <a:solidFill>
                  <a:schemeClr val="bg2"/>
                </a:solidFill>
                <a:latin typeface="Century Gothic" panose="020B0502020202020204" pitchFamily="34" charset="0"/>
                <a:ea typeface="Arial" panose="020B0604020202020204" pitchFamily="34" charset="0"/>
              </a:rPr>
              <a:t> I</a:t>
            </a:r>
            <a:r>
              <a:rPr lang="en-US" sz="3000" i="1" dirty="0">
                <a:solidFill>
                  <a:schemeClr val="bg2"/>
                </a:solidFill>
                <a:effectLst/>
                <a:latin typeface="Century Gothic" panose="020B0502020202020204" pitchFamily="34" charset="0"/>
                <a:ea typeface="Arial" panose="020B0604020202020204" pitchFamily="34" charset="0"/>
              </a:rPr>
              <a:t>f there is one thing to take away from my writing process, it’s the power of being present-minded, particularly when</a:t>
            </a:r>
            <a:r>
              <a:rPr lang="en-US" sz="3000" i="1" spc="20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it</a:t>
            </a:r>
            <a:r>
              <a:rPr lang="en-US" sz="3000" i="1" spc="-4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pertains</a:t>
            </a:r>
            <a:r>
              <a:rPr lang="en-US" sz="3000" i="1" spc="-35"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to</a:t>
            </a:r>
            <a:r>
              <a:rPr lang="en-US" sz="3000" i="1" spc="-65"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things</a:t>
            </a:r>
            <a:r>
              <a:rPr lang="en-US" sz="3000" i="1" spc="-3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important</a:t>
            </a:r>
            <a:r>
              <a:rPr lang="en-US" sz="3000" i="1" spc="-3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to</a:t>
            </a:r>
            <a:r>
              <a:rPr lang="en-US" sz="3000" i="1" spc="-45"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you.</a:t>
            </a:r>
            <a:r>
              <a:rPr lang="en-US" sz="3000" i="1" spc="-35"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Your</a:t>
            </a:r>
            <a:r>
              <a:rPr lang="en-US" sz="3000" i="1" spc="-35"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self-identity</a:t>
            </a:r>
            <a:r>
              <a:rPr lang="en-US" sz="3000" i="1" spc="-3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is</a:t>
            </a:r>
            <a:r>
              <a:rPr lang="en-US" sz="3000" i="1" spc="-55"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akin</a:t>
            </a:r>
            <a:r>
              <a:rPr lang="en-US" sz="3000" i="1" spc="-4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to</a:t>
            </a:r>
            <a:r>
              <a:rPr lang="en-US" sz="3000" i="1" spc="-45"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water</a:t>
            </a:r>
            <a:r>
              <a:rPr lang="en-US" sz="3000" i="1" spc="-35"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flowing</a:t>
            </a:r>
            <a:r>
              <a:rPr lang="en-US" sz="3000" i="1" spc="-45"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in</a:t>
            </a:r>
            <a:r>
              <a:rPr lang="en-US" sz="3000" i="1" spc="-45"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nature.</a:t>
            </a:r>
            <a:r>
              <a:rPr lang="en-US" sz="3000" i="1" spc="-35"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Depending</a:t>
            </a:r>
            <a:r>
              <a:rPr lang="en-US" sz="3000" i="1" spc="-45"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on</a:t>
            </a:r>
            <a:r>
              <a:rPr lang="en-US" sz="3000" i="1" spc="-45"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the external</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environment,</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the</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flowing</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water</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takes</a:t>
            </a:r>
            <a:r>
              <a:rPr lang="en-US" sz="3000" i="1" spc="-55"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many</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forms</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much</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like</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our</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identity</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does</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from</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a</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river</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to</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a</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waterfall, then</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back</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to</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a</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river</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again.</a:t>
            </a:r>
            <a:r>
              <a:rPr lang="en-US" sz="3000" i="1" spc="-55"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Whatever</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you</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feel</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and</a:t>
            </a:r>
            <a:r>
              <a:rPr lang="en-US" sz="3000" i="1" spc="-6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however</a:t>
            </a:r>
            <a:r>
              <a:rPr lang="en-US" sz="3000" i="1" spc="-55"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you</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see</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yourself</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at</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any</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present</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moment</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is</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undeniably valid,</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never</a:t>
            </a:r>
            <a:r>
              <a:rPr lang="en-US" sz="3000" i="1" spc="-55"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to</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be</a:t>
            </a:r>
            <a:r>
              <a:rPr lang="en-US" sz="3000" i="1" spc="-4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dismissed</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even</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if</a:t>
            </a:r>
            <a:r>
              <a:rPr lang="en-US" sz="3000" i="1" spc="-5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it</a:t>
            </a:r>
            <a:r>
              <a:rPr lang="en-US" sz="3000" i="1" spc="-35"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changes</a:t>
            </a:r>
            <a:r>
              <a:rPr lang="en-US" sz="3000" i="1" spc="-40" dirty="0">
                <a:solidFill>
                  <a:schemeClr val="bg2"/>
                </a:solidFill>
                <a:effectLst/>
                <a:latin typeface="Century Gothic" panose="020B0502020202020204" pitchFamily="34" charset="0"/>
                <a:ea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rPr>
              <a:t>later.</a:t>
            </a:r>
          </a:p>
          <a:p>
            <a:pPr marL="12065">
              <a:spcBef>
                <a:spcPts val="100"/>
              </a:spcBef>
              <a:spcAft>
                <a:spcPts val="0"/>
              </a:spcAft>
            </a:pPr>
            <a:endParaRPr lang="en-CA" sz="3000" dirty="0">
              <a:solidFill>
                <a:schemeClr val="bg2"/>
              </a:solidFill>
              <a:effectLst/>
              <a:latin typeface="Century Gothic" panose="020B0502020202020204" pitchFamily="34" charset="0"/>
              <a:ea typeface="Arial" panose="020B0604020202020204" pitchFamily="34" charset="0"/>
            </a:endParaRPr>
          </a:p>
          <a:p>
            <a:r>
              <a:rPr lang="en-US" sz="30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Truthfully,</a:t>
            </a:r>
            <a:r>
              <a:rPr lang="en-US" sz="3000" i="1" spc="-2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a:t>
            </a:r>
            <a:r>
              <a:rPr lang="en-US" sz="3000" i="1" spc="-1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believe</a:t>
            </a:r>
            <a:r>
              <a:rPr lang="en-US" sz="30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a:t>
            </a:r>
            <a:r>
              <a:rPr lang="en-US" sz="3000" i="1" spc="-1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would</a:t>
            </a:r>
            <a:r>
              <a:rPr lang="en-US" sz="3000" i="1" spc="-2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have done myself</a:t>
            </a:r>
            <a:r>
              <a:rPr lang="en-US" sz="3000" i="1" spc="-2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a:t>
            </a:r>
            <a:r>
              <a:rPr lang="en-US" sz="3000" i="1" spc="-2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disservice had</a:t>
            </a:r>
            <a:r>
              <a:rPr lang="en-US" sz="3000" i="1" spc="-2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a:t>
            </a:r>
            <a:r>
              <a:rPr lang="en-US" sz="3000" i="1" spc="-1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spent more time</a:t>
            </a:r>
            <a:r>
              <a:rPr lang="en-US" sz="30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trying</a:t>
            </a:r>
            <a:r>
              <a:rPr lang="en-US" sz="3000" i="1" spc="-2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to</a:t>
            </a:r>
            <a:r>
              <a:rPr lang="en-US" sz="3000" i="1" spc="-2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be perfect.</a:t>
            </a:r>
            <a:r>
              <a:rPr lang="en-US" sz="3000" i="1" spc="-4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a:t>
            </a:r>
            <a:r>
              <a:rPr lang="en-US" sz="3000" i="1" spc="-4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would</a:t>
            </a:r>
            <a:r>
              <a:rPr lang="en-US" sz="3000" i="1" spc="-2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have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minced</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my</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words,</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omitted</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my</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true</a:t>
            </a:r>
            <a:r>
              <a:rPr lang="en-US" sz="3000" i="1" spc="-5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thoughts</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because</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was</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‘just</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being</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emotional’,</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and</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definitely</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wouldn’t</a:t>
            </a:r>
            <a:r>
              <a:rPr lang="en-US" sz="3000" i="1" spc="-5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have </a:t>
            </a:r>
            <a:r>
              <a:rPr lang="en-US" sz="30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called</a:t>
            </a:r>
            <a:r>
              <a:rPr lang="en-US" sz="30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for</a:t>
            </a:r>
            <a:r>
              <a:rPr lang="en-US" sz="3000" i="1" spc="-2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more support</a:t>
            </a:r>
            <a:r>
              <a:rPr lang="en-US" sz="3000" i="1" spc="-1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for</a:t>
            </a:r>
            <a:r>
              <a:rPr lang="en-US" sz="3000" i="1" spc="-2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biracial</a:t>
            </a:r>
            <a:r>
              <a:rPr lang="en-US" sz="3000" i="1" spc="-2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students.</a:t>
            </a:r>
            <a:r>
              <a:rPr lang="en-US" sz="3000" i="1" spc="-1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If</a:t>
            </a:r>
            <a:r>
              <a:rPr lang="en-US" sz="30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a:t>
            </a:r>
            <a:r>
              <a:rPr lang="en-US" sz="3000" i="1" spc="-4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didn’t</a:t>
            </a:r>
            <a:r>
              <a:rPr lang="en-US" sz="3000" i="1" spc="-1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write</a:t>
            </a:r>
            <a:r>
              <a:rPr lang="en-US" sz="3000" i="1" spc="-3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what</a:t>
            </a:r>
            <a:r>
              <a:rPr lang="en-US" sz="3000" i="1" spc="-1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a:t>
            </a:r>
            <a:r>
              <a:rPr lang="en-US" sz="3000" i="1" spc="-2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felt</a:t>
            </a:r>
            <a:r>
              <a:rPr lang="en-US" sz="3000" i="1" spc="-1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for</a:t>
            </a:r>
            <a:r>
              <a:rPr lang="en-US" sz="3000" i="1" spc="-2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30</a:t>
            </a:r>
            <a:r>
              <a:rPr lang="en-US" sz="30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minutes</a:t>
            </a:r>
            <a:r>
              <a:rPr lang="en-US" sz="3000" i="1" spc="-2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on</a:t>
            </a:r>
            <a:r>
              <a:rPr lang="en-US" sz="30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November</a:t>
            </a:r>
            <a:r>
              <a:rPr lang="en-US" sz="3000" i="1" spc="-2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27,</a:t>
            </a:r>
            <a:r>
              <a:rPr lang="en-US" sz="30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2020,</a:t>
            </a:r>
            <a:r>
              <a:rPr lang="en-US" sz="30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then</a:t>
            </a:r>
            <a:r>
              <a:rPr lang="en-US" sz="3000" i="1" spc="-3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spc="-1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I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wouldn’t</a:t>
            </a:r>
            <a:r>
              <a:rPr lang="en-US" sz="3000" i="1" spc="-7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be</a:t>
            </a:r>
            <a:r>
              <a:rPr lang="en-US" sz="3000" i="1" spc="-6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writing</a:t>
            </a:r>
            <a:r>
              <a:rPr lang="en-US" sz="3000" i="1" spc="-65"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this</a:t>
            </a:r>
            <a:r>
              <a:rPr lang="en-US" sz="3000" i="1" spc="-70"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 </a:t>
            </a:r>
            <a:r>
              <a:rPr lang="en-US" sz="3000" i="1" dirty="0">
                <a:solidFill>
                  <a:schemeClr val="bg2"/>
                </a:solidFill>
                <a:effectLst/>
                <a:latin typeface="Century Gothic" panose="020B0502020202020204" pitchFamily="34" charset="0"/>
                <a:ea typeface="Arial" panose="020B0604020202020204" pitchFamily="34" charset="0"/>
                <a:cs typeface="Arial" panose="020B0604020202020204" pitchFamily="34" charset="0"/>
              </a:rPr>
              <a:t>today.”</a:t>
            </a:r>
            <a:r>
              <a:rPr lang="en-CA" sz="3000" dirty="0">
                <a:solidFill>
                  <a:schemeClr val="bg2"/>
                </a:solidFill>
                <a:effectLst/>
                <a:latin typeface="Century Gothic" panose="020B0502020202020204" pitchFamily="34" charset="0"/>
              </a:rPr>
              <a:t>  </a:t>
            </a:r>
            <a:endParaRPr lang="en-US" sz="3000" i="1" dirty="0">
              <a:solidFill>
                <a:schemeClr val="bg2"/>
              </a:solidFill>
              <a:latin typeface="Century Gothic" panose="020B0502020202020204" pitchFamily="34" charset="0"/>
            </a:endParaRPr>
          </a:p>
        </p:txBody>
      </p:sp>
      <p:sp>
        <p:nvSpPr>
          <p:cNvPr id="2" name="TextBox 1">
            <a:extLst>
              <a:ext uri="{FF2B5EF4-FFF2-40B4-BE49-F238E27FC236}">
                <a16:creationId xmlns:a16="http://schemas.microsoft.com/office/drawing/2014/main" id="{5CB55A69-B347-D564-123B-54F81AA55367}"/>
              </a:ext>
            </a:extLst>
          </p:cNvPr>
          <p:cNvSpPr txBox="1"/>
          <p:nvPr/>
        </p:nvSpPr>
        <p:spPr>
          <a:xfrm>
            <a:off x="1605950" y="6404297"/>
            <a:ext cx="21144301" cy="707886"/>
          </a:xfrm>
          <a:prstGeom prst="rect">
            <a:avLst/>
          </a:prstGeom>
          <a:noFill/>
        </p:spPr>
        <p:txBody>
          <a:bodyPr wrap="square" rtlCol="0">
            <a:spAutoFit/>
          </a:bodyPr>
          <a:lstStyle/>
          <a:p>
            <a:endParaRPr lang="en-US" sz="4000"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10588887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817D02-4C8A-2705-FFAC-0D01CD8167DF}"/>
              </a:ext>
            </a:extLst>
          </p:cNvPr>
          <p:cNvSpPr txBox="1">
            <a:spLocks/>
          </p:cNvSpPr>
          <p:nvPr/>
        </p:nvSpPr>
        <p:spPr>
          <a:xfrm>
            <a:off x="1466251" y="1111695"/>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A Note on Positionality:</a:t>
            </a:r>
            <a:endParaRPr lang="en-CA" sz="8800" dirty="0">
              <a:solidFill>
                <a:schemeClr val="bg2"/>
              </a:solidFill>
              <a:effectLst/>
              <a:latin typeface="Century Gothic" panose="020B0502020202020204" pitchFamily="34" charset="0"/>
              <a:ea typeface="Arial" panose="020B0604020202020204" pitchFamily="34" charset="0"/>
            </a:endParaRPr>
          </a:p>
        </p:txBody>
      </p:sp>
      <p:sp>
        <p:nvSpPr>
          <p:cNvPr id="12" name="TextBox 11">
            <a:extLst>
              <a:ext uri="{FF2B5EF4-FFF2-40B4-BE49-F238E27FC236}">
                <a16:creationId xmlns:a16="http://schemas.microsoft.com/office/drawing/2014/main" id="{2B8F8BCD-E27B-DBDE-920C-2438DFE078A3}"/>
              </a:ext>
            </a:extLst>
          </p:cNvPr>
          <p:cNvSpPr txBox="1"/>
          <p:nvPr/>
        </p:nvSpPr>
        <p:spPr>
          <a:xfrm>
            <a:off x="1605950" y="2972371"/>
            <a:ext cx="20548600" cy="8078365"/>
          </a:xfrm>
          <a:prstGeom prst="rect">
            <a:avLst/>
          </a:prstGeom>
          <a:noFill/>
        </p:spPr>
        <p:txBody>
          <a:bodyPr wrap="square" rtlCol="0">
            <a:spAutoFit/>
          </a:bodyPr>
          <a:lstStyle/>
          <a:p>
            <a:pPr marL="136525" marR="173990">
              <a:lnSpc>
                <a:spcPct val="105000"/>
              </a:lnSpc>
              <a:spcAft>
                <a:spcPts val="0"/>
              </a:spcAft>
            </a:pPr>
            <a:r>
              <a:rPr lang="en-US" sz="3200" spc="-10" dirty="0">
                <a:solidFill>
                  <a:schemeClr val="bg2"/>
                </a:solidFill>
                <a:effectLst/>
                <a:latin typeface="Century Gothic" panose="020B0502020202020204" pitchFamily="34" charset="0"/>
                <a:ea typeface="Arial" panose="020B0604020202020204" pitchFamily="34" charset="0"/>
              </a:rPr>
              <a:t>The</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ability</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to</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question</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and</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debate</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ideas</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are</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foundational</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principles</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of</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higher</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education,</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and</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language</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is</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central</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in</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enabling</a:t>
            </a:r>
            <a:r>
              <a:rPr lang="en-US" sz="320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and </a:t>
            </a:r>
            <a:r>
              <a:rPr lang="en-US" sz="3200" dirty="0">
                <a:solidFill>
                  <a:schemeClr val="bg2"/>
                </a:solidFill>
                <a:effectLst/>
                <a:latin typeface="Century Gothic" panose="020B0502020202020204" pitchFamily="34" charset="0"/>
                <a:ea typeface="Arial" panose="020B0604020202020204" pitchFamily="34" charset="0"/>
              </a:rPr>
              <a:t>facilitating such practices. Language plays a critical role in shaping identity, community and culture. In recent years, views on personal freedoms as they relate</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 speech and expression have become polarizing on university campuses across Canada and the US.</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We</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must</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consider</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implications</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these</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contemporary</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trends</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on</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self-censorship</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silence</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our</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community.</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off- hand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comment</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about</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political</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correctness</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(‘PC’);</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pointed</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accusation</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that</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someone</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‘too</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sensitive’;</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or</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burgeoning</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fear of cancel (or call-out) culture limits our community’s opportunities to</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listen</a:t>
            </a:r>
            <a:r>
              <a:rPr lang="en-US" sz="3200" spc="-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learn</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from</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one another.</a:t>
            </a:r>
          </a:p>
          <a:p>
            <a:pPr marL="136525" marR="173990">
              <a:lnSpc>
                <a:spcPct val="105000"/>
              </a:lnSpc>
              <a:spcAft>
                <a:spcPts val="0"/>
              </a:spcAft>
            </a:pPr>
            <a:endParaRPr lang="en-CA" sz="3200" dirty="0">
              <a:solidFill>
                <a:schemeClr val="bg2"/>
              </a:solidFill>
              <a:effectLst/>
              <a:latin typeface="Century Gothic" panose="020B0502020202020204" pitchFamily="34" charset="0"/>
              <a:ea typeface="Arial" panose="020B0604020202020204" pitchFamily="34" charset="0"/>
            </a:endParaRPr>
          </a:p>
          <a:p>
            <a:pPr marL="136525" marR="173990">
              <a:lnSpc>
                <a:spcPct val="106000"/>
              </a:lnSpc>
              <a:spcBef>
                <a:spcPts val="905"/>
              </a:spcBef>
              <a:spcAft>
                <a:spcPts val="0"/>
              </a:spcAft>
            </a:pPr>
            <a:r>
              <a:rPr lang="en-US" sz="3200" dirty="0">
                <a:solidFill>
                  <a:schemeClr val="bg2"/>
                </a:solidFill>
                <a:effectLst/>
                <a:latin typeface="Century Gothic" panose="020B0502020202020204" pitchFamily="34" charset="0"/>
                <a:ea typeface="Arial" panose="020B0604020202020204" pitchFamily="34" charset="0"/>
              </a:rPr>
              <a:t>Creating</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space</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for</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debate</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that</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is</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shaped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with</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values</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dignity,</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respect,</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curiosity,</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courage</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humility,</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is</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imperative</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for inviting</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participation</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by</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all</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members</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community.</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We</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must</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agree</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commit</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approach</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these</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conversations</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recognizing </a:t>
            </a:r>
            <a:r>
              <a:rPr lang="en-US" sz="3200" spc="-10" dirty="0">
                <a:solidFill>
                  <a:schemeClr val="bg2"/>
                </a:solidFill>
                <a:effectLst/>
                <a:latin typeface="Century Gothic" panose="020B0502020202020204" pitchFamily="34" charset="0"/>
                <a:ea typeface="Arial" panose="020B0604020202020204" pitchFamily="34" charset="0"/>
              </a:rPr>
              <a:t>the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responsibility</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we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all</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hold,</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to</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practice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these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values. </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latin typeface="Century Gothic" panose="020B0502020202020204" pitchFamily="34" charset="0"/>
                <a:ea typeface="Arial" panose="020B0604020202020204" pitchFamily="34" charset="0"/>
              </a:rPr>
              <a:t>I</a:t>
            </a:r>
            <a:r>
              <a:rPr lang="en-US" sz="3200" spc="-10" dirty="0">
                <a:solidFill>
                  <a:schemeClr val="bg2"/>
                </a:solidFill>
                <a:effectLst/>
                <a:latin typeface="Century Gothic" panose="020B0502020202020204" pitchFamily="34" charset="0"/>
                <a:ea typeface="Arial" panose="020B0604020202020204" pitchFamily="34" charset="0"/>
              </a:rPr>
              <a:t>t</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is</a:t>
            </a:r>
            <a:r>
              <a:rPr lang="en-US" sz="3200" spc="-30" dirty="0">
                <a:solidFill>
                  <a:schemeClr val="bg2"/>
                </a:solidFill>
                <a:effectLst/>
                <a:latin typeface="Century Gothic" panose="020B0502020202020204" pitchFamily="34" charset="0"/>
                <a:ea typeface="Arial" panose="020B0604020202020204" pitchFamily="34" charset="0"/>
              </a:rPr>
              <a:t> also </a:t>
            </a:r>
            <a:r>
              <a:rPr lang="en-US" sz="3200" spc="-10" dirty="0">
                <a:solidFill>
                  <a:schemeClr val="bg2"/>
                </a:solidFill>
                <a:effectLst/>
                <a:latin typeface="Century Gothic" panose="020B0502020202020204" pitchFamily="34" charset="0"/>
                <a:ea typeface="Arial" panose="020B0604020202020204" pitchFamily="34" charset="0"/>
              </a:rPr>
              <a:t>important</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to</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recognize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that</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these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debates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may</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require a</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level </a:t>
            </a:r>
            <a:r>
              <a:rPr lang="en-US" sz="3200" dirty="0">
                <a:solidFill>
                  <a:schemeClr val="bg2"/>
                </a:solidFill>
                <a:effectLst/>
                <a:latin typeface="Century Gothic" panose="020B0502020202020204" pitchFamily="34" charset="0"/>
                <a:ea typeface="Arial" panose="020B0604020202020204" pitchFamily="34" charset="0"/>
              </a:rPr>
              <a:t>of emotional</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labour for individuals with</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specific</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lived</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experiences.</a:t>
            </a:r>
            <a:endParaRPr lang="en-CA" sz="3200" dirty="0">
              <a:solidFill>
                <a:schemeClr val="bg2"/>
              </a:solidFill>
              <a:effectLst/>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endParaRPr lang="en-US" sz="3200" i="1" dirty="0">
              <a:solidFill>
                <a:schemeClr val="bg2"/>
              </a:solidFill>
              <a:latin typeface="Century Gothic" panose="020B0502020202020204" pitchFamily="34" charset="0"/>
            </a:endParaRPr>
          </a:p>
        </p:txBody>
      </p:sp>
      <p:sp>
        <p:nvSpPr>
          <p:cNvPr id="2" name="TextBox 1">
            <a:extLst>
              <a:ext uri="{FF2B5EF4-FFF2-40B4-BE49-F238E27FC236}">
                <a16:creationId xmlns:a16="http://schemas.microsoft.com/office/drawing/2014/main" id="{5CB55A69-B347-D564-123B-54F81AA55367}"/>
              </a:ext>
            </a:extLst>
          </p:cNvPr>
          <p:cNvSpPr txBox="1"/>
          <p:nvPr/>
        </p:nvSpPr>
        <p:spPr>
          <a:xfrm>
            <a:off x="1605950" y="6404297"/>
            <a:ext cx="21144301" cy="707886"/>
          </a:xfrm>
          <a:prstGeom prst="rect">
            <a:avLst/>
          </a:prstGeom>
          <a:noFill/>
        </p:spPr>
        <p:txBody>
          <a:bodyPr wrap="square" rtlCol="0">
            <a:spAutoFit/>
          </a:bodyPr>
          <a:lstStyle/>
          <a:p>
            <a:endParaRPr lang="en-US" sz="4000"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22482504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817D02-4C8A-2705-FFAC-0D01CD8167DF}"/>
              </a:ext>
            </a:extLst>
          </p:cNvPr>
          <p:cNvSpPr txBox="1">
            <a:spLocks/>
          </p:cNvSpPr>
          <p:nvPr/>
        </p:nvSpPr>
        <p:spPr>
          <a:xfrm>
            <a:off x="1212251" y="1041089"/>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A Note on Positionality:</a:t>
            </a:r>
            <a:endParaRPr lang="en-CA" sz="8800" dirty="0">
              <a:solidFill>
                <a:schemeClr val="bg2"/>
              </a:solidFill>
              <a:effectLst/>
              <a:latin typeface="Century Gothic" panose="020B0502020202020204" pitchFamily="34" charset="0"/>
              <a:ea typeface="Arial" panose="020B0604020202020204" pitchFamily="34" charset="0"/>
            </a:endParaRPr>
          </a:p>
        </p:txBody>
      </p:sp>
      <p:sp>
        <p:nvSpPr>
          <p:cNvPr id="12" name="TextBox 11">
            <a:extLst>
              <a:ext uri="{FF2B5EF4-FFF2-40B4-BE49-F238E27FC236}">
                <a16:creationId xmlns:a16="http://schemas.microsoft.com/office/drawing/2014/main" id="{2B8F8BCD-E27B-DBDE-920C-2438DFE078A3}"/>
              </a:ext>
            </a:extLst>
          </p:cNvPr>
          <p:cNvSpPr txBox="1"/>
          <p:nvPr/>
        </p:nvSpPr>
        <p:spPr>
          <a:xfrm>
            <a:off x="1212251" y="2938733"/>
            <a:ext cx="10582875" cy="6343468"/>
          </a:xfrm>
          <a:prstGeom prst="rect">
            <a:avLst/>
          </a:prstGeom>
          <a:noFill/>
        </p:spPr>
        <p:txBody>
          <a:bodyPr wrap="square" rtlCol="0">
            <a:spAutoFit/>
          </a:bodyPr>
          <a:lstStyle/>
          <a:p>
            <a:pPr marL="136525">
              <a:spcBef>
                <a:spcPts val="870"/>
              </a:spcBef>
              <a:spcAft>
                <a:spcPts val="0"/>
              </a:spcAft>
            </a:pPr>
            <a:r>
              <a:rPr lang="en-US" b="1" spc="-10" dirty="0">
                <a:solidFill>
                  <a:schemeClr val="bg2"/>
                </a:solidFill>
                <a:effectLst/>
                <a:latin typeface="Century Gothic" panose="020B0502020202020204" pitchFamily="34" charset="0"/>
                <a:ea typeface="Arial" panose="020B0604020202020204" pitchFamily="34" charset="0"/>
              </a:rPr>
              <a:t>How</a:t>
            </a:r>
            <a:r>
              <a:rPr lang="en-US" b="1" spc="-20" dirty="0">
                <a:solidFill>
                  <a:schemeClr val="bg2"/>
                </a:solidFill>
                <a:effectLst/>
                <a:latin typeface="Century Gothic" panose="020B0502020202020204" pitchFamily="34" charset="0"/>
                <a:ea typeface="Arial" panose="020B0604020202020204" pitchFamily="34" charset="0"/>
              </a:rPr>
              <a:t> </a:t>
            </a:r>
            <a:r>
              <a:rPr lang="en-US" b="1" spc="-10" dirty="0">
                <a:solidFill>
                  <a:schemeClr val="bg2"/>
                </a:solidFill>
                <a:effectLst/>
                <a:latin typeface="Century Gothic" panose="020B0502020202020204" pitchFamily="34" charset="0"/>
                <a:ea typeface="Arial" panose="020B0604020202020204" pitchFamily="34" charset="0"/>
              </a:rPr>
              <a:t>do</a:t>
            </a:r>
            <a:r>
              <a:rPr lang="en-US" b="1" spc="-20" dirty="0">
                <a:solidFill>
                  <a:schemeClr val="bg2"/>
                </a:solidFill>
                <a:effectLst/>
                <a:latin typeface="Century Gothic" panose="020B0502020202020204" pitchFamily="34" charset="0"/>
                <a:ea typeface="Arial" panose="020B0604020202020204" pitchFamily="34" charset="0"/>
              </a:rPr>
              <a:t> </a:t>
            </a:r>
            <a:r>
              <a:rPr lang="en-US" b="1" spc="-10" dirty="0">
                <a:solidFill>
                  <a:schemeClr val="bg2"/>
                </a:solidFill>
                <a:effectLst/>
                <a:latin typeface="Century Gothic" panose="020B0502020202020204" pitchFamily="34" charset="0"/>
                <a:ea typeface="Arial" panose="020B0604020202020204" pitchFamily="34" charset="0"/>
              </a:rPr>
              <a:t>we</a:t>
            </a:r>
            <a:r>
              <a:rPr lang="en-US" b="1" spc="-20" dirty="0">
                <a:solidFill>
                  <a:schemeClr val="bg2"/>
                </a:solidFill>
                <a:effectLst/>
                <a:latin typeface="Century Gothic" panose="020B0502020202020204" pitchFamily="34" charset="0"/>
                <a:ea typeface="Arial" panose="020B0604020202020204" pitchFamily="34" charset="0"/>
              </a:rPr>
              <a:t> </a:t>
            </a:r>
            <a:r>
              <a:rPr lang="en-US" b="1" spc="-10" dirty="0">
                <a:solidFill>
                  <a:schemeClr val="bg2"/>
                </a:solidFill>
                <a:effectLst/>
                <a:latin typeface="Century Gothic" panose="020B0502020202020204" pitchFamily="34" charset="0"/>
                <a:ea typeface="Arial" panose="020B0604020202020204" pitchFamily="34" charset="0"/>
              </a:rPr>
              <a:t>show</a:t>
            </a:r>
            <a:r>
              <a:rPr lang="en-US" b="1" spc="-20" dirty="0">
                <a:solidFill>
                  <a:schemeClr val="bg2"/>
                </a:solidFill>
                <a:effectLst/>
                <a:latin typeface="Century Gothic" panose="020B0502020202020204" pitchFamily="34" charset="0"/>
                <a:ea typeface="Arial" panose="020B0604020202020204" pitchFamily="34" charset="0"/>
              </a:rPr>
              <a:t> </a:t>
            </a:r>
            <a:r>
              <a:rPr lang="en-US" b="1" spc="-10" dirty="0">
                <a:solidFill>
                  <a:schemeClr val="bg2"/>
                </a:solidFill>
                <a:effectLst/>
                <a:latin typeface="Century Gothic" panose="020B0502020202020204" pitchFamily="34" charset="0"/>
                <a:ea typeface="Arial" panose="020B0604020202020204" pitchFamily="34" charset="0"/>
              </a:rPr>
              <a:t>up</a:t>
            </a:r>
            <a:r>
              <a:rPr lang="en-US" b="1" spc="-35" dirty="0">
                <a:solidFill>
                  <a:schemeClr val="bg2"/>
                </a:solidFill>
                <a:effectLst/>
                <a:latin typeface="Century Gothic" panose="020B0502020202020204" pitchFamily="34" charset="0"/>
                <a:ea typeface="Arial" panose="020B0604020202020204" pitchFamily="34" charset="0"/>
              </a:rPr>
              <a:t> </a:t>
            </a:r>
            <a:r>
              <a:rPr lang="en-US" b="1" spc="-10" dirty="0">
                <a:solidFill>
                  <a:schemeClr val="bg2"/>
                </a:solidFill>
                <a:effectLst/>
                <a:latin typeface="Century Gothic" panose="020B0502020202020204" pitchFamily="34" charset="0"/>
                <a:ea typeface="Arial" panose="020B0604020202020204" pitchFamily="34" charset="0"/>
              </a:rPr>
              <a:t>in</a:t>
            </a:r>
            <a:r>
              <a:rPr lang="en-US" b="1" spc="-15" dirty="0">
                <a:solidFill>
                  <a:schemeClr val="bg2"/>
                </a:solidFill>
                <a:effectLst/>
                <a:latin typeface="Century Gothic" panose="020B0502020202020204" pitchFamily="34" charset="0"/>
                <a:ea typeface="Arial" panose="020B0604020202020204" pitchFamily="34" charset="0"/>
              </a:rPr>
              <a:t> </a:t>
            </a:r>
            <a:r>
              <a:rPr lang="en-US" b="1" spc="-10" dirty="0">
                <a:solidFill>
                  <a:schemeClr val="bg2"/>
                </a:solidFill>
                <a:effectLst/>
                <a:latin typeface="Century Gothic" panose="020B0502020202020204" pitchFamily="34" charset="0"/>
                <a:ea typeface="Arial" panose="020B0604020202020204" pitchFamily="34" charset="0"/>
              </a:rPr>
              <a:t>the</a:t>
            </a:r>
            <a:r>
              <a:rPr lang="en-US" b="1" spc="-20" dirty="0">
                <a:solidFill>
                  <a:schemeClr val="bg2"/>
                </a:solidFill>
                <a:effectLst/>
                <a:latin typeface="Century Gothic" panose="020B0502020202020204" pitchFamily="34" charset="0"/>
                <a:ea typeface="Arial" panose="020B0604020202020204" pitchFamily="34" charset="0"/>
              </a:rPr>
              <a:t> </a:t>
            </a:r>
            <a:r>
              <a:rPr lang="en-US" b="1" spc="-10" dirty="0">
                <a:solidFill>
                  <a:schemeClr val="bg2"/>
                </a:solidFill>
                <a:effectLst/>
                <a:latin typeface="Century Gothic" panose="020B0502020202020204" pitchFamily="34" charset="0"/>
                <a:ea typeface="Arial" panose="020B0604020202020204" pitchFamily="34" charset="0"/>
              </a:rPr>
              <a:t>debate</a:t>
            </a:r>
            <a:r>
              <a:rPr lang="en-US" b="1" spc="-25" dirty="0">
                <a:solidFill>
                  <a:schemeClr val="bg2"/>
                </a:solidFill>
                <a:effectLst/>
                <a:latin typeface="Century Gothic" panose="020B0502020202020204" pitchFamily="34" charset="0"/>
                <a:ea typeface="Arial" panose="020B0604020202020204" pitchFamily="34" charset="0"/>
              </a:rPr>
              <a:t> </a:t>
            </a:r>
            <a:r>
              <a:rPr lang="en-US" b="1" spc="-10" dirty="0">
                <a:solidFill>
                  <a:schemeClr val="bg2"/>
                </a:solidFill>
                <a:effectLst/>
                <a:latin typeface="Century Gothic" panose="020B0502020202020204" pitchFamily="34" charset="0"/>
                <a:ea typeface="Arial" panose="020B0604020202020204" pitchFamily="34" charset="0"/>
              </a:rPr>
              <a:t>of</a:t>
            </a:r>
            <a:r>
              <a:rPr lang="en-US" b="1" spc="-30" dirty="0">
                <a:solidFill>
                  <a:schemeClr val="bg2"/>
                </a:solidFill>
                <a:effectLst/>
                <a:latin typeface="Century Gothic" panose="020B0502020202020204" pitchFamily="34" charset="0"/>
                <a:ea typeface="Arial" panose="020B0604020202020204" pitchFamily="34" charset="0"/>
              </a:rPr>
              <a:t> </a:t>
            </a:r>
            <a:r>
              <a:rPr lang="en-US" b="1" spc="-10" dirty="0">
                <a:solidFill>
                  <a:schemeClr val="bg2"/>
                </a:solidFill>
                <a:effectLst/>
                <a:latin typeface="Century Gothic" panose="020B0502020202020204" pitchFamily="34" charset="0"/>
                <a:ea typeface="Arial" panose="020B0604020202020204" pitchFamily="34" charset="0"/>
              </a:rPr>
              <a:t>ideas?</a:t>
            </a:r>
          </a:p>
          <a:p>
            <a:pPr marL="136525">
              <a:spcBef>
                <a:spcPts val="870"/>
              </a:spcBef>
              <a:spcAft>
                <a:spcPts val="0"/>
              </a:spcAft>
            </a:pPr>
            <a:endParaRPr lang="en-CA" sz="4000" dirty="0">
              <a:solidFill>
                <a:schemeClr val="bg2"/>
              </a:solidFill>
              <a:effectLst/>
              <a:latin typeface="Century Gothic" panose="020B0502020202020204" pitchFamily="34" charset="0"/>
              <a:ea typeface="Arial" panose="020B0604020202020204" pitchFamily="34" charset="0"/>
            </a:endParaRPr>
          </a:p>
          <a:p>
            <a:pPr marL="136525">
              <a:spcBef>
                <a:spcPts val="995"/>
              </a:spcBef>
              <a:spcAft>
                <a:spcPts val="0"/>
              </a:spcAft>
            </a:pPr>
            <a:r>
              <a:rPr lang="en-US" sz="3200" dirty="0">
                <a:solidFill>
                  <a:schemeClr val="bg2"/>
                </a:solidFill>
                <a:effectLst/>
                <a:latin typeface="Century Gothic" panose="020B0502020202020204" pitchFamily="34" charset="0"/>
                <a:ea typeface="Arial" panose="020B0604020202020204" pitchFamily="34" charset="0"/>
              </a:rPr>
              <a:t>We</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show</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up</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with</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our</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contextualized,</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relational</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ever-changing</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identities.</a:t>
            </a:r>
            <a:endParaRPr lang="en-CA" sz="3200" dirty="0">
              <a:solidFill>
                <a:schemeClr val="bg2"/>
              </a:solidFill>
              <a:effectLst/>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endParaRPr lang="en-US" sz="3200" i="1" dirty="0">
              <a:solidFill>
                <a:schemeClr val="bg2"/>
              </a:solidFill>
              <a:latin typeface="Century Gothic" panose="020B0502020202020204" pitchFamily="34" charset="0"/>
            </a:endParaRPr>
          </a:p>
          <a:p>
            <a:pPr marL="136525">
              <a:spcBef>
                <a:spcPts val="975"/>
              </a:spcBef>
              <a:spcAft>
                <a:spcPts val="0"/>
              </a:spcAft>
            </a:pPr>
            <a:r>
              <a:rPr lang="en-US" sz="4000" b="1" dirty="0">
                <a:solidFill>
                  <a:schemeClr val="bg2"/>
                </a:solidFill>
                <a:effectLst/>
                <a:latin typeface="Century Gothic" panose="020B0502020202020204" pitchFamily="34" charset="0"/>
                <a:ea typeface="Arial" panose="020B0604020202020204" pitchFamily="34" charset="0"/>
              </a:rPr>
              <a:t>So,</a:t>
            </a:r>
            <a:r>
              <a:rPr lang="en-US" sz="4000" b="1" spc="15" dirty="0">
                <a:solidFill>
                  <a:schemeClr val="bg2"/>
                </a:solidFill>
                <a:effectLst/>
                <a:latin typeface="Century Gothic" panose="020B0502020202020204" pitchFamily="34" charset="0"/>
                <a:ea typeface="Arial" panose="020B0604020202020204" pitchFamily="34" charset="0"/>
              </a:rPr>
              <a:t> </a:t>
            </a:r>
            <a:r>
              <a:rPr lang="en-US" sz="4000" b="1" dirty="0">
                <a:solidFill>
                  <a:schemeClr val="bg2"/>
                </a:solidFill>
                <a:effectLst/>
                <a:latin typeface="Century Gothic" panose="020B0502020202020204" pitchFamily="34" charset="0"/>
                <a:ea typeface="Arial" panose="020B0604020202020204" pitchFamily="34" charset="0"/>
              </a:rPr>
              <a:t>what</a:t>
            </a:r>
            <a:r>
              <a:rPr lang="en-US" sz="4000" b="1" spc="25" dirty="0">
                <a:solidFill>
                  <a:schemeClr val="bg2"/>
                </a:solidFill>
                <a:effectLst/>
                <a:latin typeface="Century Gothic" panose="020B0502020202020204" pitchFamily="34" charset="0"/>
                <a:ea typeface="Arial" panose="020B0604020202020204" pitchFamily="34" charset="0"/>
              </a:rPr>
              <a:t> </a:t>
            </a:r>
            <a:r>
              <a:rPr lang="en-US" sz="4000" b="1" dirty="0">
                <a:solidFill>
                  <a:schemeClr val="bg2"/>
                </a:solidFill>
                <a:effectLst/>
                <a:latin typeface="Century Gothic" panose="020B0502020202020204" pitchFamily="34" charset="0"/>
                <a:ea typeface="Arial" panose="020B0604020202020204" pitchFamily="34" charset="0"/>
              </a:rPr>
              <a:t>do</a:t>
            </a:r>
            <a:r>
              <a:rPr lang="en-US" sz="4000" b="1" spc="-5" dirty="0">
                <a:solidFill>
                  <a:schemeClr val="bg2"/>
                </a:solidFill>
                <a:effectLst/>
                <a:latin typeface="Century Gothic" panose="020B0502020202020204" pitchFamily="34" charset="0"/>
                <a:ea typeface="Arial" panose="020B0604020202020204" pitchFamily="34" charset="0"/>
              </a:rPr>
              <a:t> </a:t>
            </a:r>
            <a:r>
              <a:rPr lang="en-US" sz="4000" b="1" dirty="0">
                <a:solidFill>
                  <a:schemeClr val="bg2"/>
                </a:solidFill>
                <a:effectLst/>
                <a:latin typeface="Century Gothic" panose="020B0502020202020204" pitchFamily="34" charset="0"/>
                <a:ea typeface="Arial" panose="020B0604020202020204" pitchFamily="34" charset="0"/>
              </a:rPr>
              <a:t>we</a:t>
            </a:r>
            <a:r>
              <a:rPr lang="en-US" sz="4000" b="1" spc="10" dirty="0">
                <a:solidFill>
                  <a:schemeClr val="bg2"/>
                </a:solidFill>
                <a:effectLst/>
                <a:latin typeface="Century Gothic" panose="020B0502020202020204" pitchFamily="34" charset="0"/>
                <a:ea typeface="Arial" panose="020B0604020202020204" pitchFamily="34" charset="0"/>
              </a:rPr>
              <a:t> </a:t>
            </a:r>
            <a:r>
              <a:rPr lang="en-US" sz="4000" b="1" dirty="0">
                <a:solidFill>
                  <a:schemeClr val="bg2"/>
                </a:solidFill>
                <a:effectLst/>
                <a:latin typeface="Century Gothic" panose="020B0502020202020204" pitchFamily="34" charset="0"/>
                <a:ea typeface="Arial" panose="020B0604020202020204" pitchFamily="34" charset="0"/>
              </a:rPr>
              <a:t>need</a:t>
            </a:r>
            <a:r>
              <a:rPr lang="en-US" sz="4000" b="1" spc="30" dirty="0">
                <a:solidFill>
                  <a:schemeClr val="bg2"/>
                </a:solidFill>
                <a:effectLst/>
                <a:latin typeface="Century Gothic" panose="020B0502020202020204" pitchFamily="34" charset="0"/>
                <a:ea typeface="Arial" panose="020B0604020202020204" pitchFamily="34" charset="0"/>
              </a:rPr>
              <a:t> </a:t>
            </a:r>
            <a:r>
              <a:rPr lang="en-US" sz="4000" b="1" dirty="0">
                <a:solidFill>
                  <a:schemeClr val="bg2"/>
                </a:solidFill>
                <a:effectLst/>
                <a:latin typeface="Century Gothic" panose="020B0502020202020204" pitchFamily="34" charset="0"/>
                <a:ea typeface="Arial" panose="020B0604020202020204" pitchFamily="34" charset="0"/>
              </a:rPr>
              <a:t>to</a:t>
            </a:r>
            <a:r>
              <a:rPr lang="en-US" sz="4000" b="1" spc="15" dirty="0">
                <a:solidFill>
                  <a:schemeClr val="bg2"/>
                </a:solidFill>
                <a:effectLst/>
                <a:latin typeface="Century Gothic" panose="020B0502020202020204" pitchFamily="34" charset="0"/>
                <a:ea typeface="Arial" panose="020B0604020202020204" pitchFamily="34" charset="0"/>
              </a:rPr>
              <a:t> </a:t>
            </a:r>
            <a:r>
              <a:rPr lang="en-US" sz="4000" b="1" dirty="0">
                <a:solidFill>
                  <a:schemeClr val="bg2"/>
                </a:solidFill>
                <a:effectLst/>
                <a:latin typeface="Century Gothic" panose="020B0502020202020204" pitchFamily="34" charset="0"/>
                <a:ea typeface="Arial" panose="020B0604020202020204" pitchFamily="34" charset="0"/>
              </a:rPr>
              <a:t>be</a:t>
            </a:r>
            <a:r>
              <a:rPr lang="en-US" sz="4000" b="1" spc="15" dirty="0">
                <a:solidFill>
                  <a:schemeClr val="bg2"/>
                </a:solidFill>
                <a:effectLst/>
                <a:latin typeface="Century Gothic" panose="020B0502020202020204" pitchFamily="34" charset="0"/>
                <a:ea typeface="Arial" panose="020B0604020202020204" pitchFamily="34" charset="0"/>
              </a:rPr>
              <a:t> </a:t>
            </a:r>
            <a:r>
              <a:rPr lang="en-US" sz="4000" b="1" dirty="0">
                <a:solidFill>
                  <a:schemeClr val="bg2"/>
                </a:solidFill>
                <a:effectLst/>
                <a:latin typeface="Century Gothic" panose="020B0502020202020204" pitchFamily="34" charset="0"/>
                <a:ea typeface="Arial" panose="020B0604020202020204" pitchFamily="34" charset="0"/>
              </a:rPr>
              <a:t>mindful</a:t>
            </a:r>
            <a:r>
              <a:rPr lang="en-US" sz="4000" b="1" spc="20" dirty="0">
                <a:solidFill>
                  <a:schemeClr val="bg2"/>
                </a:solidFill>
                <a:effectLst/>
                <a:latin typeface="Century Gothic" panose="020B0502020202020204" pitchFamily="34" charset="0"/>
                <a:ea typeface="Arial" panose="020B0604020202020204" pitchFamily="34" charset="0"/>
              </a:rPr>
              <a:t> </a:t>
            </a:r>
            <a:r>
              <a:rPr lang="en-US" sz="4000" b="1" spc="-25" dirty="0">
                <a:solidFill>
                  <a:schemeClr val="bg2"/>
                </a:solidFill>
                <a:effectLst/>
                <a:latin typeface="Century Gothic" panose="020B0502020202020204" pitchFamily="34" charset="0"/>
                <a:ea typeface="Arial" panose="020B0604020202020204" pitchFamily="34" charset="0"/>
              </a:rPr>
              <a:t>of?</a:t>
            </a:r>
          </a:p>
          <a:p>
            <a:pPr marL="136525">
              <a:spcBef>
                <a:spcPts val="975"/>
              </a:spcBef>
              <a:spcAft>
                <a:spcPts val="0"/>
              </a:spcAft>
            </a:pPr>
            <a:endParaRPr lang="en-CA" sz="4000" dirty="0">
              <a:solidFill>
                <a:schemeClr val="bg2"/>
              </a:solidFill>
              <a:effectLst/>
              <a:latin typeface="Century Gothic" panose="020B0502020202020204" pitchFamily="34" charset="0"/>
              <a:ea typeface="Arial" panose="020B0604020202020204" pitchFamily="34" charset="0"/>
            </a:endParaRPr>
          </a:p>
          <a:p>
            <a:pPr marL="136525">
              <a:spcBef>
                <a:spcPts val="995"/>
              </a:spcBef>
              <a:spcAft>
                <a:spcPts val="0"/>
              </a:spcAft>
            </a:pPr>
            <a:r>
              <a:rPr lang="en-US" sz="3200" dirty="0">
                <a:solidFill>
                  <a:schemeClr val="bg2"/>
                </a:solidFill>
                <a:effectLst/>
                <a:latin typeface="Century Gothic" panose="020B0502020202020204" pitchFamily="34" charset="0"/>
                <a:ea typeface="Arial" panose="020B0604020202020204" pitchFamily="34" charset="0"/>
              </a:rPr>
              <a:t>When</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we</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are</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having</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conversations,</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they</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are</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occurring</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at</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different</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scales:</a:t>
            </a:r>
            <a:endParaRPr lang="en-CA" sz="3200" dirty="0">
              <a:solidFill>
                <a:schemeClr val="bg2"/>
              </a:solidFill>
              <a:effectLst/>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endParaRPr lang="en-US" sz="3200" i="1" dirty="0">
              <a:solidFill>
                <a:schemeClr val="bg2"/>
              </a:solidFill>
              <a:latin typeface="Century Gothic" panose="020B0502020202020204" pitchFamily="34" charset="0"/>
            </a:endParaRPr>
          </a:p>
        </p:txBody>
      </p:sp>
      <p:sp>
        <p:nvSpPr>
          <p:cNvPr id="2" name="TextBox 1">
            <a:extLst>
              <a:ext uri="{FF2B5EF4-FFF2-40B4-BE49-F238E27FC236}">
                <a16:creationId xmlns:a16="http://schemas.microsoft.com/office/drawing/2014/main" id="{5CB55A69-B347-D564-123B-54F81AA55367}"/>
              </a:ext>
            </a:extLst>
          </p:cNvPr>
          <p:cNvSpPr txBox="1"/>
          <p:nvPr/>
        </p:nvSpPr>
        <p:spPr>
          <a:xfrm>
            <a:off x="1605950" y="6404297"/>
            <a:ext cx="21144301" cy="707886"/>
          </a:xfrm>
          <a:prstGeom prst="rect">
            <a:avLst/>
          </a:prstGeom>
          <a:noFill/>
        </p:spPr>
        <p:txBody>
          <a:bodyPr wrap="square" rtlCol="0">
            <a:spAutoFit/>
          </a:bodyPr>
          <a:lstStyle/>
          <a:p>
            <a:endParaRPr lang="en-US" sz="4000" dirty="0">
              <a:solidFill>
                <a:schemeClr val="bg2"/>
              </a:solidFill>
              <a:latin typeface="Century Gothic" panose="020B0502020202020204" pitchFamily="34" charset="0"/>
            </a:endParaRPr>
          </a:p>
        </p:txBody>
      </p:sp>
      <p:sp>
        <p:nvSpPr>
          <p:cNvPr id="5" name="Oval 4">
            <a:extLst>
              <a:ext uri="{FF2B5EF4-FFF2-40B4-BE49-F238E27FC236}">
                <a16:creationId xmlns:a16="http://schemas.microsoft.com/office/drawing/2014/main" id="{2104FE1E-839A-6413-BD4F-774D909D9863}"/>
              </a:ext>
            </a:extLst>
          </p:cNvPr>
          <p:cNvSpPr/>
          <p:nvPr/>
        </p:nvSpPr>
        <p:spPr>
          <a:xfrm>
            <a:off x="16687800" y="494505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07CE5DDC-3AB0-7A09-FA8B-670A91BC8C16}"/>
              </a:ext>
            </a:extLst>
          </p:cNvPr>
          <p:cNvGrpSpPr/>
          <p:nvPr/>
        </p:nvGrpSpPr>
        <p:grpSpPr>
          <a:xfrm>
            <a:off x="12436553" y="1330547"/>
            <a:ext cx="11221050" cy="10855385"/>
            <a:chOff x="11374663" y="1330547"/>
            <a:chExt cx="11221050" cy="10855385"/>
          </a:xfrm>
        </p:grpSpPr>
        <p:grpSp>
          <p:nvGrpSpPr>
            <p:cNvPr id="22" name="Group 21">
              <a:extLst>
                <a:ext uri="{FF2B5EF4-FFF2-40B4-BE49-F238E27FC236}">
                  <a16:creationId xmlns:a16="http://schemas.microsoft.com/office/drawing/2014/main" id="{66AE06A3-5050-5710-98CE-8EAE5A62F37A}"/>
                </a:ext>
              </a:extLst>
            </p:cNvPr>
            <p:cNvGrpSpPr/>
            <p:nvPr/>
          </p:nvGrpSpPr>
          <p:grpSpPr>
            <a:xfrm>
              <a:off x="11374663" y="1330547"/>
              <a:ext cx="11221050" cy="10855385"/>
              <a:chOff x="11328399" y="1311215"/>
              <a:chExt cx="11221050" cy="10855385"/>
            </a:xfrm>
          </p:grpSpPr>
          <p:sp>
            <p:nvSpPr>
              <p:cNvPr id="8" name="Oval 7">
                <a:extLst>
                  <a:ext uri="{FF2B5EF4-FFF2-40B4-BE49-F238E27FC236}">
                    <a16:creationId xmlns:a16="http://schemas.microsoft.com/office/drawing/2014/main" id="{7375DF99-D64F-50EF-6A05-E801E6912AF9}"/>
                  </a:ext>
                </a:extLst>
              </p:cNvPr>
              <p:cNvSpPr/>
              <p:nvPr/>
            </p:nvSpPr>
            <p:spPr>
              <a:xfrm>
                <a:off x="11328399" y="1311215"/>
                <a:ext cx="11221050" cy="10855385"/>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dirty="0">
                  <a:solidFill>
                    <a:schemeClr val="accent4"/>
                  </a:solidFill>
                </a:endParaRPr>
              </a:p>
            </p:txBody>
          </p:sp>
          <p:sp>
            <p:nvSpPr>
              <p:cNvPr id="11" name="Oval 10">
                <a:extLst>
                  <a:ext uri="{FF2B5EF4-FFF2-40B4-BE49-F238E27FC236}">
                    <a16:creationId xmlns:a16="http://schemas.microsoft.com/office/drawing/2014/main" id="{AA6BEC9F-4D06-0D36-3AEA-5C0DDDC225CC}"/>
                  </a:ext>
                </a:extLst>
              </p:cNvPr>
              <p:cNvSpPr/>
              <p:nvPr/>
            </p:nvSpPr>
            <p:spPr>
              <a:xfrm>
                <a:off x="12075724" y="2145148"/>
                <a:ext cx="9835550" cy="9493753"/>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94DFD536-AE55-A68D-1C07-524666609638}"/>
                  </a:ext>
                </a:extLst>
              </p:cNvPr>
              <p:cNvSpPr/>
              <p:nvPr/>
            </p:nvSpPr>
            <p:spPr>
              <a:xfrm>
                <a:off x="12542451" y="2815278"/>
                <a:ext cx="8768149" cy="828864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F934E353-3B11-3EE4-223C-C705CB3DE7C7}"/>
                  </a:ext>
                </a:extLst>
              </p:cNvPr>
              <p:cNvSpPr/>
              <p:nvPr/>
            </p:nvSpPr>
            <p:spPr>
              <a:xfrm>
                <a:off x="13106400" y="3505200"/>
                <a:ext cx="7747000" cy="708851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210B8F76-CFC7-17F9-2EB8-4393234C0E2D}"/>
                  </a:ext>
                </a:extLst>
              </p:cNvPr>
              <p:cNvSpPr/>
              <p:nvPr/>
            </p:nvSpPr>
            <p:spPr>
              <a:xfrm>
                <a:off x="13665200" y="4209748"/>
                <a:ext cx="6654800" cy="600105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911DE156-52E5-83D9-8679-82DFC930DC79}"/>
                  </a:ext>
                </a:extLst>
              </p:cNvPr>
              <p:cNvSpPr/>
              <p:nvPr/>
            </p:nvSpPr>
            <p:spPr>
              <a:xfrm>
                <a:off x="14216907" y="4978400"/>
                <a:ext cx="5544294" cy="4952999"/>
              </a:xfrm>
              <a:prstGeom prst="ellipse">
                <a:avLst/>
              </a:prstGeom>
              <a:solidFill>
                <a:srgbClr val="EE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DC472646-1F75-2379-FE01-910580A0B98E}"/>
                  </a:ext>
                </a:extLst>
              </p:cNvPr>
              <p:cNvSpPr/>
              <p:nvPr/>
            </p:nvSpPr>
            <p:spPr>
              <a:xfrm>
                <a:off x="14782801" y="5711640"/>
                <a:ext cx="4368800" cy="3867241"/>
              </a:xfrm>
              <a:prstGeom prst="ellipse">
                <a:avLst/>
              </a:prstGeom>
              <a:solidFill>
                <a:srgbClr val="0AA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TextBox 20">
              <a:extLst>
                <a:ext uri="{FF2B5EF4-FFF2-40B4-BE49-F238E27FC236}">
                  <a16:creationId xmlns:a16="http://schemas.microsoft.com/office/drawing/2014/main" id="{4CE8332A-41B0-F219-1EFD-DFB044ED4A07}"/>
                </a:ext>
              </a:extLst>
            </p:cNvPr>
            <p:cNvSpPr txBox="1"/>
            <p:nvPr/>
          </p:nvSpPr>
          <p:spPr>
            <a:xfrm>
              <a:off x="15110424" y="1574800"/>
              <a:ext cx="3674404" cy="523220"/>
            </a:xfrm>
            <a:prstGeom prst="rect">
              <a:avLst/>
            </a:prstGeom>
            <a:noFill/>
          </p:spPr>
          <p:txBody>
            <a:bodyPr wrap="none" rtlCol="0">
              <a:spAutoFit/>
            </a:bodyPr>
            <a:lstStyle/>
            <a:p>
              <a:r>
                <a:rPr lang="en-US" sz="2800" b="1" dirty="0">
                  <a:solidFill>
                    <a:schemeClr val="bg1"/>
                  </a:solidFill>
                  <a:latin typeface="Century Gothic" panose="020B0502020202020204" pitchFamily="34" charset="0"/>
                </a:rPr>
                <a:t>Global/Geopolitical</a:t>
              </a:r>
            </a:p>
          </p:txBody>
        </p:sp>
        <p:sp>
          <p:nvSpPr>
            <p:cNvPr id="23" name="TextBox 22">
              <a:extLst>
                <a:ext uri="{FF2B5EF4-FFF2-40B4-BE49-F238E27FC236}">
                  <a16:creationId xmlns:a16="http://schemas.microsoft.com/office/drawing/2014/main" id="{355866FA-F793-262A-7F44-0794B0AA7DD1}"/>
                </a:ext>
              </a:extLst>
            </p:cNvPr>
            <p:cNvSpPr txBox="1"/>
            <p:nvPr/>
          </p:nvSpPr>
          <p:spPr>
            <a:xfrm>
              <a:off x="16062548" y="2233139"/>
              <a:ext cx="1649811" cy="523220"/>
            </a:xfrm>
            <a:prstGeom prst="rect">
              <a:avLst/>
            </a:prstGeom>
            <a:noFill/>
          </p:spPr>
          <p:txBody>
            <a:bodyPr wrap="none" rtlCol="0">
              <a:spAutoFit/>
            </a:bodyPr>
            <a:lstStyle/>
            <a:p>
              <a:r>
                <a:rPr lang="en-US" sz="2800" b="1" dirty="0">
                  <a:solidFill>
                    <a:schemeClr val="bg1"/>
                  </a:solidFill>
                  <a:latin typeface="Century Gothic" panose="020B0502020202020204" pitchFamily="34" charset="0"/>
                </a:rPr>
                <a:t>National</a:t>
              </a:r>
            </a:p>
          </p:txBody>
        </p:sp>
        <p:sp>
          <p:nvSpPr>
            <p:cNvPr id="24" name="TextBox 23">
              <a:extLst>
                <a:ext uri="{FF2B5EF4-FFF2-40B4-BE49-F238E27FC236}">
                  <a16:creationId xmlns:a16="http://schemas.microsoft.com/office/drawing/2014/main" id="{7B529DB2-23F2-A07D-A1CC-E49563C70351}"/>
                </a:ext>
              </a:extLst>
            </p:cNvPr>
            <p:cNvSpPr txBox="1"/>
            <p:nvPr/>
          </p:nvSpPr>
          <p:spPr>
            <a:xfrm>
              <a:off x="16072673" y="2890221"/>
              <a:ext cx="1713931" cy="523220"/>
            </a:xfrm>
            <a:prstGeom prst="rect">
              <a:avLst/>
            </a:prstGeom>
            <a:noFill/>
          </p:spPr>
          <p:txBody>
            <a:bodyPr wrap="none" rtlCol="0">
              <a:spAutoFit/>
            </a:bodyPr>
            <a:lstStyle/>
            <a:p>
              <a:r>
                <a:rPr lang="en-US" sz="2800" b="1" dirty="0">
                  <a:solidFill>
                    <a:schemeClr val="bg1"/>
                  </a:solidFill>
                  <a:latin typeface="Century Gothic" panose="020B0502020202020204" pitchFamily="34" charset="0"/>
                </a:rPr>
                <a:t>Regional</a:t>
              </a:r>
            </a:p>
          </p:txBody>
        </p:sp>
        <p:sp>
          <p:nvSpPr>
            <p:cNvPr id="25" name="TextBox 24">
              <a:extLst>
                <a:ext uri="{FF2B5EF4-FFF2-40B4-BE49-F238E27FC236}">
                  <a16:creationId xmlns:a16="http://schemas.microsoft.com/office/drawing/2014/main" id="{5CEE21BD-A3A0-2051-E842-B44D2C7050DF}"/>
                </a:ext>
              </a:extLst>
            </p:cNvPr>
            <p:cNvSpPr txBox="1"/>
            <p:nvPr/>
          </p:nvSpPr>
          <p:spPr>
            <a:xfrm>
              <a:off x="15516975" y="3679876"/>
              <a:ext cx="3236784" cy="523220"/>
            </a:xfrm>
            <a:prstGeom prst="rect">
              <a:avLst/>
            </a:prstGeom>
            <a:noFill/>
          </p:spPr>
          <p:txBody>
            <a:bodyPr wrap="none" rtlCol="0">
              <a:spAutoFit/>
            </a:bodyPr>
            <a:lstStyle/>
            <a:p>
              <a:r>
                <a:rPr lang="en-US" sz="2800" b="1" dirty="0">
                  <a:solidFill>
                    <a:schemeClr val="bg1"/>
                  </a:solidFill>
                  <a:latin typeface="Century Gothic" panose="020B0502020202020204" pitchFamily="34" charset="0"/>
                </a:rPr>
                <a:t>Local Geography</a:t>
              </a:r>
            </a:p>
          </p:txBody>
        </p:sp>
        <p:sp>
          <p:nvSpPr>
            <p:cNvPr id="26" name="TextBox 25">
              <a:extLst>
                <a:ext uri="{FF2B5EF4-FFF2-40B4-BE49-F238E27FC236}">
                  <a16:creationId xmlns:a16="http://schemas.microsoft.com/office/drawing/2014/main" id="{3189AED2-D55C-AA6C-9BA2-A7018DAB5899}"/>
                </a:ext>
              </a:extLst>
            </p:cNvPr>
            <p:cNvSpPr txBox="1"/>
            <p:nvPr/>
          </p:nvSpPr>
          <p:spPr>
            <a:xfrm>
              <a:off x="16263793" y="4341703"/>
              <a:ext cx="1314784" cy="523220"/>
            </a:xfrm>
            <a:prstGeom prst="rect">
              <a:avLst/>
            </a:prstGeom>
            <a:noFill/>
          </p:spPr>
          <p:txBody>
            <a:bodyPr wrap="none" rtlCol="0">
              <a:spAutoFit/>
            </a:bodyPr>
            <a:lstStyle/>
            <a:p>
              <a:r>
                <a:rPr lang="en-US" sz="2800" b="1" dirty="0">
                  <a:solidFill>
                    <a:schemeClr val="bg1"/>
                  </a:solidFill>
                  <a:latin typeface="Century Gothic" panose="020B0502020202020204" pitchFamily="34" charset="0"/>
                </a:rPr>
                <a:t>Family</a:t>
              </a:r>
            </a:p>
          </p:txBody>
        </p:sp>
        <p:sp>
          <p:nvSpPr>
            <p:cNvPr id="27" name="TextBox 26">
              <a:extLst>
                <a:ext uri="{FF2B5EF4-FFF2-40B4-BE49-F238E27FC236}">
                  <a16:creationId xmlns:a16="http://schemas.microsoft.com/office/drawing/2014/main" id="{62CC0E3B-2317-7802-D09D-7F62C139548D}"/>
                </a:ext>
              </a:extLst>
            </p:cNvPr>
            <p:cNvSpPr txBox="1"/>
            <p:nvPr/>
          </p:nvSpPr>
          <p:spPr>
            <a:xfrm>
              <a:off x="16246845" y="5099784"/>
              <a:ext cx="1476686" cy="523220"/>
            </a:xfrm>
            <a:prstGeom prst="rect">
              <a:avLst/>
            </a:prstGeom>
            <a:noFill/>
          </p:spPr>
          <p:txBody>
            <a:bodyPr wrap="none" rtlCol="0">
              <a:spAutoFit/>
            </a:bodyPr>
            <a:lstStyle/>
            <a:p>
              <a:pPr algn="ctr"/>
              <a:r>
                <a:rPr lang="en-US" sz="2800" b="1" dirty="0">
                  <a:solidFill>
                    <a:schemeClr val="bg1"/>
                  </a:solidFill>
                  <a:latin typeface="Century Gothic" panose="020B0502020202020204" pitchFamily="34" charset="0"/>
                </a:rPr>
                <a:t>Identity</a:t>
              </a:r>
            </a:p>
          </p:txBody>
        </p:sp>
        <p:sp>
          <p:nvSpPr>
            <p:cNvPr id="29" name="TextBox 28">
              <a:extLst>
                <a:ext uri="{FF2B5EF4-FFF2-40B4-BE49-F238E27FC236}">
                  <a16:creationId xmlns:a16="http://schemas.microsoft.com/office/drawing/2014/main" id="{849A3210-4183-9376-10CA-64631A287B0C}"/>
                </a:ext>
              </a:extLst>
            </p:cNvPr>
            <p:cNvSpPr txBox="1"/>
            <p:nvPr/>
          </p:nvSpPr>
          <p:spPr>
            <a:xfrm>
              <a:off x="16062548" y="7048901"/>
              <a:ext cx="1988045" cy="954107"/>
            </a:xfrm>
            <a:prstGeom prst="rect">
              <a:avLst/>
            </a:prstGeom>
            <a:noFill/>
          </p:spPr>
          <p:txBody>
            <a:bodyPr wrap="none" rtlCol="0">
              <a:spAutoFit/>
            </a:bodyPr>
            <a:lstStyle/>
            <a:p>
              <a:r>
                <a:rPr lang="en-US" sz="2800" b="1" dirty="0">
                  <a:solidFill>
                    <a:schemeClr val="bg1"/>
                  </a:solidFill>
                  <a:latin typeface="Century Gothic" panose="020B0502020202020204" pitchFamily="34" charset="0"/>
                </a:rPr>
                <a:t>Individual </a:t>
              </a:r>
            </a:p>
            <a:p>
              <a:r>
                <a:rPr lang="en-US" sz="2800" b="1" dirty="0">
                  <a:solidFill>
                    <a:schemeClr val="bg1"/>
                  </a:solidFill>
                  <a:latin typeface="Century Gothic" panose="020B0502020202020204" pitchFamily="34" charset="0"/>
                </a:rPr>
                <a:t>Attributes</a:t>
              </a:r>
            </a:p>
          </p:txBody>
        </p:sp>
      </p:grpSp>
      <p:sp>
        <p:nvSpPr>
          <p:cNvPr id="32" name="TextBox 31">
            <a:extLst>
              <a:ext uri="{FF2B5EF4-FFF2-40B4-BE49-F238E27FC236}">
                <a16:creationId xmlns:a16="http://schemas.microsoft.com/office/drawing/2014/main" id="{EFA4206B-118C-7F0B-76D1-6C376FE4D34E}"/>
              </a:ext>
            </a:extLst>
          </p:cNvPr>
          <p:cNvSpPr txBox="1"/>
          <p:nvPr/>
        </p:nvSpPr>
        <p:spPr>
          <a:xfrm>
            <a:off x="1458605" y="10759131"/>
            <a:ext cx="12192000" cy="1384995"/>
          </a:xfrm>
          <a:prstGeom prst="rect">
            <a:avLst/>
          </a:prstGeom>
          <a:noFill/>
        </p:spPr>
        <p:txBody>
          <a:bodyPr wrap="square">
            <a:spAutoFit/>
          </a:bodyPr>
          <a:lstStyle/>
          <a:p>
            <a:r>
              <a:rPr lang="en-US" sz="2800" dirty="0">
                <a:solidFill>
                  <a:schemeClr val="bg1"/>
                </a:solidFill>
                <a:effectLst/>
                <a:latin typeface="Century Gothic" panose="020B0502020202020204" pitchFamily="34" charset="0"/>
                <a:ea typeface="Arial" panose="020B0604020202020204" pitchFamily="34" charset="0"/>
              </a:rPr>
              <a:t>This diagram is informed &amp; inspired by Siddiqi, A., Irwin, L. G., &amp; Hertzman, C. (2007). The total environment assessment model of early</a:t>
            </a:r>
            <a:r>
              <a:rPr lang="en-US" sz="2800" spc="-70" dirty="0">
                <a:solidFill>
                  <a:schemeClr val="bg1"/>
                </a:solidFill>
                <a:effectLst/>
                <a:latin typeface="Century Gothic" panose="020B0502020202020204" pitchFamily="34" charset="0"/>
                <a:ea typeface="Arial" panose="020B0604020202020204" pitchFamily="34" charset="0"/>
              </a:rPr>
              <a:t> </a:t>
            </a:r>
            <a:r>
              <a:rPr lang="en-US" sz="2800" dirty="0">
                <a:solidFill>
                  <a:schemeClr val="bg1"/>
                </a:solidFill>
                <a:effectLst/>
                <a:latin typeface="Century Gothic" panose="020B0502020202020204" pitchFamily="34" charset="0"/>
                <a:ea typeface="Arial" panose="020B0604020202020204" pitchFamily="34" charset="0"/>
              </a:rPr>
              <a:t>child</a:t>
            </a:r>
            <a:r>
              <a:rPr lang="en-US" sz="2800" spc="-65" dirty="0">
                <a:solidFill>
                  <a:schemeClr val="bg1"/>
                </a:solidFill>
                <a:effectLst/>
                <a:latin typeface="Century Gothic" panose="020B0502020202020204" pitchFamily="34" charset="0"/>
                <a:ea typeface="Arial" panose="020B0604020202020204" pitchFamily="34" charset="0"/>
              </a:rPr>
              <a:t> </a:t>
            </a:r>
            <a:r>
              <a:rPr lang="en-US" sz="2800" dirty="0">
                <a:solidFill>
                  <a:schemeClr val="bg1"/>
                </a:solidFill>
                <a:effectLst/>
                <a:latin typeface="Century Gothic" panose="020B0502020202020204" pitchFamily="34" charset="0"/>
                <a:ea typeface="Arial" panose="020B0604020202020204" pitchFamily="34" charset="0"/>
              </a:rPr>
              <a:t>development.</a:t>
            </a:r>
            <a:r>
              <a:rPr lang="en-US" sz="2800" spc="-65" dirty="0">
                <a:solidFill>
                  <a:schemeClr val="bg1"/>
                </a:solidFill>
                <a:effectLst/>
                <a:latin typeface="Century Gothic" panose="020B0502020202020204" pitchFamily="34" charset="0"/>
                <a:ea typeface="Arial" panose="020B0604020202020204" pitchFamily="34" charset="0"/>
              </a:rPr>
              <a:t> </a:t>
            </a:r>
            <a:r>
              <a:rPr lang="en-US" sz="2800" i="1" dirty="0">
                <a:solidFill>
                  <a:schemeClr val="bg1"/>
                </a:solidFill>
                <a:effectLst/>
                <a:latin typeface="Century Gothic" panose="020B0502020202020204" pitchFamily="34" charset="0"/>
                <a:ea typeface="Arial" panose="020B0604020202020204" pitchFamily="34" charset="0"/>
              </a:rPr>
              <a:t>Vancouver:</a:t>
            </a:r>
            <a:r>
              <a:rPr lang="en-US" sz="2800" i="1" spc="-70" dirty="0">
                <a:solidFill>
                  <a:schemeClr val="bg1"/>
                </a:solidFill>
                <a:effectLst/>
                <a:latin typeface="Century Gothic" panose="020B0502020202020204" pitchFamily="34" charset="0"/>
                <a:ea typeface="Arial" panose="020B0604020202020204" pitchFamily="34" charset="0"/>
              </a:rPr>
              <a:t> </a:t>
            </a:r>
            <a:r>
              <a:rPr lang="en-US" sz="2800" i="1" dirty="0">
                <a:solidFill>
                  <a:schemeClr val="bg1"/>
                </a:solidFill>
                <a:effectLst/>
                <a:latin typeface="Century Gothic" panose="020B0502020202020204" pitchFamily="34" charset="0"/>
                <a:ea typeface="Arial" panose="020B0604020202020204" pitchFamily="34" charset="0"/>
              </a:rPr>
              <a:t>Organización</a:t>
            </a:r>
            <a:r>
              <a:rPr lang="en-US" sz="2800" i="1" spc="-65" dirty="0">
                <a:solidFill>
                  <a:schemeClr val="bg1"/>
                </a:solidFill>
                <a:effectLst/>
                <a:latin typeface="Century Gothic" panose="020B0502020202020204" pitchFamily="34" charset="0"/>
                <a:ea typeface="Arial" panose="020B0604020202020204" pitchFamily="34" charset="0"/>
              </a:rPr>
              <a:t> </a:t>
            </a:r>
            <a:r>
              <a:rPr lang="en-US" sz="2800" i="1" dirty="0">
                <a:solidFill>
                  <a:schemeClr val="bg1"/>
                </a:solidFill>
                <a:effectLst/>
                <a:latin typeface="Century Gothic" panose="020B0502020202020204" pitchFamily="34" charset="0"/>
                <a:ea typeface="Arial" panose="020B0604020202020204" pitchFamily="34" charset="0"/>
              </a:rPr>
              <a:t>Mundial</a:t>
            </a:r>
            <a:r>
              <a:rPr lang="en-US" sz="2800" i="1" spc="-70" dirty="0">
                <a:solidFill>
                  <a:schemeClr val="bg1"/>
                </a:solidFill>
                <a:effectLst/>
                <a:latin typeface="Century Gothic" panose="020B0502020202020204" pitchFamily="34" charset="0"/>
                <a:ea typeface="Arial" panose="020B0604020202020204" pitchFamily="34" charset="0"/>
              </a:rPr>
              <a:t> </a:t>
            </a:r>
            <a:r>
              <a:rPr lang="en-US" sz="2800" i="1" dirty="0">
                <a:solidFill>
                  <a:schemeClr val="bg1"/>
                </a:solidFill>
                <a:effectLst/>
                <a:latin typeface="Century Gothic" panose="020B0502020202020204" pitchFamily="34" charset="0"/>
                <a:ea typeface="Arial" panose="020B0604020202020204" pitchFamily="34" charset="0"/>
              </a:rPr>
              <a:t>de</a:t>
            </a:r>
            <a:r>
              <a:rPr lang="en-US" sz="2800" i="1" spc="-65" dirty="0">
                <a:solidFill>
                  <a:schemeClr val="bg1"/>
                </a:solidFill>
                <a:effectLst/>
                <a:latin typeface="Century Gothic" panose="020B0502020202020204" pitchFamily="34" charset="0"/>
                <a:ea typeface="Arial" panose="020B0604020202020204" pitchFamily="34" charset="0"/>
              </a:rPr>
              <a:t> </a:t>
            </a:r>
            <a:r>
              <a:rPr lang="en-US" sz="2800" i="1" dirty="0">
                <a:solidFill>
                  <a:schemeClr val="bg1"/>
                </a:solidFill>
                <a:effectLst/>
                <a:latin typeface="Century Gothic" panose="020B0502020202020204" pitchFamily="34" charset="0"/>
                <a:ea typeface="Arial" panose="020B0604020202020204" pitchFamily="34" charset="0"/>
              </a:rPr>
              <a:t>la</a:t>
            </a:r>
            <a:r>
              <a:rPr lang="en-US" sz="2800" i="1" spc="-70" dirty="0">
                <a:solidFill>
                  <a:schemeClr val="bg1"/>
                </a:solidFill>
                <a:effectLst/>
                <a:latin typeface="Century Gothic" panose="020B0502020202020204" pitchFamily="34" charset="0"/>
                <a:ea typeface="Arial" panose="020B0604020202020204" pitchFamily="34" charset="0"/>
              </a:rPr>
              <a:t> </a:t>
            </a:r>
            <a:r>
              <a:rPr lang="en-US" sz="2800" i="1" dirty="0">
                <a:solidFill>
                  <a:schemeClr val="bg1"/>
                </a:solidFill>
                <a:effectLst/>
                <a:latin typeface="Century Gothic" panose="020B0502020202020204" pitchFamily="34" charset="0"/>
                <a:ea typeface="Arial" panose="020B0604020202020204" pitchFamily="34" charset="0"/>
              </a:rPr>
              <a:t>Salud</a:t>
            </a:r>
            <a:r>
              <a:rPr lang="en-US" sz="2800" dirty="0">
                <a:solidFill>
                  <a:schemeClr val="bg1"/>
                </a:solidFill>
                <a:effectLst/>
                <a:latin typeface="Century Gothic" panose="020B0502020202020204" pitchFamily="34" charset="0"/>
                <a:ea typeface="Arial" panose="020B0604020202020204" pitchFamily="34" charset="0"/>
              </a:rPr>
              <a:t>.</a:t>
            </a:r>
            <a:r>
              <a:rPr lang="en-CA" sz="2800" dirty="0">
                <a:solidFill>
                  <a:schemeClr val="bg1"/>
                </a:solidFill>
                <a:effectLst/>
                <a:latin typeface="Century Gothic" panose="020B0502020202020204" pitchFamily="34" charset="0"/>
              </a:rPr>
              <a:t> </a:t>
            </a:r>
            <a:endParaRPr 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3970620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817D02-4C8A-2705-FFAC-0D01CD8167DF}"/>
              </a:ext>
            </a:extLst>
          </p:cNvPr>
          <p:cNvSpPr txBox="1">
            <a:spLocks/>
          </p:cNvSpPr>
          <p:nvPr/>
        </p:nvSpPr>
        <p:spPr>
          <a:xfrm>
            <a:off x="1466251" y="1111695"/>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A Note on Positionality:</a:t>
            </a:r>
            <a:endParaRPr lang="en-CA" sz="8800" dirty="0">
              <a:solidFill>
                <a:schemeClr val="bg2"/>
              </a:solidFill>
              <a:effectLst/>
              <a:latin typeface="Century Gothic" panose="020B0502020202020204" pitchFamily="34" charset="0"/>
              <a:ea typeface="Arial" panose="020B0604020202020204" pitchFamily="34" charset="0"/>
            </a:endParaRPr>
          </a:p>
        </p:txBody>
      </p:sp>
      <p:sp>
        <p:nvSpPr>
          <p:cNvPr id="12" name="TextBox 11">
            <a:extLst>
              <a:ext uri="{FF2B5EF4-FFF2-40B4-BE49-F238E27FC236}">
                <a16:creationId xmlns:a16="http://schemas.microsoft.com/office/drawing/2014/main" id="{2B8F8BCD-E27B-DBDE-920C-2438DFE078A3}"/>
              </a:ext>
            </a:extLst>
          </p:cNvPr>
          <p:cNvSpPr txBox="1"/>
          <p:nvPr/>
        </p:nvSpPr>
        <p:spPr>
          <a:xfrm>
            <a:off x="1605950" y="2972371"/>
            <a:ext cx="20548600" cy="9253623"/>
          </a:xfrm>
          <a:prstGeom prst="rect">
            <a:avLst/>
          </a:prstGeom>
          <a:noFill/>
        </p:spPr>
        <p:txBody>
          <a:bodyPr wrap="square" rtlCol="0">
            <a:spAutoFit/>
          </a:bodyPr>
          <a:lstStyle/>
          <a:p>
            <a:pPr marL="136525">
              <a:spcBef>
                <a:spcPts val="875"/>
              </a:spcBef>
              <a:spcAft>
                <a:spcPts val="0"/>
              </a:spcAft>
            </a:pPr>
            <a:r>
              <a:rPr lang="en-US" sz="4000" b="1" dirty="0">
                <a:solidFill>
                  <a:schemeClr val="bg1"/>
                </a:solidFill>
                <a:effectLst/>
                <a:latin typeface="Century Gothic" panose="020B0502020202020204" pitchFamily="34" charset="0"/>
                <a:ea typeface="Arial" panose="020B0604020202020204" pitchFamily="34" charset="0"/>
              </a:rPr>
              <a:t>What</a:t>
            </a:r>
            <a:r>
              <a:rPr lang="en-US" sz="4000" b="1" spc="-30" dirty="0">
                <a:solidFill>
                  <a:schemeClr val="bg1"/>
                </a:solidFill>
                <a:effectLst/>
                <a:latin typeface="Century Gothic" panose="020B0502020202020204" pitchFamily="34" charset="0"/>
                <a:ea typeface="Arial" panose="020B0604020202020204" pitchFamily="34" charset="0"/>
              </a:rPr>
              <a:t> </a:t>
            </a:r>
            <a:r>
              <a:rPr lang="en-US" sz="4000" b="1" dirty="0">
                <a:solidFill>
                  <a:schemeClr val="bg1"/>
                </a:solidFill>
                <a:effectLst/>
                <a:latin typeface="Century Gothic" panose="020B0502020202020204" pitchFamily="34" charset="0"/>
                <a:ea typeface="Arial" panose="020B0604020202020204" pitchFamily="34" charset="0"/>
              </a:rPr>
              <a:t>does</a:t>
            </a:r>
            <a:r>
              <a:rPr lang="en-US" sz="4000" b="1" spc="-10" dirty="0">
                <a:solidFill>
                  <a:schemeClr val="bg1"/>
                </a:solidFill>
                <a:effectLst/>
                <a:latin typeface="Century Gothic" panose="020B0502020202020204" pitchFamily="34" charset="0"/>
                <a:ea typeface="Arial" panose="020B0604020202020204" pitchFamily="34" charset="0"/>
              </a:rPr>
              <a:t> </a:t>
            </a:r>
            <a:r>
              <a:rPr lang="en-US" sz="4000" b="1" dirty="0">
                <a:solidFill>
                  <a:schemeClr val="bg1"/>
                </a:solidFill>
                <a:effectLst/>
                <a:latin typeface="Century Gothic" panose="020B0502020202020204" pitchFamily="34" charset="0"/>
                <a:ea typeface="Arial" panose="020B0604020202020204" pitchFamily="34" charset="0"/>
              </a:rPr>
              <a:t>this</a:t>
            </a:r>
            <a:r>
              <a:rPr lang="en-US" sz="4000" b="1" spc="-10" dirty="0">
                <a:solidFill>
                  <a:schemeClr val="bg1"/>
                </a:solidFill>
                <a:effectLst/>
                <a:latin typeface="Century Gothic" panose="020B0502020202020204" pitchFamily="34" charset="0"/>
                <a:ea typeface="Arial" panose="020B0604020202020204" pitchFamily="34" charset="0"/>
              </a:rPr>
              <a:t> </a:t>
            </a:r>
            <a:r>
              <a:rPr lang="en-US" sz="4000" b="1" dirty="0">
                <a:solidFill>
                  <a:schemeClr val="bg1"/>
                </a:solidFill>
                <a:effectLst/>
                <a:latin typeface="Century Gothic" panose="020B0502020202020204" pitchFamily="34" charset="0"/>
                <a:ea typeface="Arial" panose="020B0604020202020204" pitchFamily="34" charset="0"/>
              </a:rPr>
              <a:t>mean</a:t>
            </a:r>
            <a:r>
              <a:rPr lang="en-US" sz="4000" b="1" spc="5" dirty="0">
                <a:solidFill>
                  <a:schemeClr val="bg1"/>
                </a:solidFill>
                <a:effectLst/>
                <a:latin typeface="Century Gothic" panose="020B0502020202020204" pitchFamily="34" charset="0"/>
                <a:ea typeface="Arial" panose="020B0604020202020204" pitchFamily="34" charset="0"/>
              </a:rPr>
              <a:t> </a:t>
            </a:r>
            <a:r>
              <a:rPr lang="en-US" sz="4000" b="1" dirty="0">
                <a:solidFill>
                  <a:schemeClr val="bg1"/>
                </a:solidFill>
                <a:effectLst/>
                <a:latin typeface="Century Gothic" panose="020B0502020202020204" pitchFamily="34" charset="0"/>
                <a:ea typeface="Arial" panose="020B0604020202020204" pitchFamily="34" charset="0"/>
              </a:rPr>
              <a:t>for</a:t>
            </a:r>
            <a:r>
              <a:rPr lang="en-US" sz="4000" b="1" spc="-10" dirty="0">
                <a:solidFill>
                  <a:schemeClr val="bg1"/>
                </a:solidFill>
                <a:effectLst/>
                <a:latin typeface="Century Gothic" panose="020B0502020202020204" pitchFamily="34" charset="0"/>
                <a:ea typeface="Arial" panose="020B0604020202020204" pitchFamily="34" charset="0"/>
              </a:rPr>
              <a:t> </a:t>
            </a:r>
            <a:r>
              <a:rPr lang="en-US" sz="4000" b="1" dirty="0">
                <a:solidFill>
                  <a:schemeClr val="bg1"/>
                </a:solidFill>
                <a:effectLst/>
                <a:latin typeface="Century Gothic" panose="020B0502020202020204" pitchFamily="34" charset="0"/>
                <a:ea typeface="Arial" panose="020B0604020202020204" pitchFamily="34" charset="0"/>
              </a:rPr>
              <a:t>Ivey’s</a:t>
            </a:r>
            <a:r>
              <a:rPr lang="en-US" sz="4000" b="1" spc="-10" dirty="0">
                <a:solidFill>
                  <a:schemeClr val="bg1"/>
                </a:solidFill>
                <a:effectLst/>
                <a:latin typeface="Century Gothic" panose="020B0502020202020204" pitchFamily="34" charset="0"/>
                <a:ea typeface="Arial" panose="020B0604020202020204" pitchFamily="34" charset="0"/>
              </a:rPr>
              <a:t> </a:t>
            </a:r>
            <a:r>
              <a:rPr lang="en-US" sz="4000" b="1" dirty="0">
                <a:solidFill>
                  <a:schemeClr val="bg1"/>
                </a:solidFill>
                <a:effectLst/>
                <a:latin typeface="Century Gothic" panose="020B0502020202020204" pitchFamily="34" charset="0"/>
                <a:ea typeface="Arial" panose="020B0604020202020204" pitchFamily="34" charset="0"/>
              </a:rPr>
              <a:t>teaching</a:t>
            </a:r>
            <a:r>
              <a:rPr lang="en-US" sz="4000" b="1" spc="-5" dirty="0">
                <a:solidFill>
                  <a:schemeClr val="bg1"/>
                </a:solidFill>
                <a:effectLst/>
                <a:latin typeface="Century Gothic" panose="020B0502020202020204" pitchFamily="34" charset="0"/>
                <a:ea typeface="Arial" panose="020B0604020202020204" pitchFamily="34" charset="0"/>
              </a:rPr>
              <a:t> </a:t>
            </a:r>
            <a:r>
              <a:rPr lang="en-US" sz="4000" b="1" dirty="0">
                <a:solidFill>
                  <a:schemeClr val="bg1"/>
                </a:solidFill>
                <a:effectLst/>
                <a:latin typeface="Century Gothic" panose="020B0502020202020204" pitchFamily="34" charset="0"/>
                <a:ea typeface="Arial" panose="020B0604020202020204" pitchFamily="34" charset="0"/>
              </a:rPr>
              <a:t>and learning </a:t>
            </a:r>
            <a:r>
              <a:rPr lang="en-US" sz="4000" b="1" spc="-10" dirty="0">
                <a:solidFill>
                  <a:schemeClr val="bg1"/>
                </a:solidFill>
                <a:effectLst/>
                <a:latin typeface="Century Gothic" panose="020B0502020202020204" pitchFamily="34" charset="0"/>
                <a:ea typeface="Arial" panose="020B0604020202020204" pitchFamily="34" charset="0"/>
              </a:rPr>
              <a:t>environments?</a:t>
            </a:r>
          </a:p>
          <a:p>
            <a:pPr marL="136525">
              <a:spcBef>
                <a:spcPts val="875"/>
              </a:spcBef>
              <a:spcAft>
                <a:spcPts val="0"/>
              </a:spcAft>
            </a:pPr>
            <a:endParaRPr lang="en-CA" sz="4000" dirty="0">
              <a:solidFill>
                <a:schemeClr val="bg1"/>
              </a:solidFill>
              <a:effectLst/>
              <a:latin typeface="Century Gothic" panose="020B0502020202020204" pitchFamily="34" charset="0"/>
              <a:ea typeface="Arial" panose="020B0604020202020204" pitchFamily="34" charset="0"/>
            </a:endParaRPr>
          </a:p>
          <a:p>
            <a:pPr marL="136525" marR="270510">
              <a:lnSpc>
                <a:spcPct val="106000"/>
              </a:lnSpc>
              <a:spcBef>
                <a:spcPts val="970"/>
              </a:spcBef>
              <a:spcAft>
                <a:spcPts val="0"/>
              </a:spcAft>
            </a:pPr>
            <a:r>
              <a:rPr lang="en-US" sz="3200" spc="-10" dirty="0">
                <a:solidFill>
                  <a:schemeClr val="bg1"/>
                </a:solidFill>
                <a:effectLst/>
                <a:latin typeface="Century Gothic" panose="020B0502020202020204" pitchFamily="34" charset="0"/>
                <a:ea typeface="Arial" panose="020B0604020202020204" pitchFamily="34" charset="0"/>
              </a:rPr>
              <a:t>There</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will</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be</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instances</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when</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your</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individual</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experiences</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map</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to</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these</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different</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levels,</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and</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instances</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in</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which they</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do</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not.</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In </a:t>
            </a:r>
            <a:r>
              <a:rPr lang="en-US" sz="3200" dirty="0">
                <a:solidFill>
                  <a:schemeClr val="bg1"/>
                </a:solidFill>
                <a:effectLst/>
                <a:latin typeface="Century Gothic" panose="020B0502020202020204" pitchFamily="34" charset="0"/>
                <a:ea typeface="Arial" panose="020B0604020202020204" pitchFamily="34" charset="0"/>
              </a:rPr>
              <a:t>understanding the instances in which we experience misalignment, higher education offers us the ability to lean into research,</a:t>
            </a:r>
            <a:r>
              <a:rPr lang="en-US" sz="3200" spc="40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evidence, knowledge, and discourse as the means by which we make sense of our individual and shared differences.</a:t>
            </a:r>
          </a:p>
          <a:p>
            <a:pPr marL="136525" marR="270510">
              <a:lnSpc>
                <a:spcPct val="106000"/>
              </a:lnSpc>
              <a:spcBef>
                <a:spcPts val="970"/>
              </a:spcBef>
              <a:spcAft>
                <a:spcPts val="0"/>
              </a:spcAft>
            </a:pPr>
            <a:endParaRPr lang="en-CA" sz="3200" dirty="0">
              <a:solidFill>
                <a:schemeClr val="bg1"/>
              </a:solidFill>
              <a:effectLst/>
              <a:latin typeface="Century Gothic" panose="020B0502020202020204" pitchFamily="34" charset="0"/>
              <a:ea typeface="Arial" panose="020B0604020202020204" pitchFamily="34" charset="0"/>
            </a:endParaRPr>
          </a:p>
          <a:p>
            <a:pPr marL="136525">
              <a:spcBef>
                <a:spcPts val="900"/>
              </a:spcBef>
              <a:spcAft>
                <a:spcPts val="0"/>
              </a:spcAft>
            </a:pPr>
            <a:r>
              <a:rPr lang="en-US" sz="3200" dirty="0">
                <a:solidFill>
                  <a:schemeClr val="bg1"/>
                </a:solidFill>
                <a:effectLst/>
                <a:latin typeface="Century Gothic" panose="020B0502020202020204" pitchFamily="34" charset="0"/>
                <a:ea typeface="Arial" panose="020B0604020202020204" pitchFamily="34" charset="0"/>
              </a:rPr>
              <a:t>The</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following</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statement</a:t>
            </a:r>
            <a:r>
              <a:rPr lang="en-US" sz="3200" spc="1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captures</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essence</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of</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our</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approach to</a:t>
            </a:r>
            <a:r>
              <a:rPr lang="en-US" sz="3200" spc="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language:</a:t>
            </a:r>
            <a:endParaRPr lang="en-CA" sz="3200" dirty="0">
              <a:solidFill>
                <a:schemeClr val="bg1"/>
              </a:solidFill>
              <a:effectLst/>
              <a:latin typeface="Century Gothic" panose="020B0502020202020204" pitchFamily="34" charset="0"/>
              <a:ea typeface="Arial" panose="020B0604020202020204" pitchFamily="34" charset="0"/>
            </a:endParaRPr>
          </a:p>
          <a:p>
            <a:pPr marL="136525">
              <a:spcBef>
                <a:spcPts val="970"/>
              </a:spcBef>
            </a:pPr>
            <a:r>
              <a:rPr lang="en-US" sz="4800" b="1" i="1" dirty="0">
                <a:solidFill>
                  <a:schemeClr val="bg1"/>
                </a:solidFill>
                <a:effectLst/>
                <a:latin typeface="Century Gothic" panose="020B0502020202020204" pitchFamily="34" charset="0"/>
                <a:ea typeface="Arial-BoldItalicMT"/>
                <a:cs typeface="Arial-BoldItalicMT"/>
              </a:rPr>
              <a:t>Ideas</a:t>
            </a:r>
            <a:r>
              <a:rPr lang="en-US" sz="4800" b="1" i="1" spc="20" dirty="0">
                <a:solidFill>
                  <a:schemeClr val="bg1"/>
                </a:solidFill>
                <a:effectLst/>
                <a:latin typeface="Century Gothic" panose="020B0502020202020204" pitchFamily="34" charset="0"/>
                <a:ea typeface="Arial-BoldItalicMT"/>
                <a:cs typeface="Arial-BoldItalicMT"/>
              </a:rPr>
              <a:t> </a:t>
            </a:r>
            <a:r>
              <a:rPr lang="en-US" sz="4800" b="1" i="1" dirty="0">
                <a:solidFill>
                  <a:schemeClr val="bg1"/>
                </a:solidFill>
                <a:effectLst/>
                <a:latin typeface="Century Gothic" panose="020B0502020202020204" pitchFamily="34" charset="0"/>
                <a:ea typeface="Arial-BoldItalicMT"/>
                <a:cs typeface="Arial-BoldItalicMT"/>
              </a:rPr>
              <a:t>are</a:t>
            </a:r>
            <a:r>
              <a:rPr lang="en-US" sz="4800" b="1" i="1" spc="40" dirty="0">
                <a:solidFill>
                  <a:schemeClr val="bg1"/>
                </a:solidFill>
                <a:effectLst/>
                <a:latin typeface="Century Gothic" panose="020B0502020202020204" pitchFamily="34" charset="0"/>
                <a:ea typeface="Arial-BoldItalicMT"/>
                <a:cs typeface="Arial-BoldItalicMT"/>
              </a:rPr>
              <a:t> </a:t>
            </a:r>
            <a:r>
              <a:rPr lang="en-US" sz="4800" b="1" i="1" dirty="0">
                <a:solidFill>
                  <a:schemeClr val="bg1"/>
                </a:solidFill>
                <a:effectLst/>
                <a:latin typeface="Century Gothic" panose="020B0502020202020204" pitchFamily="34" charset="0"/>
                <a:ea typeface="Arial-BoldItalicMT"/>
                <a:cs typeface="Arial-BoldItalicMT"/>
              </a:rPr>
              <a:t>up</a:t>
            </a:r>
            <a:r>
              <a:rPr lang="en-US" sz="4800" b="1" i="1" spc="10" dirty="0">
                <a:solidFill>
                  <a:schemeClr val="bg1"/>
                </a:solidFill>
                <a:effectLst/>
                <a:latin typeface="Century Gothic" panose="020B0502020202020204" pitchFamily="34" charset="0"/>
                <a:ea typeface="Arial-BoldItalicMT"/>
                <a:cs typeface="Arial-BoldItalicMT"/>
              </a:rPr>
              <a:t> </a:t>
            </a:r>
            <a:r>
              <a:rPr lang="en-US" sz="4800" b="1" i="1" dirty="0">
                <a:solidFill>
                  <a:schemeClr val="bg1"/>
                </a:solidFill>
                <a:effectLst/>
                <a:latin typeface="Century Gothic" panose="020B0502020202020204" pitchFamily="34" charset="0"/>
                <a:ea typeface="Arial-BoldItalicMT"/>
                <a:cs typeface="Arial-BoldItalicMT"/>
              </a:rPr>
              <a:t>for</a:t>
            </a:r>
            <a:r>
              <a:rPr lang="en-US" sz="4800" b="1" i="1" spc="25" dirty="0">
                <a:solidFill>
                  <a:schemeClr val="bg1"/>
                </a:solidFill>
                <a:effectLst/>
                <a:latin typeface="Century Gothic" panose="020B0502020202020204" pitchFamily="34" charset="0"/>
                <a:ea typeface="Arial-BoldItalicMT"/>
                <a:cs typeface="Arial-BoldItalicMT"/>
              </a:rPr>
              <a:t> </a:t>
            </a:r>
            <a:r>
              <a:rPr lang="en-US" sz="4800" b="1" i="1" dirty="0">
                <a:solidFill>
                  <a:schemeClr val="bg1"/>
                </a:solidFill>
                <a:effectLst/>
                <a:latin typeface="Century Gothic" panose="020B0502020202020204" pitchFamily="34" charset="0"/>
                <a:ea typeface="Arial-BoldItalicMT"/>
                <a:cs typeface="Arial-BoldItalicMT"/>
              </a:rPr>
              <a:t>debate.</a:t>
            </a:r>
            <a:r>
              <a:rPr lang="en-US" sz="4800" b="1" i="1" spc="25" dirty="0">
                <a:solidFill>
                  <a:schemeClr val="bg1"/>
                </a:solidFill>
                <a:effectLst/>
                <a:latin typeface="Century Gothic" panose="020B0502020202020204" pitchFamily="34" charset="0"/>
                <a:ea typeface="Arial-BoldItalicMT"/>
                <a:cs typeface="Arial-BoldItalicMT"/>
              </a:rPr>
              <a:t> </a:t>
            </a:r>
            <a:r>
              <a:rPr lang="en-US" sz="4800" b="1" i="1" dirty="0">
                <a:solidFill>
                  <a:schemeClr val="bg1"/>
                </a:solidFill>
                <a:effectLst/>
                <a:latin typeface="Century Gothic" panose="020B0502020202020204" pitchFamily="34" charset="0"/>
                <a:ea typeface="Arial-BoldItalicMT"/>
                <a:cs typeface="Arial-BoldItalicMT"/>
              </a:rPr>
              <a:t>Identities</a:t>
            </a:r>
            <a:r>
              <a:rPr lang="en-US" sz="4800" b="1" i="1" spc="25" dirty="0">
                <a:solidFill>
                  <a:schemeClr val="bg1"/>
                </a:solidFill>
                <a:effectLst/>
                <a:latin typeface="Century Gothic" panose="020B0502020202020204" pitchFamily="34" charset="0"/>
                <a:ea typeface="Arial-BoldItalicMT"/>
                <a:cs typeface="Arial-BoldItalicMT"/>
              </a:rPr>
              <a:t> </a:t>
            </a:r>
            <a:r>
              <a:rPr lang="en-US" sz="4800" b="1" i="1" dirty="0">
                <a:solidFill>
                  <a:schemeClr val="bg1"/>
                </a:solidFill>
                <a:effectLst/>
                <a:latin typeface="Century Gothic" panose="020B0502020202020204" pitchFamily="34" charset="0"/>
                <a:ea typeface="Arial-BoldItalicMT"/>
                <a:cs typeface="Arial-BoldItalicMT"/>
              </a:rPr>
              <a:t>are</a:t>
            </a:r>
            <a:r>
              <a:rPr lang="en-US" sz="4800" b="1" i="1" spc="35" dirty="0">
                <a:solidFill>
                  <a:schemeClr val="bg1"/>
                </a:solidFill>
                <a:effectLst/>
                <a:latin typeface="Century Gothic" panose="020B0502020202020204" pitchFamily="34" charset="0"/>
                <a:ea typeface="Arial-BoldItalicMT"/>
                <a:cs typeface="Arial-BoldItalicMT"/>
              </a:rPr>
              <a:t> </a:t>
            </a:r>
            <a:r>
              <a:rPr lang="en-US" sz="4800" b="1" i="1" spc="-20" dirty="0">
                <a:solidFill>
                  <a:schemeClr val="bg1"/>
                </a:solidFill>
                <a:effectLst/>
                <a:latin typeface="Century Gothic" panose="020B0502020202020204" pitchFamily="34" charset="0"/>
                <a:ea typeface="Arial-BoldItalicMT"/>
                <a:cs typeface="Arial-BoldItalicMT"/>
              </a:rPr>
              <a:t>not.</a:t>
            </a:r>
            <a:endParaRPr lang="en-CA" sz="4800" b="1" i="1" dirty="0">
              <a:solidFill>
                <a:schemeClr val="bg1"/>
              </a:solidFill>
              <a:effectLst/>
              <a:latin typeface="Century Gothic" panose="020B0502020202020204" pitchFamily="34" charset="0"/>
              <a:ea typeface="Arial-BoldItalicMT"/>
              <a:cs typeface="Arial-BoldItalicMT"/>
            </a:endParaRPr>
          </a:p>
          <a:p>
            <a:pPr marL="136525" marR="270510">
              <a:lnSpc>
                <a:spcPct val="106000"/>
              </a:lnSpc>
              <a:spcBef>
                <a:spcPts val="970"/>
              </a:spcBef>
              <a:spcAft>
                <a:spcPts val="0"/>
              </a:spcAft>
            </a:pPr>
            <a:endParaRPr lang="en-US" sz="3200" dirty="0">
              <a:solidFill>
                <a:schemeClr val="bg1"/>
              </a:solidFill>
              <a:latin typeface="Century Gothic" panose="020B0502020202020204" pitchFamily="34" charset="0"/>
              <a:ea typeface="Arial" panose="020B0604020202020204" pitchFamily="34" charset="0"/>
            </a:endParaRPr>
          </a:p>
          <a:p>
            <a:pPr marL="136525" marR="270510">
              <a:lnSpc>
                <a:spcPct val="106000"/>
              </a:lnSpc>
              <a:spcBef>
                <a:spcPts val="970"/>
              </a:spcBef>
              <a:spcAft>
                <a:spcPts val="0"/>
              </a:spcAft>
            </a:pPr>
            <a:r>
              <a:rPr lang="en-US" sz="3200" dirty="0">
                <a:solidFill>
                  <a:schemeClr val="bg1"/>
                </a:solidFill>
                <a:effectLst/>
                <a:latin typeface="Century Gothic" panose="020B0502020202020204" pitchFamily="34" charset="0"/>
                <a:ea typeface="Arial" panose="020B0604020202020204" pitchFamily="34" charset="0"/>
              </a:rPr>
              <a:t>Our</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Ivey</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Community</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may</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not</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yet</a:t>
            </a:r>
            <a:r>
              <a:rPr lang="en-US" sz="3200" spc="-6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be</a:t>
            </a:r>
            <a:r>
              <a:rPr lang="en-US" sz="3200" spc="-6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ready</a:t>
            </a:r>
            <a:r>
              <a:rPr lang="en-US" sz="3200" spc="-6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for</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all</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debates.</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We</a:t>
            </a:r>
            <a:r>
              <a:rPr lang="en-US" sz="3200" spc="-6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are</a:t>
            </a:r>
            <a:r>
              <a:rPr lang="en-US" sz="3200" spc="-6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still</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learning</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a:t>
            </a:r>
            <a:r>
              <a:rPr lang="en-US" sz="3200" spc="-6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great</a:t>
            </a:r>
            <a:r>
              <a:rPr lang="en-US" sz="3200" spc="-6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deal</a:t>
            </a:r>
            <a:r>
              <a:rPr lang="en-US" sz="3200" spc="-6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about</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what</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it</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means</a:t>
            </a:r>
            <a:r>
              <a:rPr lang="en-US" sz="3200" spc="-6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to</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build</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an inclusive learning environment that supports a sense of belonging. We are determined for our past failings to become future</a:t>
            </a:r>
            <a:r>
              <a:rPr lang="en-US" sz="3200" spc="20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successes. For each win to fuel another, and each mistake to fuel change. We invite you to be partners in this process.</a:t>
            </a:r>
            <a:endParaRPr lang="en-CA" sz="3200" dirty="0">
              <a:solidFill>
                <a:schemeClr val="bg1"/>
              </a:solidFill>
              <a:effectLst/>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endParaRPr lang="en-US" sz="3200" i="1" dirty="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5CB55A69-B347-D564-123B-54F81AA55367}"/>
              </a:ext>
            </a:extLst>
          </p:cNvPr>
          <p:cNvSpPr txBox="1"/>
          <p:nvPr/>
        </p:nvSpPr>
        <p:spPr>
          <a:xfrm>
            <a:off x="1605950" y="6404297"/>
            <a:ext cx="21144301" cy="830997"/>
          </a:xfrm>
          <a:prstGeom prst="rect">
            <a:avLst/>
          </a:prstGeom>
          <a:noFill/>
        </p:spPr>
        <p:txBody>
          <a:bodyPr wrap="square" rtlCol="0">
            <a:spAutoFit/>
          </a:bodyPr>
          <a:lstStyle/>
          <a:p>
            <a:endParaRPr lang="en-US" sz="4800"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284799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5962EA81-BB2A-4059-9E45-D842779B753B}"/>
              </a:ext>
            </a:extLst>
          </p:cNvPr>
          <p:cNvSpPr txBox="1">
            <a:spLocks/>
          </p:cNvSpPr>
          <p:nvPr/>
        </p:nvSpPr>
        <p:spPr>
          <a:xfrm>
            <a:off x="-1684547" y="1110107"/>
            <a:ext cx="16645147"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r>
              <a:rPr lang="en-US" sz="8800" dirty="0">
                <a:solidFill>
                  <a:schemeClr val="bg1"/>
                </a:solidFill>
                <a:latin typeface="Century Gothic" panose="020B0502020202020204" pitchFamily="34" charset="0"/>
              </a:rPr>
              <a:t>Land Acknowledgement</a:t>
            </a:r>
          </a:p>
        </p:txBody>
      </p:sp>
      <p:sp>
        <p:nvSpPr>
          <p:cNvPr id="5" name="TextBox 4">
            <a:extLst>
              <a:ext uri="{FF2B5EF4-FFF2-40B4-BE49-F238E27FC236}">
                <a16:creationId xmlns:a16="http://schemas.microsoft.com/office/drawing/2014/main" id="{5DA938F6-4852-335F-C852-0D11B61843B0}"/>
              </a:ext>
            </a:extLst>
          </p:cNvPr>
          <p:cNvSpPr txBox="1"/>
          <p:nvPr/>
        </p:nvSpPr>
        <p:spPr>
          <a:xfrm>
            <a:off x="1319003" y="3039085"/>
            <a:ext cx="20228584" cy="8094524"/>
          </a:xfrm>
          <a:prstGeom prst="rect">
            <a:avLst/>
          </a:prstGeom>
          <a:noFill/>
        </p:spPr>
        <p:txBody>
          <a:bodyPr wrap="square">
            <a:spAutoFit/>
          </a:bodyPr>
          <a:lstStyle/>
          <a:p>
            <a:r>
              <a:rPr lang="en-US" sz="4000" dirty="0">
                <a:solidFill>
                  <a:schemeClr val="bg1"/>
                </a:solidFill>
                <a:latin typeface="Century Gothic" panose="020B0502020202020204" pitchFamily="34" charset="0"/>
              </a:rPr>
              <a:t>The Ivey Business School is located on the traditional territory of the Anishinaabek        (Ah-nish-in-a-bek), Haudenosaunee (Ho-den-no-show-nee), Lūnaapéewak                (Len-ahpay-wuk) and Chonnonton (Chun-ongk-ton) Nations.  </a:t>
            </a:r>
          </a:p>
          <a:p>
            <a:endParaRPr lang="en-US" sz="4000" dirty="0">
              <a:solidFill>
                <a:schemeClr val="bg1"/>
              </a:solidFill>
              <a:latin typeface="Century Gothic" panose="020B0502020202020204" pitchFamily="34" charset="0"/>
            </a:endParaRPr>
          </a:p>
          <a:p>
            <a:r>
              <a:rPr lang="en-US" sz="4000" dirty="0">
                <a:solidFill>
                  <a:schemeClr val="bg1"/>
                </a:solidFill>
                <a:latin typeface="Century Gothic" panose="020B0502020202020204" pitchFamily="34" charset="0"/>
              </a:rPr>
              <a:t>As visitors to this land, we acknowledge the responsibilities given to us through the Dish With One Spoon Covenant Wampum. The bowl that centres the teaching of this Wampum, holds a series of responsibilities for how to live in a good way. We recognize that we are asked to live in reciprocity with the birds, the plants, animals, waters, rocks and one another, as the ethics and values by which we all live within this bowl. We also recognize that as visitors, we collectively eat with one spoon, and therefore we must only take what we need from the bowl, and that maintaining the balance of the bowl is a responsibility we all hold and must maintain. </a:t>
            </a:r>
          </a:p>
        </p:txBody>
      </p:sp>
      <p:pic>
        <p:nvPicPr>
          <p:cNvPr id="8" name="Audio Recording Aug 28, 2022 at 5:22:54 PM" descr="Audio Recording Aug 28, 2022 at 5:22:54 PM">
            <a:hlinkClick r:id="" action="ppaction://media"/>
            <a:extLst>
              <a:ext uri="{FF2B5EF4-FFF2-40B4-BE49-F238E27FC236}">
                <a16:creationId xmlns:a16="http://schemas.microsoft.com/office/drawing/2014/main" id="{DE3AEA35-DB54-5B0F-5FFC-3A04C6C6301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0823360" y="1138930"/>
            <a:ext cx="812800" cy="812800"/>
          </a:xfrm>
          <a:prstGeom prst="rect">
            <a:avLst/>
          </a:prstGeom>
        </p:spPr>
      </p:pic>
    </p:spTree>
    <p:extLst>
      <p:ext uri="{BB962C8B-B14F-4D97-AF65-F5344CB8AC3E}">
        <p14:creationId xmlns:p14="http://schemas.microsoft.com/office/powerpoint/2010/main" val="7494296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43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817D02-4C8A-2705-FFAC-0D01CD8167DF}"/>
              </a:ext>
            </a:extLst>
          </p:cNvPr>
          <p:cNvSpPr txBox="1">
            <a:spLocks/>
          </p:cNvSpPr>
          <p:nvPr/>
        </p:nvSpPr>
        <p:spPr>
          <a:xfrm>
            <a:off x="1466251" y="1111695"/>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Invitation to Reflect:</a:t>
            </a:r>
            <a:endParaRPr lang="en-CA" sz="8800" dirty="0">
              <a:solidFill>
                <a:schemeClr val="bg2"/>
              </a:solidFill>
              <a:effectLst/>
              <a:latin typeface="Century Gothic" panose="020B0502020202020204" pitchFamily="34" charset="0"/>
              <a:ea typeface="Arial" panose="020B0604020202020204" pitchFamily="34" charset="0"/>
            </a:endParaRPr>
          </a:p>
        </p:txBody>
      </p:sp>
      <p:sp>
        <p:nvSpPr>
          <p:cNvPr id="12" name="TextBox 11">
            <a:extLst>
              <a:ext uri="{FF2B5EF4-FFF2-40B4-BE49-F238E27FC236}">
                <a16:creationId xmlns:a16="http://schemas.microsoft.com/office/drawing/2014/main" id="{2B8F8BCD-E27B-DBDE-920C-2438DFE078A3}"/>
              </a:ext>
            </a:extLst>
          </p:cNvPr>
          <p:cNvSpPr txBox="1"/>
          <p:nvPr/>
        </p:nvSpPr>
        <p:spPr>
          <a:xfrm>
            <a:off x="1605950" y="2531950"/>
            <a:ext cx="20548600" cy="9797554"/>
          </a:xfrm>
          <a:prstGeom prst="rect">
            <a:avLst/>
          </a:prstGeom>
          <a:noFill/>
        </p:spPr>
        <p:txBody>
          <a:bodyPr wrap="square" rtlCol="0">
            <a:spAutoFit/>
          </a:bodyPr>
          <a:lstStyle/>
          <a:p>
            <a:pPr marL="69850" marR="238125">
              <a:lnSpc>
                <a:spcPct val="105000"/>
              </a:lnSpc>
              <a:spcBef>
                <a:spcPts val="970"/>
              </a:spcBef>
              <a:spcAft>
                <a:spcPts val="0"/>
              </a:spcAft>
            </a:pPr>
            <a:r>
              <a:rPr lang="en-US" sz="3000" dirty="0">
                <a:solidFill>
                  <a:schemeClr val="bg2"/>
                </a:solidFill>
                <a:effectLst/>
                <a:latin typeface="Century Gothic" panose="020B0502020202020204" pitchFamily="34" charset="0"/>
                <a:ea typeface="Arial" panose="020B0604020202020204" pitchFamily="34" charset="0"/>
              </a:rPr>
              <a:t>Writing</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about</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your</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own</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positionality</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is</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unique</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and</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possibly</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challenging</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experience.</a:t>
            </a:r>
            <a:r>
              <a:rPr lang="en-US" sz="3000" spc="-70" dirty="0">
                <a:solidFill>
                  <a:schemeClr val="bg2"/>
                </a:solidFill>
                <a:effectLst/>
                <a:latin typeface="Century Gothic" panose="020B0502020202020204" pitchFamily="34" charset="0"/>
                <a:ea typeface="Arial" panose="020B0604020202020204" pitchFamily="34" charset="0"/>
              </a:rPr>
              <a:t> </a:t>
            </a:r>
          </a:p>
          <a:p>
            <a:pPr marL="69850" marR="238125">
              <a:lnSpc>
                <a:spcPct val="105000"/>
              </a:lnSpc>
              <a:spcBef>
                <a:spcPts val="970"/>
              </a:spcBef>
              <a:spcAft>
                <a:spcPts val="0"/>
              </a:spcAft>
            </a:pPr>
            <a:r>
              <a:rPr lang="en-US" sz="3000" dirty="0">
                <a:solidFill>
                  <a:schemeClr val="bg2"/>
                </a:solidFill>
                <a:effectLst/>
                <a:latin typeface="Century Gothic" panose="020B0502020202020204" pitchFamily="34" charset="0"/>
                <a:ea typeface="Arial" panose="020B0604020202020204" pitchFamily="34" charset="0"/>
              </a:rPr>
              <a:t>For</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many</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of</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the</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students</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quoted</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above, they shared memories and experiences that they had never before revealed to their friends or family. </a:t>
            </a:r>
          </a:p>
          <a:p>
            <a:pPr marL="69850" marR="238125">
              <a:lnSpc>
                <a:spcPct val="105000"/>
              </a:lnSpc>
              <a:spcBef>
                <a:spcPts val="970"/>
              </a:spcBef>
              <a:spcAft>
                <a:spcPts val="0"/>
              </a:spcAft>
            </a:pPr>
            <a:endParaRPr lang="en-US" sz="3000" dirty="0">
              <a:solidFill>
                <a:schemeClr val="bg2"/>
              </a:solidFill>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r>
              <a:rPr lang="en-US" sz="3000" dirty="0">
                <a:solidFill>
                  <a:schemeClr val="bg2"/>
                </a:solidFill>
                <a:effectLst/>
                <a:latin typeface="Century Gothic" panose="020B0502020202020204" pitchFamily="34" charset="0"/>
                <a:ea typeface="Arial" panose="020B0604020202020204" pitchFamily="34" charset="0"/>
              </a:rPr>
              <a:t>Give yourself the freedom</a:t>
            </a:r>
            <a:r>
              <a:rPr lang="en-US" sz="3000" spc="20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write</a:t>
            </a:r>
            <a:r>
              <a:rPr lang="en-US" sz="3000" spc="-2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and</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also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the</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freedom</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embrace</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writing</a:t>
            </a:r>
            <a:r>
              <a:rPr lang="en-US" sz="3000" spc="-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process</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that</a:t>
            </a:r>
            <a:r>
              <a:rPr lang="en-US" sz="3000" spc="-2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may</a:t>
            </a:r>
            <a:r>
              <a:rPr lang="en-US" sz="3000" spc="-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be</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unfamiliar</a:t>
            </a:r>
            <a:r>
              <a:rPr lang="en-US" sz="3000" spc="-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you. You may also want to explore positionality through other mediums: poetry, painting, drawing, sculpture, song. All of these </a:t>
            </a:r>
            <a:r>
              <a:rPr lang="en-US" sz="3000" dirty="0">
                <a:solidFill>
                  <a:schemeClr val="bg2"/>
                </a:solidFill>
                <a:latin typeface="Century Gothic" panose="020B0502020202020204" pitchFamily="34" charset="0"/>
                <a:ea typeface="Arial" panose="020B0604020202020204" pitchFamily="34" charset="0"/>
              </a:rPr>
              <a:t>forms of expression </a:t>
            </a:r>
            <a:r>
              <a:rPr lang="en-US" sz="3000" dirty="0">
                <a:solidFill>
                  <a:schemeClr val="bg2"/>
                </a:solidFill>
                <a:effectLst/>
                <a:latin typeface="Century Gothic" panose="020B0502020202020204" pitchFamily="34" charset="0"/>
                <a:ea typeface="Arial" panose="020B0604020202020204" pitchFamily="34" charset="0"/>
              </a:rPr>
              <a:t>can support the reflective process of </a:t>
            </a:r>
            <a:r>
              <a:rPr lang="en-US" sz="3000" b="1" i="1" dirty="0">
                <a:solidFill>
                  <a:schemeClr val="bg2"/>
                </a:solidFill>
                <a:effectLst/>
                <a:latin typeface="Century Gothic" panose="020B0502020202020204" pitchFamily="34" charset="0"/>
                <a:ea typeface="Arial" panose="020B0604020202020204" pitchFamily="34" charset="0"/>
              </a:rPr>
              <a:t>coming to know</a:t>
            </a:r>
            <a:r>
              <a:rPr lang="en-US" sz="3000" dirty="0">
                <a:solidFill>
                  <a:schemeClr val="bg2"/>
                </a:solidFill>
                <a:effectLst/>
                <a:latin typeface="Century Gothic" panose="020B0502020202020204" pitchFamily="34" charset="0"/>
                <a:ea typeface="Arial" panose="020B0604020202020204" pitchFamily="34" charset="0"/>
              </a:rPr>
              <a:t>, and meaning-making of one’s self. Engaging in reflection in this way, that centres meaning-making, allows us to engage with both the process of coming to know, and the intentional meaning-making that comes through embedding this knowing in a material form (</a:t>
            </a:r>
            <a:r>
              <a:rPr lang="en-US" sz="3000" dirty="0">
                <a:solidFill>
                  <a:schemeClr val="bg2"/>
                </a:solidFill>
                <a:latin typeface="Century Gothic" panose="020B0502020202020204" pitchFamily="34" charset="0"/>
                <a:ea typeface="Arial" panose="020B0604020202020204" pitchFamily="34" charset="0"/>
              </a:rPr>
              <a:t>an idea, a stream of consciousness, a poem, a piece of art, music etc.).</a:t>
            </a:r>
          </a:p>
          <a:p>
            <a:pPr marL="69850" marR="238125">
              <a:lnSpc>
                <a:spcPct val="105000"/>
              </a:lnSpc>
              <a:spcBef>
                <a:spcPts val="970"/>
              </a:spcBef>
              <a:spcAft>
                <a:spcPts val="0"/>
              </a:spcAft>
            </a:pPr>
            <a:endParaRPr lang="en-US" sz="3000" dirty="0">
              <a:solidFill>
                <a:schemeClr val="bg2"/>
              </a:solidFill>
              <a:effectLst/>
              <a:latin typeface="Century Gothic" panose="020B0502020202020204" pitchFamily="34" charset="0"/>
              <a:ea typeface="Arial" panose="020B0604020202020204" pitchFamily="34" charset="0"/>
            </a:endParaRPr>
          </a:p>
          <a:p>
            <a:pPr marL="527050" marR="238125" indent="-457200">
              <a:lnSpc>
                <a:spcPct val="105000"/>
              </a:lnSpc>
              <a:spcBef>
                <a:spcPts val="970"/>
              </a:spcBef>
              <a:spcAft>
                <a:spcPts val="0"/>
              </a:spcAft>
              <a:buFont typeface="Arial" panose="020B0604020202020204" pitchFamily="34" charset="0"/>
              <a:buChar char="•"/>
            </a:pPr>
            <a:r>
              <a:rPr lang="en-US" sz="3000" i="1" dirty="0">
                <a:solidFill>
                  <a:schemeClr val="bg2"/>
                </a:solidFill>
                <a:latin typeface="Century Gothic" panose="020B0502020202020204" pitchFamily="34" charset="0"/>
                <a:ea typeface="Arial" panose="020B0604020202020204" pitchFamily="34" charset="0"/>
              </a:rPr>
              <a:t>Can you begin to explore your positionality? </a:t>
            </a:r>
          </a:p>
          <a:p>
            <a:pPr marL="527050" marR="238125" indent="-457200">
              <a:lnSpc>
                <a:spcPct val="105000"/>
              </a:lnSpc>
              <a:spcBef>
                <a:spcPts val="970"/>
              </a:spcBef>
              <a:spcAft>
                <a:spcPts val="0"/>
              </a:spcAft>
              <a:buFont typeface="Arial" panose="020B0604020202020204" pitchFamily="34" charset="0"/>
              <a:buChar char="•"/>
            </a:pPr>
            <a:r>
              <a:rPr lang="en-US" sz="3000" i="1" dirty="0">
                <a:solidFill>
                  <a:schemeClr val="bg2"/>
                </a:solidFill>
                <a:latin typeface="Century Gothic" panose="020B0502020202020204" pitchFamily="34" charset="0"/>
                <a:ea typeface="Arial" panose="020B0604020202020204" pitchFamily="34" charset="0"/>
              </a:rPr>
              <a:t>How might you express what you have come to know about yourself?</a:t>
            </a:r>
          </a:p>
          <a:p>
            <a:pPr marL="527050" marR="238125" indent="-457200">
              <a:lnSpc>
                <a:spcPct val="105000"/>
              </a:lnSpc>
              <a:spcBef>
                <a:spcPts val="970"/>
              </a:spcBef>
              <a:spcAft>
                <a:spcPts val="0"/>
              </a:spcAft>
              <a:buFont typeface="Arial" panose="020B0604020202020204" pitchFamily="34" charset="0"/>
              <a:buChar char="•"/>
            </a:pPr>
            <a:r>
              <a:rPr lang="en-US" sz="3000" i="1" dirty="0">
                <a:solidFill>
                  <a:schemeClr val="bg2"/>
                </a:solidFill>
                <a:latin typeface="Century Gothic" panose="020B0502020202020204" pitchFamily="34" charset="0"/>
                <a:ea typeface="Arial" panose="020B0604020202020204" pitchFamily="34" charset="0"/>
              </a:rPr>
              <a:t>What might you offer to others through this description of yourself?</a:t>
            </a:r>
          </a:p>
          <a:p>
            <a:pPr marL="69850" marR="238125">
              <a:lnSpc>
                <a:spcPct val="105000"/>
              </a:lnSpc>
              <a:spcBef>
                <a:spcPts val="970"/>
              </a:spcBef>
              <a:spcAft>
                <a:spcPts val="0"/>
              </a:spcAft>
            </a:pPr>
            <a:endParaRPr lang="en-CA" sz="3000" dirty="0">
              <a:solidFill>
                <a:schemeClr val="bg2"/>
              </a:solidFill>
              <a:effectLst/>
              <a:latin typeface="Century Gothic" panose="020B0502020202020204" pitchFamily="34" charset="0"/>
              <a:ea typeface="Arial" panose="020B0604020202020204" pitchFamily="34" charset="0"/>
            </a:endParaRPr>
          </a:p>
          <a:p>
            <a:r>
              <a:rPr lang="en-US" sz="3000" dirty="0">
                <a:solidFill>
                  <a:schemeClr val="bg2"/>
                </a:solidFill>
                <a:effectLst/>
                <a:latin typeface="Century Gothic" panose="020B0502020202020204" pitchFamily="34" charset="0"/>
                <a:ea typeface="Arial" panose="020B0604020202020204" pitchFamily="34" charset="0"/>
              </a:rPr>
              <a:t>Please know that you are not required to write. This is a learning opportunity.</a:t>
            </a:r>
            <a:r>
              <a:rPr lang="en-US" sz="3000" spc="20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Please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engage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in</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this</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reflection</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in</a:t>
            </a:r>
            <a:r>
              <a:rPr lang="en-US" sz="3000" spc="-5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capacity</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that</a:t>
            </a:r>
            <a:r>
              <a:rPr lang="en-US" sz="3000" spc="-4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best</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suits</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you.</a:t>
            </a:r>
            <a:r>
              <a:rPr lang="en-CA" sz="3000" dirty="0">
                <a:solidFill>
                  <a:schemeClr val="bg2"/>
                </a:solidFill>
                <a:effectLst/>
                <a:latin typeface="Century Gothic" panose="020B0502020202020204" pitchFamily="34" charset="0"/>
              </a:rPr>
              <a:t> </a:t>
            </a:r>
            <a:endParaRPr lang="en-US" sz="3000" i="1" dirty="0">
              <a:solidFill>
                <a:schemeClr val="bg2"/>
              </a:solidFill>
              <a:latin typeface="Century Gothic" panose="020B0502020202020204" pitchFamily="34" charset="0"/>
            </a:endParaRPr>
          </a:p>
        </p:txBody>
      </p:sp>
      <p:sp>
        <p:nvSpPr>
          <p:cNvPr id="2" name="TextBox 1">
            <a:extLst>
              <a:ext uri="{FF2B5EF4-FFF2-40B4-BE49-F238E27FC236}">
                <a16:creationId xmlns:a16="http://schemas.microsoft.com/office/drawing/2014/main" id="{5CB55A69-B347-D564-123B-54F81AA55367}"/>
              </a:ext>
            </a:extLst>
          </p:cNvPr>
          <p:cNvSpPr txBox="1"/>
          <p:nvPr/>
        </p:nvSpPr>
        <p:spPr>
          <a:xfrm>
            <a:off x="1605950" y="6404297"/>
            <a:ext cx="21144301" cy="707886"/>
          </a:xfrm>
          <a:prstGeom prst="rect">
            <a:avLst/>
          </a:prstGeom>
          <a:noFill/>
        </p:spPr>
        <p:txBody>
          <a:bodyPr wrap="square" rtlCol="0">
            <a:spAutoFit/>
          </a:bodyPr>
          <a:lstStyle/>
          <a:p>
            <a:endParaRPr lang="en-US" sz="4000"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21991667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817D02-4C8A-2705-FFAC-0D01CD8167DF}"/>
              </a:ext>
            </a:extLst>
          </p:cNvPr>
          <p:cNvSpPr txBox="1">
            <a:spLocks/>
          </p:cNvSpPr>
          <p:nvPr/>
        </p:nvSpPr>
        <p:spPr>
          <a:xfrm>
            <a:off x="1466251" y="984695"/>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b="1" spc="-10" dirty="0">
                <a:solidFill>
                  <a:schemeClr val="bg2"/>
                </a:solidFill>
                <a:latin typeface="Century Gothic" panose="020B0502020202020204" pitchFamily="34" charset="0"/>
                <a:ea typeface="Arial" panose="020B0604020202020204" pitchFamily="34" charset="0"/>
              </a:rPr>
              <a:t>Invitation to Reflect:</a:t>
            </a:r>
            <a:endParaRPr lang="en-CA" sz="8800" b="1" dirty="0">
              <a:solidFill>
                <a:schemeClr val="bg2"/>
              </a:solidFill>
              <a:effectLst/>
              <a:latin typeface="Century Gothic" panose="020B0502020202020204" pitchFamily="34" charset="0"/>
              <a:ea typeface="Arial" panose="020B0604020202020204" pitchFamily="34" charset="0"/>
            </a:endParaRPr>
          </a:p>
        </p:txBody>
      </p:sp>
      <p:sp>
        <p:nvSpPr>
          <p:cNvPr id="2" name="TextBox 1">
            <a:extLst>
              <a:ext uri="{FF2B5EF4-FFF2-40B4-BE49-F238E27FC236}">
                <a16:creationId xmlns:a16="http://schemas.microsoft.com/office/drawing/2014/main" id="{5CB55A69-B347-D564-123B-54F81AA55367}"/>
              </a:ext>
            </a:extLst>
          </p:cNvPr>
          <p:cNvSpPr txBox="1"/>
          <p:nvPr/>
        </p:nvSpPr>
        <p:spPr>
          <a:xfrm>
            <a:off x="1605950" y="6404297"/>
            <a:ext cx="21144301" cy="707886"/>
          </a:xfrm>
          <a:prstGeom prst="rect">
            <a:avLst/>
          </a:prstGeom>
          <a:noFill/>
        </p:spPr>
        <p:txBody>
          <a:bodyPr wrap="square" rtlCol="0">
            <a:spAutoFit/>
          </a:bodyPr>
          <a:lstStyle/>
          <a:p>
            <a:endParaRPr lang="en-US" sz="4000" dirty="0">
              <a:solidFill>
                <a:schemeClr val="bg2"/>
              </a:solidFill>
              <a:latin typeface="Century Gothic" panose="020B0502020202020204" pitchFamily="34" charset="0"/>
            </a:endParaRPr>
          </a:p>
        </p:txBody>
      </p:sp>
      <p:sp>
        <p:nvSpPr>
          <p:cNvPr id="5" name="Rectangle 4">
            <a:extLst>
              <a:ext uri="{FF2B5EF4-FFF2-40B4-BE49-F238E27FC236}">
                <a16:creationId xmlns:a16="http://schemas.microsoft.com/office/drawing/2014/main" id="{0E53C700-1C73-C042-2AA9-BFE1341D96B9}"/>
              </a:ext>
            </a:extLst>
          </p:cNvPr>
          <p:cNvSpPr/>
          <p:nvPr/>
        </p:nvSpPr>
        <p:spPr>
          <a:xfrm>
            <a:off x="1466251" y="2456670"/>
            <a:ext cx="20530149" cy="943053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54848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817D02-4C8A-2705-FFAC-0D01CD8167DF}"/>
              </a:ext>
            </a:extLst>
          </p:cNvPr>
          <p:cNvSpPr txBox="1">
            <a:spLocks/>
          </p:cNvSpPr>
          <p:nvPr/>
        </p:nvSpPr>
        <p:spPr>
          <a:xfrm>
            <a:off x="1466251" y="883652"/>
            <a:ext cx="18523549"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2: Sexual Orientation:</a:t>
            </a:r>
            <a:endParaRPr lang="en-CA" sz="8800" dirty="0">
              <a:solidFill>
                <a:schemeClr val="bg2"/>
              </a:solidFill>
              <a:effectLst/>
              <a:latin typeface="Century Gothic" panose="020B0502020202020204" pitchFamily="34" charset="0"/>
              <a:ea typeface="Arial" panose="020B0604020202020204" pitchFamily="34" charset="0"/>
            </a:endParaRPr>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2355070"/>
            <a:ext cx="20548600" cy="10250178"/>
          </a:xfrm>
          <a:prstGeom prst="rect">
            <a:avLst/>
          </a:prstGeom>
          <a:noFill/>
        </p:spPr>
        <p:txBody>
          <a:bodyPr wrap="square" rtlCol="0">
            <a:spAutoFit/>
          </a:bodyPr>
          <a:lstStyle/>
          <a:p>
            <a:pPr marL="136525" marR="217805">
              <a:lnSpc>
                <a:spcPct val="105000"/>
              </a:lnSpc>
              <a:spcBef>
                <a:spcPts val="970"/>
              </a:spcBef>
              <a:spcAft>
                <a:spcPts val="0"/>
              </a:spcAft>
            </a:pPr>
            <a:r>
              <a:rPr lang="en-US" sz="3200" dirty="0">
                <a:solidFill>
                  <a:schemeClr val="bg1"/>
                </a:solidFill>
                <a:effectLst/>
                <a:latin typeface="Century Gothic" panose="020B0502020202020204" pitchFamily="34" charset="0"/>
                <a:ea typeface="Arial" panose="020B0604020202020204" pitchFamily="34" charset="0"/>
              </a:rPr>
              <a:t>As</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you</a:t>
            </a:r>
            <a:r>
              <a:rPr lang="en-US" sz="3200" spc="-6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turn</a:t>
            </a:r>
            <a:r>
              <a:rPr lang="en-US" sz="3200" spc="-6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your</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attention</a:t>
            </a:r>
            <a:r>
              <a:rPr lang="en-US" sz="3200" spc="-6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to</a:t>
            </a:r>
            <a:r>
              <a:rPr lang="en-US" sz="3200" spc="-6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this</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pillar</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on</a:t>
            </a:r>
            <a:r>
              <a:rPr lang="en-US" sz="3200" spc="-6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sexual</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orientation,</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we</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recognize</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that</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some</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of</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language</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may</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be</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new.</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This</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is</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not</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 list of terms to be memorized. Just like identity and sexuality, language is fluid. Introducing new language into your daily speech –</a:t>
            </a:r>
            <a:r>
              <a:rPr lang="en-US" sz="3200" spc="40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or</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refraining</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from</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using</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language</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that</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is</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offensive</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or</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hurtful</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to</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others</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requires</a:t>
            </a:r>
            <a:r>
              <a:rPr lang="en-US" sz="3200" spc="-6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deliberate</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thought</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and</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practice.</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There</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needs</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to be</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both,</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willingness</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to</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make</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mistakes</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combined</a:t>
            </a:r>
            <a:r>
              <a:rPr lang="en-US" sz="3200" spc="-4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with</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determination</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to</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turn</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these</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mistakes</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into</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learning</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opportunities</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to guide</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your</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equity</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practice.</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There</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may</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be</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moments</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where</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we</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are</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careless</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with</a:t>
            </a:r>
            <a:r>
              <a:rPr lang="en-US" sz="3200" spc="-6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our</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words</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or</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ignorant</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of</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their</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potential</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negative impact. None of us are immune to such missteps. Yet, we can all be deliberate in the choices we make in response to experiences of those missteps. ‘Calling it in’ is one such course of action. Posing a question, by leading with curiosity,</a:t>
            </a:r>
            <a:r>
              <a:rPr lang="en-US" sz="3200" spc="40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before an accusation is another</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option</a:t>
            </a:r>
            <a:r>
              <a:rPr lang="en-US" sz="3200" spc="-6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at</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our</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disposal.</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We</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ask</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that</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you</a:t>
            </a:r>
            <a:r>
              <a:rPr lang="en-US" sz="3200" spc="-6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seek</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clarification</a:t>
            </a:r>
            <a:r>
              <a:rPr lang="en-US" sz="3200" spc="-6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before</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resorting</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to</a:t>
            </a:r>
            <a:r>
              <a:rPr lang="en-US" sz="3200" spc="-6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condemnation.</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We</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have</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responsibility</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to one</a:t>
            </a:r>
            <a:r>
              <a:rPr lang="en-US" sz="3200" spc="-1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another,</a:t>
            </a:r>
            <a:r>
              <a:rPr lang="en-US" sz="3200" spc="-1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and</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our</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community</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to</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build</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space</a:t>
            </a:r>
            <a:r>
              <a:rPr lang="en-US" sz="3200" spc="-1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to</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learn</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from</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our</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missteps.</a:t>
            </a:r>
          </a:p>
          <a:p>
            <a:pPr marL="136525" marR="217805">
              <a:lnSpc>
                <a:spcPct val="105000"/>
              </a:lnSpc>
              <a:spcBef>
                <a:spcPts val="970"/>
              </a:spcBef>
              <a:spcAft>
                <a:spcPts val="0"/>
              </a:spcAft>
            </a:pPr>
            <a:endParaRPr lang="en-CA" sz="3200" dirty="0">
              <a:solidFill>
                <a:schemeClr val="bg1"/>
              </a:solidFill>
              <a:effectLst/>
              <a:latin typeface="Century Gothic" panose="020B0502020202020204" pitchFamily="34" charset="0"/>
              <a:ea typeface="Arial" panose="020B0604020202020204" pitchFamily="34" charset="0"/>
            </a:endParaRPr>
          </a:p>
          <a:p>
            <a:pPr marL="136525" marR="270510">
              <a:lnSpc>
                <a:spcPct val="105000"/>
              </a:lnSpc>
              <a:spcBef>
                <a:spcPts val="940"/>
              </a:spcBef>
              <a:spcAft>
                <a:spcPts val="0"/>
              </a:spcAft>
            </a:pPr>
            <a:r>
              <a:rPr lang="en-US" sz="3200" dirty="0">
                <a:solidFill>
                  <a:schemeClr val="bg1"/>
                </a:solidFill>
                <a:effectLst/>
                <a:latin typeface="Century Gothic" panose="020B0502020202020204" pitchFamily="34" charset="0"/>
                <a:ea typeface="Arial" panose="020B0604020202020204" pitchFamily="34" charset="0"/>
              </a:rPr>
              <a:t>A</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community</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of</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care</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is</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one</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that</a:t>
            </a:r>
            <a:r>
              <a:rPr lang="en-US" sz="3200" spc="-6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centres</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curiosity,</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respect,</a:t>
            </a:r>
            <a:r>
              <a:rPr lang="en-US" sz="3200" spc="-6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education,</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and</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dignity.</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Some</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of</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us</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may</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be</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unfamiliar</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with</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 continuum of identities that collectively form the 2SLGBTQIA+ space. In the past, students have emphasized the need for us as a community to learn more about 2SLGBTQIA+ identities, in an effort to foster a community where 2SLGBTQIA+ members are increasingly comfortable, represented and included.</a:t>
            </a:r>
            <a:endParaRPr lang="en-CA" sz="3200" dirty="0">
              <a:solidFill>
                <a:schemeClr val="bg1"/>
              </a:solidFill>
              <a:effectLst/>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endParaRPr lang="en-US" sz="3200" i="1" dirty="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5CB55A69-B347-D564-123B-54F81AA55367}"/>
              </a:ext>
            </a:extLst>
          </p:cNvPr>
          <p:cNvSpPr txBox="1"/>
          <p:nvPr/>
        </p:nvSpPr>
        <p:spPr>
          <a:xfrm>
            <a:off x="1605950" y="6404297"/>
            <a:ext cx="21144301" cy="830997"/>
          </a:xfrm>
          <a:prstGeom prst="rect">
            <a:avLst/>
          </a:prstGeom>
          <a:noFill/>
        </p:spPr>
        <p:txBody>
          <a:bodyPr wrap="square" rtlCol="0">
            <a:spAutoFit/>
          </a:bodyPr>
          <a:lstStyle/>
          <a:p>
            <a:endParaRPr lang="en-US" sz="4800"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3812467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2268677"/>
            <a:ext cx="20548600" cy="9893478"/>
          </a:xfrm>
          <a:prstGeom prst="rect">
            <a:avLst/>
          </a:prstGeom>
          <a:noFill/>
        </p:spPr>
        <p:txBody>
          <a:bodyPr wrap="square" rtlCol="0">
            <a:spAutoFit/>
          </a:bodyPr>
          <a:lstStyle/>
          <a:p>
            <a:pPr marL="136525"/>
            <a:r>
              <a:rPr lang="en-US" sz="4000" b="1" kern="0" spc="-10" dirty="0">
                <a:solidFill>
                  <a:schemeClr val="bg1"/>
                </a:solidFill>
                <a:effectLst/>
                <a:latin typeface="Century Gothic" panose="020B0502020202020204" pitchFamily="34" charset="0"/>
                <a:ea typeface="Arial" panose="020B0604020202020204" pitchFamily="34" charset="0"/>
              </a:rPr>
              <a:t>Overview</a:t>
            </a:r>
          </a:p>
          <a:p>
            <a:pPr marL="136525" marR="173990">
              <a:lnSpc>
                <a:spcPct val="106000"/>
              </a:lnSpc>
              <a:spcBef>
                <a:spcPts val="970"/>
              </a:spcBef>
              <a:spcAft>
                <a:spcPts val="0"/>
              </a:spcAft>
            </a:pPr>
            <a:endParaRPr lang="en-CA" sz="3200" b="1" kern="0" dirty="0">
              <a:solidFill>
                <a:schemeClr val="bg1"/>
              </a:solidFill>
              <a:latin typeface="Century Gothic" panose="020B0502020202020204" pitchFamily="34" charset="0"/>
              <a:ea typeface="Arial" panose="020B0604020202020204" pitchFamily="34" charset="0"/>
            </a:endParaRPr>
          </a:p>
          <a:p>
            <a:pPr marL="149225" marR="173990" indent="49213">
              <a:lnSpc>
                <a:spcPct val="106000"/>
              </a:lnSpc>
              <a:spcBef>
                <a:spcPts val="970"/>
              </a:spcBef>
              <a:spcAft>
                <a:spcPts val="0"/>
              </a:spcAft>
              <a:tabLst>
                <a:tab pos="247650" algn="l"/>
              </a:tabLst>
            </a:pPr>
            <a:r>
              <a:rPr lang="en-US" sz="3000" dirty="0">
                <a:solidFill>
                  <a:schemeClr val="bg1"/>
                </a:solidFill>
                <a:effectLst/>
                <a:latin typeface="Century Gothic" panose="020B0502020202020204" pitchFamily="34" charset="0"/>
                <a:ea typeface="Arial" panose="020B0604020202020204" pitchFamily="34" charset="0"/>
              </a:rPr>
              <a:t>Sexuality</a:t>
            </a:r>
            <a:r>
              <a:rPr lang="en-US" sz="3000" spc="-3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refers</a:t>
            </a:r>
            <a:r>
              <a:rPr lang="en-US" sz="3000" spc="-4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to</a:t>
            </a:r>
            <a:r>
              <a:rPr lang="en-US" sz="3000" spc="-5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one’s</a:t>
            </a:r>
            <a:r>
              <a:rPr lang="en-US" sz="3000" spc="-3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relationship</a:t>
            </a:r>
            <a:r>
              <a:rPr lang="en-US" sz="3000" spc="-5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and</a:t>
            </a:r>
            <a:r>
              <a:rPr lang="en-US" sz="3000" spc="-5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expression</a:t>
            </a:r>
            <a:r>
              <a:rPr lang="en-US" sz="3000" spc="-5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of</a:t>
            </a:r>
            <a:r>
              <a:rPr lang="en-US" sz="3000" spc="-3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their</a:t>
            </a:r>
            <a:r>
              <a:rPr lang="en-US" sz="3000" spc="-3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attraction</a:t>
            </a:r>
            <a:r>
              <a:rPr lang="en-US" sz="3000" spc="-5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to</a:t>
            </a:r>
            <a:r>
              <a:rPr lang="en-US" sz="3000" spc="-5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others</a:t>
            </a:r>
            <a:r>
              <a:rPr lang="en-US" sz="3000" spc="-4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which</a:t>
            </a:r>
            <a:r>
              <a:rPr lang="en-US" sz="3000" spc="-5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can</a:t>
            </a:r>
            <a:r>
              <a:rPr lang="en-US" sz="3000" spc="-5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include</a:t>
            </a:r>
            <a:r>
              <a:rPr lang="en-US" sz="3000" spc="-4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their</a:t>
            </a:r>
            <a:r>
              <a:rPr lang="en-US" sz="3000" spc="-1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sexual</a:t>
            </a:r>
            <a:r>
              <a:rPr lang="en-US" sz="3000" spc="-4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attraction, romantic</a:t>
            </a:r>
            <a:r>
              <a:rPr lang="en-US" sz="3000" spc="-6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attraction,</a:t>
            </a:r>
            <a:r>
              <a:rPr lang="en-US" sz="3000" spc="-4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and</a:t>
            </a:r>
            <a:r>
              <a:rPr lang="en-US" sz="3000" spc="-5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other</a:t>
            </a:r>
            <a:r>
              <a:rPr lang="en-US" sz="3000" spc="-4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intimate</a:t>
            </a:r>
            <a:r>
              <a:rPr lang="en-US" sz="3000" spc="-4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attractions</a:t>
            </a:r>
            <a:r>
              <a:rPr lang="en-US" sz="3000" spc="-4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they</a:t>
            </a:r>
            <a:r>
              <a:rPr lang="en-US" sz="3000" spc="-4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have</a:t>
            </a:r>
            <a:r>
              <a:rPr lang="en-US" sz="3000" spc="-4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to</a:t>
            </a:r>
            <a:r>
              <a:rPr lang="en-US" sz="3000" spc="-5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other</a:t>
            </a:r>
            <a:r>
              <a:rPr lang="en-US" sz="3000" spc="-4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individuals.</a:t>
            </a:r>
            <a:r>
              <a:rPr lang="en-US" sz="3000" spc="-1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It</a:t>
            </a:r>
            <a:r>
              <a:rPr lang="en-US" sz="3000" spc="-5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is</a:t>
            </a:r>
            <a:r>
              <a:rPr lang="en-US" sz="3000" spc="-4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important</a:t>
            </a:r>
            <a:r>
              <a:rPr lang="en-US" sz="3000" spc="-5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to</a:t>
            </a:r>
            <a:r>
              <a:rPr lang="en-US" sz="3000" spc="-5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note</a:t>
            </a:r>
            <a:r>
              <a:rPr lang="en-US" sz="3000" spc="-2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that</a:t>
            </a:r>
            <a:r>
              <a:rPr lang="en-US" sz="3000" spc="-5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sexuality</a:t>
            </a:r>
            <a:r>
              <a:rPr lang="en-US" sz="3000" spc="-4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and</a:t>
            </a:r>
            <a:r>
              <a:rPr lang="en-US" sz="3000" spc="-5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sexual orientation are not synonymous with gender identity.</a:t>
            </a:r>
            <a:endParaRPr lang="en-CA" sz="3000" dirty="0">
              <a:solidFill>
                <a:schemeClr val="bg1"/>
              </a:solidFill>
              <a:effectLst/>
              <a:latin typeface="Century Gothic" panose="020B0502020202020204" pitchFamily="34" charset="0"/>
              <a:ea typeface="Arial" panose="020B0604020202020204" pitchFamily="34" charset="0"/>
            </a:endParaRPr>
          </a:p>
          <a:p>
            <a:pPr marL="149225" indent="49213">
              <a:spcBef>
                <a:spcPts val="50"/>
              </a:spcBef>
              <a:tabLst>
                <a:tab pos="247650" algn="l"/>
              </a:tabLst>
            </a:pPr>
            <a:r>
              <a:rPr lang="en-US" sz="3000" dirty="0">
                <a:solidFill>
                  <a:schemeClr val="bg1"/>
                </a:solidFill>
                <a:effectLst/>
                <a:latin typeface="Century Gothic" panose="020B0502020202020204" pitchFamily="34" charset="0"/>
                <a:ea typeface="Arial" panose="020B0604020202020204" pitchFamily="34" charset="0"/>
              </a:rPr>
              <a:t> </a:t>
            </a:r>
            <a:endParaRPr lang="en-CA" sz="3000" dirty="0">
              <a:solidFill>
                <a:schemeClr val="bg1"/>
              </a:solidFill>
              <a:effectLst/>
              <a:latin typeface="Century Gothic" panose="020B0502020202020204" pitchFamily="34" charset="0"/>
              <a:ea typeface="Arial" panose="020B0604020202020204" pitchFamily="34" charset="0"/>
            </a:endParaRPr>
          </a:p>
          <a:p>
            <a:pPr marL="820738" marR="276860" lvl="0" indent="25400">
              <a:lnSpc>
                <a:spcPct val="106000"/>
              </a:lnSpc>
              <a:spcBef>
                <a:spcPts val="5"/>
              </a:spcBef>
              <a:spcAft>
                <a:spcPts val="0"/>
              </a:spcAft>
              <a:buClr>
                <a:srgbClr val="2C3A45"/>
              </a:buClr>
              <a:buSzPts val="1000"/>
              <a:tabLst>
                <a:tab pos="247650" algn="l"/>
              </a:tabLst>
            </a:pPr>
            <a:r>
              <a:rPr lang="en-US" sz="3000" dirty="0">
                <a:solidFill>
                  <a:schemeClr val="bg1"/>
                </a:solidFill>
                <a:effectLst/>
                <a:latin typeface="Century Gothic" panose="020B0502020202020204" pitchFamily="34" charset="0"/>
                <a:ea typeface="Arial" panose="020B0604020202020204" pitchFamily="34" charset="0"/>
              </a:rPr>
              <a:t>- Sexuality is fluid and one’s experience with their sexuality is dynamic and continues to evolve over the course of their lifetime.</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person’s</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sexuality</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should</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be</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understood</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and</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accepted</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exactly</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as</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it</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is</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described</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by</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them.</a:t>
            </a:r>
            <a:endParaRPr lang="en-CA" sz="3000" dirty="0">
              <a:solidFill>
                <a:schemeClr val="bg1"/>
              </a:solidFill>
              <a:effectLst/>
              <a:latin typeface="Century Gothic" panose="020B0502020202020204" pitchFamily="34" charset="0"/>
              <a:ea typeface="Arial" panose="020B0604020202020204" pitchFamily="34" charset="0"/>
            </a:endParaRPr>
          </a:p>
          <a:p>
            <a:pPr marL="820738" indent="25400">
              <a:spcBef>
                <a:spcPts val="50"/>
              </a:spcBef>
              <a:tabLst>
                <a:tab pos="247650" algn="l"/>
              </a:tabLst>
            </a:pPr>
            <a:r>
              <a:rPr lang="en-US" sz="3000" dirty="0">
                <a:solidFill>
                  <a:schemeClr val="bg1"/>
                </a:solidFill>
                <a:effectLst/>
                <a:latin typeface="Century Gothic" panose="020B0502020202020204" pitchFamily="34" charset="0"/>
                <a:ea typeface="Arial" panose="020B0604020202020204" pitchFamily="34" charset="0"/>
              </a:rPr>
              <a:t> </a:t>
            </a:r>
            <a:endParaRPr lang="en-CA" sz="3000" dirty="0">
              <a:solidFill>
                <a:schemeClr val="bg1"/>
              </a:solidFill>
              <a:effectLst/>
              <a:latin typeface="Century Gothic" panose="020B0502020202020204" pitchFamily="34" charset="0"/>
              <a:ea typeface="Arial" panose="020B0604020202020204" pitchFamily="34" charset="0"/>
            </a:endParaRPr>
          </a:p>
          <a:p>
            <a:pPr marL="820738" marR="414655" lvl="0" indent="25400">
              <a:lnSpc>
                <a:spcPct val="106000"/>
              </a:lnSpc>
              <a:buClr>
                <a:srgbClr val="2C3A45"/>
              </a:buClr>
              <a:buSzPts val="1000"/>
              <a:buFont typeface="Arial" panose="020B0604020202020204" pitchFamily="34" charset="0"/>
              <a:buChar char="•"/>
              <a:tabLst>
                <a:tab pos="247650" algn="l"/>
              </a:tabLst>
            </a:pPr>
            <a:r>
              <a:rPr lang="en-US" sz="3000" dirty="0">
                <a:solidFill>
                  <a:schemeClr val="bg1"/>
                </a:solidFill>
                <a:effectLst/>
                <a:latin typeface="Century Gothic" panose="020B0502020202020204" pitchFamily="34" charset="0"/>
                <a:ea typeface="Arial" panose="020B0604020202020204" pitchFamily="34" charset="0"/>
              </a:rPr>
              <a:t>- Everyone has a sexuality, but everyone experiences and expresses their sexuality differently even if they describe it under</a:t>
            </a:r>
            <a:r>
              <a:rPr lang="en-US" sz="3000" spc="-4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similar</a:t>
            </a:r>
            <a:r>
              <a:rPr lang="en-US" sz="3000" spc="-5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labels.</a:t>
            </a:r>
          </a:p>
          <a:p>
            <a:pPr marL="820738" marR="414655" lvl="0" indent="25400">
              <a:lnSpc>
                <a:spcPct val="106000"/>
              </a:lnSpc>
              <a:buClr>
                <a:srgbClr val="2C3A45"/>
              </a:buClr>
              <a:buSzPts val="1000"/>
              <a:buFont typeface="Arial" panose="020B0604020202020204" pitchFamily="34" charset="0"/>
              <a:buChar char="•"/>
              <a:tabLst>
                <a:tab pos="247650" algn="l"/>
              </a:tabLst>
            </a:pPr>
            <a:endParaRPr lang="en-US" sz="3000" dirty="0">
              <a:solidFill>
                <a:schemeClr val="bg1"/>
              </a:solidFill>
              <a:latin typeface="Century Gothic" panose="020B0502020202020204" pitchFamily="34" charset="0"/>
              <a:ea typeface="Arial" panose="020B0604020202020204" pitchFamily="34" charset="0"/>
            </a:endParaRPr>
          </a:p>
          <a:p>
            <a:pPr marL="820738" marR="414655" lvl="0" indent="25400">
              <a:lnSpc>
                <a:spcPct val="106000"/>
              </a:lnSpc>
              <a:buClr>
                <a:srgbClr val="2C3A45"/>
              </a:buClr>
              <a:buSzPts val="1000"/>
              <a:buFont typeface="Arial" panose="020B0604020202020204" pitchFamily="34" charset="0"/>
              <a:buChar char="•"/>
              <a:tabLst>
                <a:tab pos="247650" algn="l"/>
              </a:tabLst>
            </a:pPr>
            <a:r>
              <a:rPr lang="en-US" sz="3000" dirty="0">
                <a:solidFill>
                  <a:schemeClr val="bg1"/>
                </a:solidFill>
                <a:effectLst/>
                <a:latin typeface="Century Gothic" panose="020B0502020202020204" pitchFamily="34" charset="0"/>
                <a:ea typeface="Arial" panose="020B0604020202020204" pitchFamily="34" charset="0"/>
              </a:rPr>
              <a:t>- Every experience and expressed orientation is valid regardless of the relationship one has with their sexuality and how closely</a:t>
            </a:r>
            <a:r>
              <a:rPr lang="en-US" sz="3000" spc="-5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tied</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it</a:t>
            </a:r>
            <a:r>
              <a:rPr lang="en-US" sz="3000" spc="-6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is</a:t>
            </a:r>
            <a:r>
              <a:rPr lang="en-US" sz="3000" spc="-5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with</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their</a:t>
            </a:r>
            <a:r>
              <a:rPr lang="en-US" sz="3000" spc="-5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personal</a:t>
            </a:r>
            <a:r>
              <a:rPr lang="en-US" sz="3000" spc="-6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identity.</a:t>
            </a:r>
            <a:r>
              <a:rPr lang="en-US" sz="3000" spc="-6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An</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individual</a:t>
            </a:r>
            <a:r>
              <a:rPr lang="en-US" sz="3000" spc="-6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does</a:t>
            </a:r>
            <a:r>
              <a:rPr lang="en-US" sz="3000" spc="-5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not</a:t>
            </a:r>
            <a:r>
              <a:rPr lang="en-US" sz="3000" spc="-6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need</a:t>
            </a:r>
            <a:r>
              <a:rPr lang="en-US" sz="3000" spc="-6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to</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“prove”</a:t>
            </a:r>
            <a:r>
              <a:rPr lang="en-US" sz="3000" spc="-5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their</a:t>
            </a:r>
            <a:r>
              <a:rPr lang="en-US" sz="3000" spc="-5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sexuality</a:t>
            </a:r>
            <a:r>
              <a:rPr lang="en-US" sz="3000" spc="-1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and</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the</a:t>
            </a:r>
            <a:r>
              <a:rPr lang="en-US" sz="3000" spc="-5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gender</a:t>
            </a:r>
            <a:r>
              <a:rPr lang="en-US" sz="3000" spc="-5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of</a:t>
            </a:r>
            <a:r>
              <a:rPr lang="en-US" sz="3000" spc="-5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an intimate</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partner</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does</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not</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conclude</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one’s</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sexuality</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alone.</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For</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example,</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an</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individual</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could</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identify</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as</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being</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queer person</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in</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cis-gendered,</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heteroromantic</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relationship,</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and</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this</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does</a:t>
            </a:r>
            <a:r>
              <a:rPr lang="en-US" sz="3000" spc="-6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not</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take</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away</a:t>
            </a:r>
            <a:r>
              <a:rPr lang="en-US" sz="3000" spc="-6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or</a:t>
            </a:r>
            <a:r>
              <a:rPr lang="en-US" sz="3000" spc="-6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change</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their</a:t>
            </a:r>
            <a:r>
              <a:rPr lang="en-US" sz="3000" spc="-6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sexual</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orientation or sexuality.</a:t>
            </a:r>
            <a:r>
              <a:rPr lang="en-CA" sz="3000" dirty="0">
                <a:solidFill>
                  <a:schemeClr val="bg1"/>
                </a:solidFill>
                <a:effectLst/>
                <a:latin typeface="Century Gothic" panose="020B0502020202020204" pitchFamily="34" charset="0"/>
              </a:rPr>
              <a:t> </a:t>
            </a:r>
            <a:endParaRPr lang="en-CA" sz="3000" dirty="0">
              <a:solidFill>
                <a:schemeClr val="bg1"/>
              </a:solidFill>
              <a:effectLst/>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endParaRPr lang="en-US" sz="3200" i="1" dirty="0">
              <a:solidFill>
                <a:schemeClr val="bg1"/>
              </a:solidFill>
              <a:latin typeface="Century Gothic" panose="020B0502020202020204" pitchFamily="34" charset="0"/>
            </a:endParaRPr>
          </a:p>
        </p:txBody>
      </p:sp>
      <p:sp>
        <p:nvSpPr>
          <p:cNvPr id="5" name="Oval 4">
            <a:extLst>
              <a:ext uri="{FF2B5EF4-FFF2-40B4-BE49-F238E27FC236}">
                <a16:creationId xmlns:a16="http://schemas.microsoft.com/office/drawing/2014/main" id="{12E585AC-CB61-1649-04F3-4BCB0F99C538}"/>
              </a:ext>
            </a:extLst>
          </p:cNvPr>
          <p:cNvSpPr/>
          <p:nvPr/>
        </p:nvSpPr>
        <p:spPr>
          <a:xfrm>
            <a:off x="1828201" y="5613400"/>
            <a:ext cx="178399"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FBA08972-F708-6CC7-2CDD-A1290361C73C}"/>
              </a:ext>
            </a:extLst>
          </p:cNvPr>
          <p:cNvSpPr txBox="1">
            <a:spLocks/>
          </p:cNvSpPr>
          <p:nvPr/>
        </p:nvSpPr>
        <p:spPr>
          <a:xfrm>
            <a:off x="1466251" y="883652"/>
            <a:ext cx="18523549"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2: Sexual Orientation:</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37483943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817D02-4C8A-2705-FFAC-0D01CD8167DF}"/>
              </a:ext>
            </a:extLst>
          </p:cNvPr>
          <p:cNvSpPr txBox="1">
            <a:spLocks/>
          </p:cNvSpPr>
          <p:nvPr/>
        </p:nvSpPr>
        <p:spPr>
          <a:xfrm>
            <a:off x="1466251" y="1060245"/>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Quote 1:</a:t>
            </a:r>
            <a:endParaRPr lang="en-CA" sz="8800" dirty="0">
              <a:solidFill>
                <a:schemeClr val="bg2"/>
              </a:solidFill>
              <a:effectLst/>
              <a:latin typeface="Century Gothic" panose="020B0502020202020204" pitchFamily="34" charset="0"/>
              <a:ea typeface="Arial" panose="020B0604020202020204" pitchFamily="34" charset="0"/>
            </a:endParaRPr>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3922997"/>
            <a:ext cx="20548600" cy="6387069"/>
          </a:xfrm>
          <a:prstGeom prst="rect">
            <a:avLst/>
          </a:prstGeom>
          <a:noFill/>
        </p:spPr>
        <p:txBody>
          <a:bodyPr wrap="square" rtlCol="0">
            <a:spAutoFit/>
          </a:bodyPr>
          <a:lstStyle/>
          <a:p>
            <a:pPr marL="9525" marR="180340">
              <a:lnSpc>
                <a:spcPct val="105000"/>
              </a:lnSpc>
              <a:spcAft>
                <a:spcPts val="0"/>
              </a:spcAft>
            </a:pPr>
            <a:r>
              <a:rPr lang="en-US" sz="3200" i="1" dirty="0">
                <a:solidFill>
                  <a:schemeClr val="bg1"/>
                </a:solidFill>
                <a:effectLst/>
                <a:latin typeface="Century Gothic" panose="020B0502020202020204" pitchFamily="34" charset="0"/>
                <a:ea typeface="Arial" panose="020B0604020202020204" pitchFamily="34" charset="0"/>
              </a:rPr>
              <a:t>"I would have liked my HBA colleagues to know that sexuality is a distinctly individual identity. Just like the idea of a 'typical' Ivey student is a myth, equally, the 'typical' gay man, 'typical' lesbian, 'typical' queer, heterosexual, bisexual, etc.</a:t>
            </a:r>
            <a:r>
              <a:rPr lang="en-US" sz="3200" i="1" spc="-7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doesn't</a:t>
            </a:r>
            <a:r>
              <a:rPr lang="en-US" sz="3200" i="1" spc="-6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exist.</a:t>
            </a:r>
            <a:r>
              <a:rPr lang="en-US" sz="3200" i="1" spc="-6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Sexual</a:t>
            </a:r>
            <a:r>
              <a:rPr lang="en-US" sz="3200" i="1" spc="-7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(and</a:t>
            </a:r>
            <a:r>
              <a:rPr lang="en-US" sz="3200" i="1" spc="-6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other)</a:t>
            </a:r>
            <a:r>
              <a:rPr lang="en-US" sz="3200" i="1" spc="-5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identities</a:t>
            </a:r>
            <a:r>
              <a:rPr lang="en-US" sz="3200" i="1" spc="-5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can</a:t>
            </a:r>
            <a:r>
              <a:rPr lang="en-US" sz="3200" i="1" spc="-5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be</a:t>
            </a:r>
            <a:r>
              <a:rPr lang="en-US" sz="3200" i="1" spc="-6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fluid</a:t>
            </a:r>
            <a:r>
              <a:rPr lang="en-US" sz="3200" i="1" spc="-7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and</a:t>
            </a:r>
            <a:r>
              <a:rPr lang="en-US" sz="3200" i="1" spc="-5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might</a:t>
            </a:r>
            <a:r>
              <a:rPr lang="en-US" sz="3200" i="1" spc="-6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mean</a:t>
            </a:r>
            <a:r>
              <a:rPr lang="en-US" sz="3200" i="1" spc="-5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different</a:t>
            </a:r>
            <a:r>
              <a:rPr lang="en-US" sz="3200" i="1" spc="-6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things</a:t>
            </a:r>
            <a:r>
              <a:rPr lang="en-US" sz="3200" i="1" spc="-7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to</a:t>
            </a:r>
            <a:r>
              <a:rPr lang="en-US" sz="3200" i="1" spc="-5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different</a:t>
            </a:r>
            <a:r>
              <a:rPr lang="en-US" sz="3200" i="1" spc="-7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people.</a:t>
            </a:r>
            <a:endParaRPr lang="en-CA" sz="3200" dirty="0">
              <a:solidFill>
                <a:schemeClr val="bg1"/>
              </a:solidFill>
              <a:effectLst/>
              <a:latin typeface="Century Gothic" panose="020B0502020202020204" pitchFamily="34" charset="0"/>
              <a:ea typeface="Arial" panose="020B0604020202020204" pitchFamily="34" charset="0"/>
            </a:endParaRPr>
          </a:p>
          <a:p>
            <a:pPr marL="9525">
              <a:lnSpc>
                <a:spcPct val="105000"/>
              </a:lnSpc>
              <a:spcBef>
                <a:spcPts val="10"/>
              </a:spcBef>
              <a:spcAft>
                <a:spcPts val="0"/>
              </a:spcAft>
            </a:pPr>
            <a:endParaRPr lang="en-US" sz="3200" i="1" dirty="0">
              <a:solidFill>
                <a:schemeClr val="bg1"/>
              </a:solidFill>
              <a:effectLst/>
              <a:latin typeface="Century Gothic" panose="020B0502020202020204" pitchFamily="34" charset="0"/>
              <a:ea typeface="Arial" panose="020B0604020202020204" pitchFamily="34" charset="0"/>
            </a:endParaRPr>
          </a:p>
          <a:p>
            <a:pPr marL="9525">
              <a:lnSpc>
                <a:spcPct val="105000"/>
              </a:lnSpc>
              <a:spcBef>
                <a:spcPts val="10"/>
              </a:spcBef>
              <a:spcAft>
                <a:spcPts val="0"/>
              </a:spcAft>
            </a:pPr>
            <a:r>
              <a:rPr lang="en-US" sz="3200" i="1" dirty="0">
                <a:solidFill>
                  <a:schemeClr val="bg1"/>
                </a:solidFill>
                <a:effectLst/>
                <a:latin typeface="Century Gothic" panose="020B0502020202020204" pitchFamily="34" charset="0"/>
                <a:ea typeface="Arial" panose="020B0604020202020204" pitchFamily="34" charset="0"/>
              </a:rPr>
              <a:t>Someone’s sexual identity only relates to their sexuality – not</a:t>
            </a:r>
            <a:r>
              <a:rPr lang="en-US" sz="3200" i="1" spc="-1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their personality.</a:t>
            </a:r>
            <a:r>
              <a:rPr lang="en-US" sz="3200" i="1" spc="-1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During my HBA</a:t>
            </a:r>
            <a:r>
              <a:rPr lang="en-US" sz="3200" i="1" spc="-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experience, some</a:t>
            </a:r>
            <a:r>
              <a:rPr lang="en-US" sz="3200" i="1" spc="-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people told</a:t>
            </a:r>
            <a:r>
              <a:rPr lang="en-US" sz="3200" i="1" spc="-5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me</a:t>
            </a:r>
            <a:r>
              <a:rPr lang="en-US" sz="3200" i="1" spc="-5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directly</a:t>
            </a:r>
            <a:r>
              <a:rPr lang="en-US" sz="3200" i="1" spc="-6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that</a:t>
            </a:r>
            <a:r>
              <a:rPr lang="en-US" sz="3200" i="1" spc="-5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they</a:t>
            </a:r>
            <a:r>
              <a:rPr lang="en-US" sz="3200" i="1" spc="-4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were</a:t>
            </a:r>
            <a:r>
              <a:rPr lang="en-US" sz="3200" i="1" spc="-5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scared</a:t>
            </a:r>
            <a:r>
              <a:rPr lang="en-US" sz="3200" i="1" spc="-6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and</a:t>
            </a:r>
            <a:r>
              <a:rPr lang="en-US" sz="3200" i="1" spc="-7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didn't</a:t>
            </a:r>
            <a:r>
              <a:rPr lang="en-US" sz="3200" i="1" spc="-5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know</a:t>
            </a:r>
            <a:r>
              <a:rPr lang="en-US" sz="3200" i="1" spc="-6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how</a:t>
            </a:r>
            <a:r>
              <a:rPr lang="en-US" sz="3200" i="1" spc="-6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to</a:t>
            </a:r>
            <a:r>
              <a:rPr lang="en-US" sz="3200" i="1" spc="-5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interact</a:t>
            </a:r>
            <a:r>
              <a:rPr lang="en-US" sz="3200" i="1" spc="-5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with</a:t>
            </a:r>
            <a:r>
              <a:rPr lang="en-US" sz="3200" i="1" spc="-7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me</a:t>
            </a:r>
            <a:r>
              <a:rPr lang="en-US" sz="3200" i="1" spc="-5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because</a:t>
            </a:r>
            <a:r>
              <a:rPr lang="en-US" sz="3200" i="1" spc="-5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they</a:t>
            </a:r>
            <a:r>
              <a:rPr lang="en-US" sz="3200" i="1" spc="-6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hadn’t</a:t>
            </a:r>
            <a:r>
              <a:rPr lang="en-US" sz="3200" i="1" spc="-5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worked/socialized with 2SLGBTQ+ people before. There’s nothing inherent in my, or anyone’s, sexual identity that makes them less </a:t>
            </a:r>
            <a:r>
              <a:rPr lang="en-US" sz="3200" i="1" spc="-10" dirty="0">
                <a:solidFill>
                  <a:schemeClr val="bg1"/>
                </a:solidFill>
                <a:effectLst/>
                <a:latin typeface="Century Gothic" panose="020B0502020202020204" pitchFamily="34" charset="0"/>
                <a:ea typeface="Arial" panose="020B0604020202020204" pitchFamily="34" charset="0"/>
              </a:rPr>
              <a:t>approachable,</a:t>
            </a:r>
            <a:r>
              <a:rPr lang="en-US" sz="3200" i="1" spc="-50" dirty="0">
                <a:solidFill>
                  <a:schemeClr val="bg1"/>
                </a:solidFill>
                <a:effectLst/>
                <a:latin typeface="Century Gothic" panose="020B0502020202020204" pitchFamily="34" charset="0"/>
                <a:ea typeface="Arial" panose="020B0604020202020204" pitchFamily="34" charset="0"/>
              </a:rPr>
              <a:t> </a:t>
            </a:r>
            <a:r>
              <a:rPr lang="en-US" sz="3200" i="1" spc="-10" dirty="0">
                <a:solidFill>
                  <a:schemeClr val="bg1"/>
                </a:solidFill>
                <a:effectLst/>
                <a:latin typeface="Century Gothic" panose="020B0502020202020204" pitchFamily="34" charset="0"/>
                <a:ea typeface="Arial" panose="020B0604020202020204" pitchFamily="34" charset="0"/>
              </a:rPr>
              <a:t>scarier,</a:t>
            </a:r>
            <a:r>
              <a:rPr lang="en-US" sz="3200" i="1" spc="-25" dirty="0">
                <a:solidFill>
                  <a:schemeClr val="bg1"/>
                </a:solidFill>
                <a:effectLst/>
                <a:latin typeface="Century Gothic" panose="020B0502020202020204" pitchFamily="34" charset="0"/>
                <a:ea typeface="Arial" panose="020B0604020202020204" pitchFamily="34" charset="0"/>
              </a:rPr>
              <a:t> </a:t>
            </a:r>
            <a:r>
              <a:rPr lang="en-US" sz="3200" i="1" spc="-10" dirty="0">
                <a:solidFill>
                  <a:schemeClr val="bg1"/>
                </a:solidFill>
                <a:effectLst/>
                <a:latin typeface="Century Gothic" panose="020B0502020202020204" pitchFamily="34" charset="0"/>
                <a:ea typeface="Arial" panose="020B0604020202020204" pitchFamily="34" charset="0"/>
              </a:rPr>
              <a:t>or</a:t>
            </a:r>
            <a:r>
              <a:rPr lang="en-US" sz="3200" i="1" spc="-40" dirty="0">
                <a:solidFill>
                  <a:schemeClr val="bg1"/>
                </a:solidFill>
                <a:effectLst/>
                <a:latin typeface="Century Gothic" panose="020B0502020202020204" pitchFamily="34" charset="0"/>
                <a:ea typeface="Arial" panose="020B0604020202020204" pitchFamily="34" charset="0"/>
              </a:rPr>
              <a:t> </a:t>
            </a:r>
            <a:r>
              <a:rPr lang="en-US" sz="3200" i="1" spc="-10" dirty="0">
                <a:solidFill>
                  <a:schemeClr val="bg1"/>
                </a:solidFill>
                <a:effectLst/>
                <a:latin typeface="Century Gothic" panose="020B0502020202020204" pitchFamily="34" charset="0"/>
                <a:ea typeface="Arial" panose="020B0604020202020204" pitchFamily="34" charset="0"/>
              </a:rPr>
              <a:t>radically</a:t>
            </a:r>
            <a:r>
              <a:rPr lang="en-US" sz="3200" i="1" spc="-15" dirty="0">
                <a:solidFill>
                  <a:schemeClr val="bg1"/>
                </a:solidFill>
                <a:effectLst/>
                <a:latin typeface="Century Gothic" panose="020B0502020202020204" pitchFamily="34" charset="0"/>
                <a:ea typeface="Arial" panose="020B0604020202020204" pitchFamily="34" charset="0"/>
              </a:rPr>
              <a:t> </a:t>
            </a:r>
            <a:r>
              <a:rPr lang="en-US" sz="3200" i="1" spc="-10" dirty="0">
                <a:solidFill>
                  <a:schemeClr val="bg1"/>
                </a:solidFill>
                <a:effectLst/>
                <a:latin typeface="Century Gothic" panose="020B0502020202020204" pitchFamily="34" charset="0"/>
                <a:ea typeface="Arial" panose="020B0604020202020204" pitchFamily="34" charset="0"/>
              </a:rPr>
              <a:t>different</a:t>
            </a:r>
            <a:r>
              <a:rPr lang="en-US" sz="3200" i="1" spc="-30" dirty="0">
                <a:solidFill>
                  <a:schemeClr val="bg1"/>
                </a:solidFill>
                <a:effectLst/>
                <a:latin typeface="Century Gothic" panose="020B0502020202020204" pitchFamily="34" charset="0"/>
                <a:ea typeface="Arial" panose="020B0604020202020204" pitchFamily="34" charset="0"/>
              </a:rPr>
              <a:t> </a:t>
            </a:r>
            <a:r>
              <a:rPr lang="en-US" sz="3200" i="1" spc="-10" dirty="0">
                <a:solidFill>
                  <a:schemeClr val="bg1"/>
                </a:solidFill>
                <a:effectLst/>
                <a:latin typeface="Century Gothic" panose="020B0502020202020204" pitchFamily="34" charset="0"/>
                <a:ea typeface="Arial" panose="020B0604020202020204" pitchFamily="34" charset="0"/>
              </a:rPr>
              <a:t>than</a:t>
            </a:r>
            <a:r>
              <a:rPr lang="en-US" sz="3200" i="1" spc="-20" dirty="0">
                <a:solidFill>
                  <a:schemeClr val="bg1"/>
                </a:solidFill>
                <a:effectLst/>
                <a:latin typeface="Century Gothic" panose="020B0502020202020204" pitchFamily="34" charset="0"/>
                <a:ea typeface="Arial" panose="020B0604020202020204" pitchFamily="34" charset="0"/>
              </a:rPr>
              <a:t> </a:t>
            </a:r>
            <a:r>
              <a:rPr lang="en-US" sz="3200" i="1" spc="-10" dirty="0">
                <a:solidFill>
                  <a:schemeClr val="bg1"/>
                </a:solidFill>
                <a:effectLst/>
                <a:latin typeface="Century Gothic" panose="020B0502020202020204" pitchFamily="34" charset="0"/>
                <a:ea typeface="Arial" panose="020B0604020202020204" pitchFamily="34" charset="0"/>
              </a:rPr>
              <a:t>folks</a:t>
            </a:r>
            <a:r>
              <a:rPr lang="en-US" sz="3200" i="1" spc="-20" dirty="0">
                <a:solidFill>
                  <a:schemeClr val="bg1"/>
                </a:solidFill>
                <a:effectLst/>
                <a:latin typeface="Century Gothic" panose="020B0502020202020204" pitchFamily="34" charset="0"/>
                <a:ea typeface="Arial" panose="020B0604020202020204" pitchFamily="34" charset="0"/>
              </a:rPr>
              <a:t> </a:t>
            </a:r>
            <a:r>
              <a:rPr lang="en-US" sz="3200" i="1" spc="-10" dirty="0">
                <a:solidFill>
                  <a:schemeClr val="bg1"/>
                </a:solidFill>
                <a:effectLst/>
                <a:latin typeface="Century Gothic" panose="020B0502020202020204" pitchFamily="34" charset="0"/>
                <a:ea typeface="Arial" panose="020B0604020202020204" pitchFamily="34" charset="0"/>
              </a:rPr>
              <a:t>who</a:t>
            </a:r>
            <a:r>
              <a:rPr lang="en-US" sz="3200" i="1" spc="-20" dirty="0">
                <a:solidFill>
                  <a:schemeClr val="bg1"/>
                </a:solidFill>
                <a:effectLst/>
                <a:latin typeface="Century Gothic" panose="020B0502020202020204" pitchFamily="34" charset="0"/>
                <a:ea typeface="Arial" panose="020B0604020202020204" pitchFamily="34" charset="0"/>
              </a:rPr>
              <a:t> </a:t>
            </a:r>
            <a:r>
              <a:rPr lang="en-US" sz="3200" i="1" spc="-10" dirty="0">
                <a:solidFill>
                  <a:schemeClr val="bg1"/>
                </a:solidFill>
                <a:effectLst/>
                <a:latin typeface="Century Gothic" panose="020B0502020202020204" pitchFamily="34" charset="0"/>
                <a:ea typeface="Arial" panose="020B0604020202020204" pitchFamily="34" charset="0"/>
              </a:rPr>
              <a:t>don’t</a:t>
            </a:r>
            <a:r>
              <a:rPr lang="en-US" sz="3200" i="1" spc="-30" dirty="0">
                <a:solidFill>
                  <a:schemeClr val="bg1"/>
                </a:solidFill>
                <a:effectLst/>
                <a:latin typeface="Century Gothic" panose="020B0502020202020204" pitchFamily="34" charset="0"/>
                <a:ea typeface="Arial" panose="020B0604020202020204" pitchFamily="34" charset="0"/>
              </a:rPr>
              <a:t> </a:t>
            </a:r>
            <a:r>
              <a:rPr lang="en-US" sz="3200" i="1" spc="-10" dirty="0">
                <a:solidFill>
                  <a:schemeClr val="bg1"/>
                </a:solidFill>
                <a:effectLst/>
                <a:latin typeface="Century Gothic" panose="020B0502020202020204" pitchFamily="34" charset="0"/>
                <a:ea typeface="Arial" panose="020B0604020202020204" pitchFamily="34" charset="0"/>
              </a:rPr>
              <a:t>identify</a:t>
            </a:r>
            <a:r>
              <a:rPr lang="en-US" sz="3200" i="1" spc="-15" dirty="0">
                <a:solidFill>
                  <a:schemeClr val="bg1"/>
                </a:solidFill>
                <a:effectLst/>
                <a:latin typeface="Century Gothic" panose="020B0502020202020204" pitchFamily="34" charset="0"/>
                <a:ea typeface="Arial" panose="020B0604020202020204" pitchFamily="34" charset="0"/>
              </a:rPr>
              <a:t> </a:t>
            </a:r>
            <a:r>
              <a:rPr lang="en-US" sz="3200" i="1" spc="-10" dirty="0">
                <a:solidFill>
                  <a:schemeClr val="bg1"/>
                </a:solidFill>
                <a:effectLst/>
                <a:latin typeface="Century Gothic" panose="020B0502020202020204" pitchFamily="34" charset="0"/>
                <a:ea typeface="Arial" panose="020B0604020202020204" pitchFamily="34" charset="0"/>
              </a:rPr>
              <a:t>as</a:t>
            </a:r>
            <a:r>
              <a:rPr lang="en-US" sz="3200" i="1" spc="-45" dirty="0">
                <a:solidFill>
                  <a:schemeClr val="bg1"/>
                </a:solidFill>
                <a:effectLst/>
                <a:latin typeface="Century Gothic" panose="020B0502020202020204" pitchFamily="34" charset="0"/>
                <a:ea typeface="Arial" panose="020B0604020202020204" pitchFamily="34" charset="0"/>
              </a:rPr>
              <a:t> </a:t>
            </a:r>
            <a:r>
              <a:rPr lang="en-US" sz="3200" i="1" spc="-10" dirty="0">
                <a:solidFill>
                  <a:schemeClr val="bg1"/>
                </a:solidFill>
                <a:effectLst/>
                <a:latin typeface="Century Gothic" panose="020B0502020202020204" pitchFamily="34" charset="0"/>
                <a:ea typeface="Arial" panose="020B0604020202020204" pitchFamily="34" charset="0"/>
              </a:rPr>
              <a:t>2SLGBTQ+.”</a:t>
            </a:r>
          </a:p>
          <a:p>
            <a:pPr marL="9525">
              <a:lnSpc>
                <a:spcPct val="105000"/>
              </a:lnSpc>
              <a:spcBef>
                <a:spcPts val="10"/>
              </a:spcBef>
              <a:spcAft>
                <a:spcPts val="0"/>
              </a:spcAft>
            </a:pPr>
            <a:endParaRPr lang="en-US" sz="3200" i="1" spc="-10" dirty="0">
              <a:solidFill>
                <a:schemeClr val="bg1"/>
              </a:solidFill>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endParaRPr lang="en-US" sz="3200" i="1" dirty="0">
              <a:solidFill>
                <a:schemeClr val="bg1"/>
              </a:solidFill>
              <a:latin typeface="Century Gothic" panose="020B0502020202020204" pitchFamily="34" charset="0"/>
            </a:endParaRPr>
          </a:p>
        </p:txBody>
      </p:sp>
      <p:sp>
        <p:nvSpPr>
          <p:cNvPr id="5" name="Oval 4">
            <a:extLst>
              <a:ext uri="{FF2B5EF4-FFF2-40B4-BE49-F238E27FC236}">
                <a16:creationId xmlns:a16="http://schemas.microsoft.com/office/drawing/2014/main" id="{12E585AC-CB61-1649-04F3-4BCB0F99C538}"/>
              </a:ext>
            </a:extLst>
          </p:cNvPr>
          <p:cNvSpPr/>
          <p:nvPr/>
        </p:nvSpPr>
        <p:spPr>
          <a:xfrm>
            <a:off x="1828201" y="5613400"/>
            <a:ext cx="178399"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63511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2702853"/>
            <a:ext cx="20548600" cy="8483028"/>
          </a:xfrm>
          <a:prstGeom prst="rect">
            <a:avLst/>
          </a:prstGeom>
          <a:noFill/>
        </p:spPr>
        <p:txBody>
          <a:bodyPr wrap="square" rtlCol="0">
            <a:spAutoFit/>
          </a:bodyPr>
          <a:lstStyle/>
          <a:p>
            <a:pPr marL="136525" marR="270510">
              <a:lnSpc>
                <a:spcPct val="106000"/>
              </a:lnSpc>
              <a:spcBef>
                <a:spcPts val="275"/>
              </a:spcBef>
              <a:spcAft>
                <a:spcPts val="0"/>
              </a:spcAft>
            </a:pPr>
            <a:r>
              <a:rPr lang="en-US" sz="3200" dirty="0">
                <a:solidFill>
                  <a:schemeClr val="bg1"/>
                </a:solidFill>
                <a:effectLst/>
                <a:latin typeface="Century Gothic" panose="020B0502020202020204" pitchFamily="34" charset="0"/>
                <a:ea typeface="Arial" panose="020B0604020202020204" pitchFamily="34" charset="0"/>
              </a:rPr>
              <a:t>The 2SLGBTQ+ community represents individuals with a large range of sexual orientations, romantic orientations, and gender identities</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who</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have</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historically</a:t>
            </a:r>
            <a:r>
              <a:rPr lang="en-US" sz="3200" spc="-6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built</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communities</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with</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each</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other</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to</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create</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safe</a:t>
            </a:r>
            <a:r>
              <a:rPr lang="en-US" sz="3200" spc="-6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spaces</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for</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sexual,</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romantic,</a:t>
            </a:r>
            <a:r>
              <a:rPr lang="en-US" sz="3200" spc="-6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and</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gender </a:t>
            </a:r>
            <a:r>
              <a:rPr lang="en-US" sz="3200" spc="-10" dirty="0">
                <a:solidFill>
                  <a:schemeClr val="bg1"/>
                </a:solidFill>
                <a:effectLst/>
                <a:latin typeface="Century Gothic" panose="020B0502020202020204" pitchFamily="34" charset="0"/>
                <a:ea typeface="Arial" panose="020B0604020202020204" pitchFamily="34" charset="0"/>
              </a:rPr>
              <a:t>expression.</a:t>
            </a:r>
            <a:endParaRPr lang="en-CA" sz="3200" dirty="0">
              <a:solidFill>
                <a:schemeClr val="bg1"/>
              </a:solidFill>
              <a:effectLst/>
              <a:latin typeface="Century Gothic" panose="020B0502020202020204" pitchFamily="34" charset="0"/>
              <a:ea typeface="Arial" panose="020B0604020202020204" pitchFamily="34" charset="0"/>
            </a:endParaRPr>
          </a:p>
          <a:p>
            <a:pPr>
              <a:spcBef>
                <a:spcPts val="50"/>
              </a:spcBef>
            </a:pPr>
            <a:r>
              <a:rPr lang="en-US" sz="3200" dirty="0">
                <a:solidFill>
                  <a:schemeClr val="bg1"/>
                </a:solidFill>
                <a:effectLst/>
                <a:latin typeface="Century Gothic" panose="020B0502020202020204" pitchFamily="34" charset="0"/>
                <a:ea typeface="Arial" panose="020B0604020202020204" pitchFamily="34" charset="0"/>
              </a:rPr>
              <a:t> </a:t>
            </a:r>
            <a:endParaRPr lang="en-CA" sz="3200" dirty="0">
              <a:solidFill>
                <a:schemeClr val="bg1"/>
              </a:solidFill>
              <a:effectLst/>
              <a:latin typeface="Century Gothic" panose="020B0502020202020204" pitchFamily="34" charset="0"/>
              <a:ea typeface="Arial" panose="020B0604020202020204" pitchFamily="34" charset="0"/>
            </a:endParaRPr>
          </a:p>
          <a:p>
            <a:pPr marL="671513" marR="221615" lvl="0" indent="-671513">
              <a:lnSpc>
                <a:spcPct val="105000"/>
              </a:lnSpc>
              <a:buClr>
                <a:srgbClr val="2C3A45"/>
              </a:buClr>
              <a:buSzPts val="1000"/>
              <a:buFont typeface="Arial" panose="020B0604020202020204" pitchFamily="34" charset="0"/>
              <a:buChar char="•"/>
              <a:tabLst>
                <a:tab pos="831850" algn="l"/>
              </a:tabLst>
            </a:pPr>
            <a:r>
              <a:rPr lang="en-US" sz="3200" dirty="0">
                <a:solidFill>
                  <a:schemeClr val="bg1"/>
                </a:solidFill>
                <a:effectLst/>
                <a:latin typeface="Century Gothic" panose="020B0502020202020204" pitchFamily="34" charset="0"/>
                <a:ea typeface="Arial" panose="020B0604020202020204" pitchFamily="34" charset="0"/>
              </a:rPr>
              <a:t>- This community goes by many labels and new labels are continually created by people to help describe the complexity</a:t>
            </a:r>
            <a:r>
              <a:rPr lang="en-US" sz="3200" spc="20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of</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each</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individual’s</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experience</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with</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sexuality</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and</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gender.</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To</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add,</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many</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people</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do</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not</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even</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assign</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or</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identify themselves</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with</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label</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at</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all.</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After</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all,</a:t>
            </a:r>
            <a:r>
              <a:rPr lang="en-US" sz="3200" spc="-7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labels,</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like</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gender</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are</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social</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construct</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and</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individuals</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are</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not</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forced</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to</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self- identify</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within</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those</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labels.</a:t>
            </a:r>
          </a:p>
          <a:p>
            <a:pPr marL="671513" marR="221615" lvl="0" indent="-671513">
              <a:lnSpc>
                <a:spcPct val="105000"/>
              </a:lnSpc>
              <a:buClr>
                <a:srgbClr val="2C3A45"/>
              </a:buClr>
              <a:buSzPts val="1000"/>
              <a:buFont typeface="Arial" panose="020B0604020202020204" pitchFamily="34" charset="0"/>
              <a:buChar char="•"/>
              <a:tabLst>
                <a:tab pos="831850" algn="l"/>
              </a:tabLst>
            </a:pPr>
            <a:endParaRPr lang="en-CA" sz="3200" dirty="0">
              <a:solidFill>
                <a:schemeClr val="bg1"/>
              </a:solidFill>
              <a:effectLst/>
              <a:latin typeface="Century Gothic" panose="020B0502020202020204" pitchFamily="34" charset="0"/>
              <a:ea typeface="Arial" panose="020B0604020202020204" pitchFamily="34" charset="0"/>
            </a:endParaRPr>
          </a:p>
          <a:p>
            <a:pPr marL="671513" marR="361950" lvl="0" indent="-671513">
              <a:lnSpc>
                <a:spcPct val="106000"/>
              </a:lnSpc>
              <a:buClr>
                <a:srgbClr val="2C3A45"/>
              </a:buClr>
              <a:buSzPts val="1000"/>
              <a:buFont typeface="Arial" panose="020B0604020202020204" pitchFamily="34" charset="0"/>
              <a:buChar char="•"/>
              <a:tabLst>
                <a:tab pos="831850" algn="l"/>
              </a:tabLst>
            </a:pPr>
            <a:r>
              <a:rPr lang="en-US" sz="3200" spc="-10" dirty="0">
                <a:solidFill>
                  <a:schemeClr val="bg1"/>
                </a:solidFill>
                <a:effectLst/>
                <a:latin typeface="Century Gothic" panose="020B0502020202020204" pitchFamily="34" charset="0"/>
                <a:ea typeface="Arial" panose="020B0604020202020204" pitchFamily="34" charset="0"/>
              </a:rPr>
              <a:t>- Even</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with</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this</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general</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definition,</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it</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is</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important</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to</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remember</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that</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sexuality</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is</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a</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social</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construct</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and</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is</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a</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way</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to</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help </a:t>
            </a:r>
            <a:r>
              <a:rPr lang="en-US" sz="3200" dirty="0">
                <a:solidFill>
                  <a:schemeClr val="bg1"/>
                </a:solidFill>
                <a:effectLst/>
                <a:latin typeface="Century Gothic" panose="020B0502020202020204" pitchFamily="34" charset="0"/>
                <a:ea typeface="Arial" panose="020B0604020202020204" pitchFamily="34" charset="0"/>
              </a:rPr>
              <a:t>express</a:t>
            </a:r>
            <a:r>
              <a:rPr lang="en-US" sz="3200" spc="-6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and</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contextualize</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one’s</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experience</a:t>
            </a:r>
            <a:r>
              <a:rPr lang="en-US" sz="3200" spc="-6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with</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their</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attraction</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to</a:t>
            </a:r>
            <a:r>
              <a:rPr lang="en-US" sz="3200" spc="-4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others.</a:t>
            </a:r>
            <a:r>
              <a:rPr lang="en-US" sz="3200" spc="-6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Thus,</a:t>
            </a:r>
            <a:r>
              <a:rPr lang="en-US" sz="3200" spc="-6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labels</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and</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definitions</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used</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to underpin these experiences will continue to evolve.</a:t>
            </a:r>
          </a:p>
          <a:p>
            <a:pPr marL="342900" marR="361950" lvl="0" indent="-342900">
              <a:lnSpc>
                <a:spcPct val="106000"/>
              </a:lnSpc>
              <a:buClr>
                <a:srgbClr val="2C3A45"/>
              </a:buClr>
              <a:buSzPts val="1000"/>
              <a:buFont typeface="Arial" panose="020B0604020202020204" pitchFamily="34" charset="0"/>
              <a:buChar char="•"/>
              <a:tabLst>
                <a:tab pos="831850" algn="l"/>
                <a:tab pos="832485" algn="l"/>
              </a:tabLst>
            </a:pPr>
            <a:endParaRPr lang="en-US" sz="3200" dirty="0">
              <a:solidFill>
                <a:schemeClr val="bg1"/>
              </a:solidFill>
              <a:latin typeface="Century Gothic" panose="020B0502020202020204" pitchFamily="34" charset="0"/>
              <a:ea typeface="Arial" panose="020B0604020202020204" pitchFamily="34" charset="0"/>
            </a:endParaRPr>
          </a:p>
          <a:p>
            <a:pPr marL="342900" marR="361950" lvl="0" indent="-342900">
              <a:lnSpc>
                <a:spcPct val="106000"/>
              </a:lnSpc>
              <a:buClr>
                <a:srgbClr val="2C3A45"/>
              </a:buClr>
              <a:buSzPts val="1000"/>
              <a:buFont typeface="Arial" panose="020B0604020202020204" pitchFamily="34" charset="0"/>
              <a:buChar char="•"/>
              <a:tabLst>
                <a:tab pos="831850" algn="l"/>
                <a:tab pos="832485" algn="l"/>
              </a:tabLst>
            </a:pPr>
            <a:endParaRPr lang="en-CA" sz="3200" dirty="0">
              <a:solidFill>
                <a:schemeClr val="bg1"/>
              </a:solidFill>
              <a:effectLst/>
              <a:latin typeface="Century Gothic" panose="020B0502020202020204" pitchFamily="34" charset="0"/>
              <a:ea typeface="Arial" panose="020B0604020202020204" pitchFamily="34" charset="0"/>
            </a:endParaRPr>
          </a:p>
          <a:p>
            <a:pPr marL="9525">
              <a:lnSpc>
                <a:spcPct val="105000"/>
              </a:lnSpc>
              <a:spcBef>
                <a:spcPts val="10"/>
              </a:spcBef>
              <a:spcAft>
                <a:spcPts val="0"/>
              </a:spcAft>
            </a:pPr>
            <a:endParaRPr lang="en-US" sz="3200" i="1" spc="-10" dirty="0">
              <a:solidFill>
                <a:schemeClr val="bg1"/>
              </a:solidFill>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endParaRPr lang="en-US" sz="3200" i="1" dirty="0">
              <a:solidFill>
                <a:schemeClr val="bg1"/>
              </a:solidFill>
              <a:latin typeface="Century Gothic" panose="020B0502020202020204" pitchFamily="34" charset="0"/>
            </a:endParaRPr>
          </a:p>
        </p:txBody>
      </p:sp>
      <p:sp>
        <p:nvSpPr>
          <p:cNvPr id="5" name="Oval 4">
            <a:extLst>
              <a:ext uri="{FF2B5EF4-FFF2-40B4-BE49-F238E27FC236}">
                <a16:creationId xmlns:a16="http://schemas.microsoft.com/office/drawing/2014/main" id="{12E585AC-CB61-1649-04F3-4BCB0F99C538}"/>
              </a:ext>
            </a:extLst>
          </p:cNvPr>
          <p:cNvSpPr/>
          <p:nvPr/>
        </p:nvSpPr>
        <p:spPr>
          <a:xfrm>
            <a:off x="1828201" y="5613400"/>
            <a:ext cx="178399"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5A7E06C-321C-00F3-8ED9-3288F0BAD21A}"/>
              </a:ext>
            </a:extLst>
          </p:cNvPr>
          <p:cNvSpPr txBox="1">
            <a:spLocks/>
          </p:cNvSpPr>
          <p:nvPr/>
        </p:nvSpPr>
        <p:spPr>
          <a:xfrm>
            <a:off x="1466251" y="1010652"/>
            <a:ext cx="18523549"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2: Sexual Orientation:</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35624324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2381723"/>
            <a:ext cx="20548600" cy="11989885"/>
          </a:xfrm>
          <a:prstGeom prst="rect">
            <a:avLst/>
          </a:prstGeom>
          <a:noFill/>
        </p:spPr>
        <p:txBody>
          <a:bodyPr wrap="square" rtlCol="0">
            <a:spAutoFit/>
          </a:bodyPr>
          <a:lstStyle/>
          <a:p>
            <a:pPr marL="136525" marR="173990">
              <a:lnSpc>
                <a:spcPct val="105000"/>
              </a:lnSpc>
              <a:spcBef>
                <a:spcPts val="975"/>
              </a:spcBef>
              <a:spcAft>
                <a:spcPts val="0"/>
              </a:spcAft>
            </a:pPr>
            <a:r>
              <a:rPr lang="en-US" sz="4000" b="1" spc="-10" dirty="0">
                <a:solidFill>
                  <a:schemeClr val="bg1"/>
                </a:solidFill>
                <a:effectLst/>
                <a:latin typeface="Century Gothic" panose="020B0502020202020204" pitchFamily="34" charset="0"/>
                <a:ea typeface="Arial" panose="020B0604020202020204" pitchFamily="34" charset="0"/>
              </a:rPr>
              <a:t>Sexuality Labels:</a:t>
            </a:r>
          </a:p>
          <a:p>
            <a:pPr marL="136525" marR="173990">
              <a:lnSpc>
                <a:spcPct val="105000"/>
              </a:lnSpc>
              <a:spcBef>
                <a:spcPts val="975"/>
              </a:spcBef>
              <a:spcAft>
                <a:spcPts val="0"/>
              </a:spcAft>
            </a:pPr>
            <a:r>
              <a:rPr lang="en-US" sz="3100" spc="-10" dirty="0">
                <a:solidFill>
                  <a:schemeClr val="bg1"/>
                </a:solidFill>
                <a:effectLst/>
                <a:latin typeface="Century Gothic" panose="020B0502020202020204" pitchFamily="34" charset="0"/>
                <a:ea typeface="Arial" panose="020B0604020202020204" pitchFamily="34" charset="0"/>
              </a:rPr>
              <a:t>For</a:t>
            </a:r>
            <a:r>
              <a:rPr lang="en-US" sz="3100" spc="-2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some</a:t>
            </a:r>
            <a:r>
              <a:rPr lang="en-US" sz="3100" spc="-2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people,</a:t>
            </a:r>
            <a:r>
              <a:rPr lang="en-US" sz="3100" spc="-2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their</a:t>
            </a:r>
            <a:r>
              <a:rPr lang="en-US" sz="3100" spc="-2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label</a:t>
            </a:r>
            <a:r>
              <a:rPr lang="en-US" sz="3100" spc="-2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is</a:t>
            </a:r>
            <a:r>
              <a:rPr lang="en-US" sz="3100" spc="-2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very</a:t>
            </a:r>
            <a:r>
              <a:rPr lang="en-US" sz="3100" spc="-2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important</a:t>
            </a:r>
            <a:r>
              <a:rPr lang="en-US" sz="3100" spc="-3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to</a:t>
            </a:r>
            <a:r>
              <a:rPr lang="en-US" sz="3100" spc="-3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their</a:t>
            </a:r>
            <a:r>
              <a:rPr lang="en-US" sz="3100" spc="-2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identity,</a:t>
            </a:r>
            <a:r>
              <a:rPr lang="en-US" sz="3100" spc="-1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whereas</a:t>
            </a:r>
            <a:r>
              <a:rPr lang="en-US" sz="3100" spc="-2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others</a:t>
            </a:r>
            <a:r>
              <a:rPr lang="en-US" sz="3100" spc="-2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may</a:t>
            </a:r>
            <a:r>
              <a:rPr lang="en-US" sz="3100" spc="-2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use</a:t>
            </a:r>
            <a:r>
              <a:rPr lang="en-US" sz="3100" spc="-2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umbrella</a:t>
            </a:r>
            <a:r>
              <a:rPr lang="en-US" sz="3100" spc="-2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terms</a:t>
            </a:r>
            <a:r>
              <a:rPr lang="en-US" sz="3100" spc="-4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to</a:t>
            </a:r>
            <a:r>
              <a:rPr lang="en-US" sz="3100" spc="-3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describe</a:t>
            </a:r>
            <a:r>
              <a:rPr lang="en-US" sz="3100" spc="-2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their</a:t>
            </a:r>
            <a:r>
              <a:rPr lang="en-US" sz="3100" spc="-2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sexuality </a:t>
            </a:r>
            <a:r>
              <a:rPr lang="en-US" sz="3100" dirty="0">
                <a:solidFill>
                  <a:schemeClr val="bg1"/>
                </a:solidFill>
                <a:effectLst/>
                <a:latin typeface="Century Gothic" panose="020B0502020202020204" pitchFamily="34" charset="0"/>
                <a:ea typeface="Arial" panose="020B0604020202020204" pitchFamily="34" charset="0"/>
              </a:rPr>
              <a:t>but</a:t>
            </a:r>
            <a:r>
              <a:rPr lang="en-US" sz="3100" spc="-7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may</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not</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have</a:t>
            </a:r>
            <a:r>
              <a:rPr lang="en-US" sz="3100" spc="-7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or</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use</a:t>
            </a:r>
            <a:r>
              <a:rPr lang="en-US" sz="3100" spc="-7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a</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specific</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label</a:t>
            </a:r>
            <a:r>
              <a:rPr lang="en-US" sz="3100" spc="-7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to</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represents</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their</a:t>
            </a:r>
            <a:r>
              <a:rPr lang="en-US" sz="3100" spc="-7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sexuality.</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Further,</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there</a:t>
            </a:r>
            <a:r>
              <a:rPr lang="en-US" sz="3100" spc="-7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are</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varying</a:t>
            </a:r>
            <a:r>
              <a:rPr lang="en-US" sz="3100" spc="-7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levels</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of</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vulnerability</a:t>
            </a:r>
            <a:r>
              <a:rPr lang="en-US" sz="3100" spc="-7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that</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comes with</a:t>
            </a:r>
            <a:r>
              <a:rPr lang="en-US" sz="3100" spc="-6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sharing</a:t>
            </a:r>
            <a:r>
              <a:rPr lang="en-US" sz="3100" spc="-3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one’s</a:t>
            </a:r>
            <a:r>
              <a:rPr lang="en-US" sz="3100" spc="-4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sexuality.</a:t>
            </a:r>
            <a:r>
              <a:rPr lang="en-US" sz="3100" spc="-5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It</a:t>
            </a:r>
            <a:r>
              <a:rPr lang="en-US" sz="3100" spc="-5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is</a:t>
            </a:r>
            <a:r>
              <a:rPr lang="en-US" sz="3100" spc="-5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important</a:t>
            </a:r>
            <a:r>
              <a:rPr lang="en-US" sz="3100" spc="-5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that</a:t>
            </a:r>
            <a:r>
              <a:rPr lang="en-US" sz="3100" spc="-5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we</a:t>
            </a:r>
            <a:r>
              <a:rPr lang="en-US" sz="3100" spc="-5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try</a:t>
            </a:r>
            <a:r>
              <a:rPr lang="en-US" sz="3100" spc="-4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not</a:t>
            </a:r>
            <a:r>
              <a:rPr lang="en-US" sz="3100" spc="-5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to</a:t>
            </a:r>
            <a:r>
              <a:rPr lang="en-US" sz="3100" spc="-6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put</a:t>
            </a:r>
            <a:r>
              <a:rPr lang="en-US" sz="3100" spc="-5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pressure</a:t>
            </a:r>
            <a:r>
              <a:rPr lang="en-US" sz="3100" spc="-5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on</a:t>
            </a:r>
            <a:r>
              <a:rPr lang="en-US" sz="3100" spc="-6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people</a:t>
            </a:r>
            <a:r>
              <a:rPr lang="en-US" sz="3100" spc="-5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to</a:t>
            </a:r>
            <a:r>
              <a:rPr lang="en-US" sz="3100" spc="-6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use</a:t>
            </a:r>
            <a:r>
              <a:rPr lang="en-US" sz="3100" spc="-5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labels</a:t>
            </a:r>
            <a:r>
              <a:rPr lang="en-US" sz="3100" spc="-4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or</a:t>
            </a:r>
            <a:r>
              <a:rPr lang="en-US" sz="3100" spc="-4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constrain</a:t>
            </a:r>
            <a:r>
              <a:rPr lang="en-US" sz="3100" spc="-6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them</a:t>
            </a:r>
            <a:r>
              <a:rPr lang="en-US" sz="3100" spc="-6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to</a:t>
            </a:r>
            <a:r>
              <a:rPr lang="en-US" sz="3100" spc="-6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a</a:t>
            </a:r>
            <a:r>
              <a:rPr lang="en-US" sz="3100" spc="-5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specific definition</a:t>
            </a:r>
            <a:r>
              <a:rPr lang="en-US" sz="3100" spc="-7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due</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to</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the</a:t>
            </a:r>
            <a:r>
              <a:rPr lang="en-US" sz="3100" spc="-7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specificity</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of</a:t>
            </a:r>
            <a:r>
              <a:rPr lang="en-US" sz="3100" spc="-7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each</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person’s</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experience.</a:t>
            </a:r>
            <a:r>
              <a:rPr lang="en-US" sz="3100" spc="-7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This</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is</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part</a:t>
            </a:r>
            <a:r>
              <a:rPr lang="en-US" sz="3100" spc="-7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of</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the</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reason</a:t>
            </a:r>
            <a:r>
              <a:rPr lang="en-US" sz="3100" spc="-7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why</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many</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people</a:t>
            </a:r>
            <a:r>
              <a:rPr lang="en-US" sz="3100" spc="-7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use</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a</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variety</a:t>
            </a:r>
            <a:r>
              <a:rPr lang="en-US" sz="3100" spc="-7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of</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terms</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to </a:t>
            </a:r>
            <a:r>
              <a:rPr lang="en-US" sz="3100" spc="-10" dirty="0">
                <a:solidFill>
                  <a:schemeClr val="bg1"/>
                </a:solidFill>
                <a:effectLst/>
                <a:latin typeface="Century Gothic" panose="020B0502020202020204" pitchFamily="34" charset="0"/>
                <a:ea typeface="Arial" panose="020B0604020202020204" pitchFamily="34" charset="0"/>
              </a:rPr>
              <a:t>describe</a:t>
            </a:r>
            <a:r>
              <a:rPr lang="en-US" sz="3100" spc="-3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their</a:t>
            </a:r>
            <a:r>
              <a:rPr lang="en-US" sz="3100" spc="-3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sexuality</a:t>
            </a:r>
            <a:r>
              <a:rPr lang="en-US" sz="3100" spc="-3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because</a:t>
            </a:r>
            <a:r>
              <a:rPr lang="en-US" sz="3100" spc="-3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using</a:t>
            </a:r>
            <a:r>
              <a:rPr lang="en-US" sz="3100" spc="-3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more</a:t>
            </a:r>
            <a:r>
              <a:rPr lang="en-US" sz="3100" spc="-3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than</a:t>
            </a:r>
            <a:r>
              <a:rPr lang="en-US" sz="3100" spc="-4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one</a:t>
            </a:r>
            <a:r>
              <a:rPr lang="en-US" sz="3100" spc="-3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label</a:t>
            </a:r>
            <a:r>
              <a:rPr lang="en-US" sz="3100" spc="-3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or</a:t>
            </a:r>
            <a:r>
              <a:rPr lang="en-US" sz="3100" spc="-1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perhaps</a:t>
            </a:r>
            <a:r>
              <a:rPr lang="en-US" sz="3100" spc="-3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even</a:t>
            </a:r>
            <a:r>
              <a:rPr lang="en-US" sz="3100" spc="-3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no</a:t>
            </a:r>
            <a:r>
              <a:rPr lang="en-US" sz="3100" spc="-4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labels</a:t>
            </a:r>
            <a:r>
              <a:rPr lang="en-US" sz="3100" spc="-3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does</a:t>
            </a:r>
            <a:r>
              <a:rPr lang="en-US" sz="3100" spc="-3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not</a:t>
            </a:r>
            <a:r>
              <a:rPr lang="en-US" sz="3100" spc="-4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diminish</a:t>
            </a:r>
            <a:r>
              <a:rPr lang="en-US" sz="3100" spc="-3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their</a:t>
            </a:r>
            <a:r>
              <a:rPr lang="en-US" sz="3100" spc="-2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sexuality</a:t>
            </a:r>
            <a:r>
              <a:rPr lang="en-US" sz="3100" spc="-3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and</a:t>
            </a:r>
            <a:endParaRPr lang="en-CA" sz="3100" dirty="0">
              <a:solidFill>
                <a:schemeClr val="bg1"/>
              </a:solidFill>
              <a:effectLst/>
              <a:latin typeface="Century Gothic" panose="020B0502020202020204" pitchFamily="34" charset="0"/>
              <a:ea typeface="Arial" panose="020B0604020202020204" pitchFamily="34" charset="0"/>
            </a:endParaRPr>
          </a:p>
          <a:p>
            <a:pPr marL="136525">
              <a:lnSpc>
                <a:spcPct val="106000"/>
              </a:lnSpc>
              <a:spcBef>
                <a:spcPts val="15"/>
              </a:spcBef>
              <a:spcAft>
                <a:spcPts val="0"/>
              </a:spcAft>
            </a:pPr>
            <a:r>
              <a:rPr lang="en-US" sz="3100" dirty="0">
                <a:solidFill>
                  <a:schemeClr val="bg1"/>
                </a:solidFill>
                <a:effectLst/>
                <a:latin typeface="Century Gothic" panose="020B0502020202020204" pitchFamily="34" charset="0"/>
                <a:ea typeface="Arial" panose="020B0604020202020204" pitchFamily="34" charset="0"/>
              </a:rPr>
              <a:t>who</a:t>
            </a:r>
            <a:r>
              <a:rPr lang="en-US" sz="3100" spc="-7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they</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are</a:t>
            </a:r>
            <a:r>
              <a:rPr lang="en-US" sz="3100" spc="-6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attracted</a:t>
            </a:r>
            <a:r>
              <a:rPr lang="en-US" sz="3100" spc="-7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to.</a:t>
            </a:r>
            <a:r>
              <a:rPr lang="en-US" sz="3100" spc="-5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Additionally,</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some</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individuals</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may</a:t>
            </a:r>
            <a:r>
              <a:rPr lang="en-US" sz="3100" spc="-6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still</a:t>
            </a:r>
            <a:r>
              <a:rPr lang="en-US" sz="3100" spc="-7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not</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fully</a:t>
            </a:r>
            <a:r>
              <a:rPr lang="en-US" sz="3100" spc="-6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know</a:t>
            </a:r>
            <a:r>
              <a:rPr lang="en-US" sz="3100" spc="-7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where</a:t>
            </a:r>
            <a:r>
              <a:rPr lang="en-US" sz="3100" spc="-6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they</a:t>
            </a:r>
            <a:r>
              <a:rPr lang="en-US" sz="3100" spc="-6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are</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at</a:t>
            </a:r>
            <a:r>
              <a:rPr lang="en-US" sz="3100" spc="-7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in</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this</a:t>
            </a:r>
            <a:r>
              <a:rPr lang="en-US" sz="3100" spc="-6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journey</a:t>
            </a:r>
            <a:r>
              <a:rPr lang="en-US" sz="3100" spc="-6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and</a:t>
            </a:r>
            <a:r>
              <a:rPr lang="en-US" sz="3100" spc="-7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may</a:t>
            </a:r>
            <a:r>
              <a:rPr lang="en-US" sz="3100" spc="-5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be questioning</a:t>
            </a:r>
            <a:r>
              <a:rPr lang="en-US" sz="3100" spc="-9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their</a:t>
            </a:r>
            <a:r>
              <a:rPr lang="en-US" sz="3100" spc="-8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sexual</a:t>
            </a:r>
            <a:r>
              <a:rPr lang="en-US" sz="3100" spc="-8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identity.</a:t>
            </a:r>
          </a:p>
          <a:p>
            <a:pPr marL="136525">
              <a:lnSpc>
                <a:spcPct val="106000"/>
              </a:lnSpc>
              <a:spcBef>
                <a:spcPts val="15"/>
              </a:spcBef>
              <a:spcAft>
                <a:spcPts val="0"/>
              </a:spcAft>
            </a:pPr>
            <a:endParaRPr lang="en-CA" sz="3100" dirty="0">
              <a:solidFill>
                <a:schemeClr val="bg1"/>
              </a:solidFill>
              <a:effectLst/>
              <a:latin typeface="Century Gothic" panose="020B0502020202020204" pitchFamily="34" charset="0"/>
              <a:ea typeface="Arial" panose="020B0604020202020204" pitchFamily="34" charset="0"/>
            </a:endParaRPr>
          </a:p>
          <a:p>
            <a:pPr marL="136525" marR="173990">
              <a:lnSpc>
                <a:spcPct val="106000"/>
              </a:lnSpc>
              <a:spcBef>
                <a:spcPts val="870"/>
              </a:spcBef>
              <a:spcAft>
                <a:spcPts val="0"/>
              </a:spcAft>
            </a:pPr>
            <a:r>
              <a:rPr lang="en-US" sz="3100" dirty="0">
                <a:solidFill>
                  <a:schemeClr val="bg1"/>
                </a:solidFill>
                <a:effectLst/>
                <a:latin typeface="Century Gothic" panose="020B0502020202020204" pitchFamily="34" charset="0"/>
                <a:ea typeface="Arial" panose="020B0604020202020204" pitchFamily="34" charset="0"/>
              </a:rPr>
              <a:t>The following describes various sexual and romantic orientations and terms. For many, the genders they are sexually attracted to align</a:t>
            </a:r>
            <a:r>
              <a:rPr lang="en-US" sz="3100" spc="-7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with</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the</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genders</a:t>
            </a:r>
            <a:r>
              <a:rPr lang="en-US" sz="3100" spc="-7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they</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are</a:t>
            </a:r>
            <a:r>
              <a:rPr lang="en-US" sz="3100" spc="-7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romantically</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attracted</a:t>
            </a:r>
            <a:r>
              <a:rPr lang="en-US" sz="3100" spc="-7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to</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and</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thus</a:t>
            </a:r>
            <a:r>
              <a:rPr lang="en-US" sz="3100" spc="-7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some</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people</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choose</a:t>
            </a:r>
            <a:r>
              <a:rPr lang="en-US" sz="3100" spc="-7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to</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identify</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under</a:t>
            </a:r>
            <a:r>
              <a:rPr lang="en-US" sz="3100" spc="-7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one</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label</a:t>
            </a:r>
            <a:r>
              <a:rPr lang="en-US" sz="3100" spc="-4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to</a:t>
            </a:r>
            <a:r>
              <a:rPr lang="en-US" sz="3100" spc="-7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encompass both</a:t>
            </a:r>
            <a:r>
              <a:rPr lang="en-US" sz="3100" spc="-3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forms</a:t>
            </a:r>
            <a:r>
              <a:rPr lang="en-US" sz="3100" spc="-2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of</a:t>
            </a:r>
            <a:r>
              <a:rPr lang="en-US" sz="3100" spc="-1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attraction.</a:t>
            </a:r>
            <a:r>
              <a:rPr lang="en-US" sz="3100" spc="-2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But</a:t>
            </a:r>
            <a:r>
              <a:rPr lang="en-US" sz="3100" spc="-2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it</a:t>
            </a:r>
            <a:r>
              <a:rPr lang="en-US" sz="3100" spc="-2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is</a:t>
            </a:r>
            <a:r>
              <a:rPr lang="en-US" sz="3100" spc="-1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important</a:t>
            </a:r>
            <a:r>
              <a:rPr lang="en-US" sz="3100" spc="-2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to</a:t>
            </a:r>
            <a:r>
              <a:rPr lang="en-US" sz="3100" spc="-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understand</a:t>
            </a:r>
            <a:r>
              <a:rPr lang="en-US" sz="3100" spc="-3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the</a:t>
            </a:r>
            <a:r>
              <a:rPr lang="en-US" sz="3100" spc="-2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difference</a:t>
            </a:r>
            <a:r>
              <a:rPr lang="en-US" sz="3100" spc="-2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between</a:t>
            </a:r>
            <a:r>
              <a:rPr lang="en-US" sz="3100" spc="-3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sexual</a:t>
            </a:r>
            <a:r>
              <a:rPr lang="en-US" sz="3100" spc="-2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and</a:t>
            </a:r>
            <a:r>
              <a:rPr lang="en-US" sz="3100" spc="-3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romantic</a:t>
            </a:r>
            <a:r>
              <a:rPr lang="en-US" sz="3100" spc="-3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orientations as</a:t>
            </a:r>
            <a:r>
              <a:rPr lang="en-US" sz="3100" spc="-1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they</a:t>
            </a:r>
            <a:r>
              <a:rPr lang="en-US" sz="3100" spc="-1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can be independent characteristics. While sexual orientation is the tendency to feel sexual desire toward people of certain genders, a</a:t>
            </a:r>
            <a:r>
              <a:rPr lang="en-US" sz="3100" spc="40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person</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may</a:t>
            </a:r>
            <a:r>
              <a:rPr lang="en-US" sz="3100" spc="-5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have</a:t>
            </a:r>
            <a:r>
              <a:rPr lang="en-US" sz="3100" spc="-5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the</a:t>
            </a:r>
            <a:r>
              <a:rPr lang="en-US" sz="3100" spc="-5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tendency</a:t>
            </a:r>
            <a:r>
              <a:rPr lang="en-US" sz="3100" spc="-5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to</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fall</a:t>
            </a:r>
            <a:r>
              <a:rPr lang="en-US" sz="3100" spc="-6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in</a:t>
            </a:r>
            <a:r>
              <a:rPr lang="en-US" sz="3100" spc="-6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love</a:t>
            </a:r>
            <a:r>
              <a:rPr lang="en-US" sz="3100" spc="-5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with</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certain</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people.</a:t>
            </a:r>
            <a:r>
              <a:rPr lang="en-US" sz="3100" spc="-6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We</a:t>
            </a:r>
            <a:r>
              <a:rPr lang="en-US" sz="3100" spc="-5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might</a:t>
            </a:r>
            <a:r>
              <a:rPr lang="en-US" sz="3100" spc="-6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call</a:t>
            </a:r>
            <a:r>
              <a:rPr lang="en-US" sz="3100" spc="-6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this</a:t>
            </a:r>
            <a:r>
              <a:rPr lang="en-US" sz="3100" spc="-5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romantic</a:t>
            </a:r>
            <a:r>
              <a:rPr lang="en-US" sz="3100" spc="-7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orientation—the</a:t>
            </a:r>
            <a:r>
              <a:rPr lang="en-US" sz="3100" spc="-5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desire</a:t>
            </a:r>
            <a:r>
              <a:rPr lang="en-US" sz="3100" spc="-5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for</a:t>
            </a:r>
            <a:r>
              <a:rPr lang="en-US" sz="3100" spc="-5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intimate and</a:t>
            </a:r>
            <a:r>
              <a:rPr lang="en-US" sz="3100" spc="-8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emotional</a:t>
            </a:r>
            <a:r>
              <a:rPr lang="en-US" sz="3100" spc="-8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relationships.</a:t>
            </a:r>
            <a:endParaRPr lang="en-CA" sz="3100" dirty="0">
              <a:solidFill>
                <a:schemeClr val="bg1"/>
              </a:solidFill>
              <a:effectLst/>
              <a:latin typeface="Century Gothic" panose="020B0502020202020204" pitchFamily="34" charset="0"/>
              <a:ea typeface="Arial" panose="020B0604020202020204" pitchFamily="34" charset="0"/>
            </a:endParaRPr>
          </a:p>
          <a:p>
            <a:pPr marL="342900" marR="361950" lvl="0" indent="-342900">
              <a:lnSpc>
                <a:spcPct val="106000"/>
              </a:lnSpc>
              <a:buClr>
                <a:srgbClr val="2C3A45"/>
              </a:buClr>
              <a:buSzPts val="1000"/>
              <a:buFont typeface="Arial" panose="020B0604020202020204" pitchFamily="34" charset="0"/>
              <a:buChar char="•"/>
              <a:tabLst>
                <a:tab pos="831850" algn="l"/>
                <a:tab pos="832485" algn="l"/>
              </a:tabLst>
            </a:pPr>
            <a:endParaRPr lang="en-US" sz="3200" dirty="0">
              <a:solidFill>
                <a:schemeClr val="bg1"/>
              </a:solidFill>
              <a:latin typeface="Century Gothic" panose="020B0502020202020204" pitchFamily="34" charset="0"/>
              <a:ea typeface="Arial" panose="020B0604020202020204" pitchFamily="34" charset="0"/>
            </a:endParaRPr>
          </a:p>
          <a:p>
            <a:pPr marL="342900" marR="361950" lvl="0" indent="-342900">
              <a:lnSpc>
                <a:spcPct val="106000"/>
              </a:lnSpc>
              <a:buClr>
                <a:srgbClr val="2C3A45"/>
              </a:buClr>
              <a:buSzPts val="1000"/>
              <a:buFont typeface="Arial" panose="020B0604020202020204" pitchFamily="34" charset="0"/>
              <a:buChar char="•"/>
              <a:tabLst>
                <a:tab pos="831850" algn="l"/>
                <a:tab pos="832485" algn="l"/>
              </a:tabLst>
            </a:pPr>
            <a:endParaRPr lang="en-CA" sz="3200" dirty="0">
              <a:solidFill>
                <a:schemeClr val="bg1"/>
              </a:solidFill>
              <a:effectLst/>
              <a:latin typeface="Century Gothic" panose="020B0502020202020204" pitchFamily="34" charset="0"/>
              <a:ea typeface="Arial" panose="020B0604020202020204" pitchFamily="34" charset="0"/>
            </a:endParaRPr>
          </a:p>
          <a:p>
            <a:pPr marL="9525">
              <a:lnSpc>
                <a:spcPct val="105000"/>
              </a:lnSpc>
              <a:spcBef>
                <a:spcPts val="10"/>
              </a:spcBef>
              <a:spcAft>
                <a:spcPts val="0"/>
              </a:spcAft>
            </a:pPr>
            <a:endParaRPr lang="en-US" sz="3200" i="1" spc="-10" dirty="0">
              <a:solidFill>
                <a:schemeClr val="bg1"/>
              </a:solidFill>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endParaRPr lang="en-US" sz="3200" i="1" dirty="0">
              <a:solidFill>
                <a:schemeClr val="bg1"/>
              </a:solidFill>
              <a:latin typeface="Century Gothic" panose="020B0502020202020204" pitchFamily="34" charset="0"/>
            </a:endParaRPr>
          </a:p>
        </p:txBody>
      </p:sp>
      <p:sp>
        <p:nvSpPr>
          <p:cNvPr id="5" name="Oval 4">
            <a:extLst>
              <a:ext uri="{FF2B5EF4-FFF2-40B4-BE49-F238E27FC236}">
                <a16:creationId xmlns:a16="http://schemas.microsoft.com/office/drawing/2014/main" id="{12E585AC-CB61-1649-04F3-4BCB0F99C538}"/>
              </a:ext>
            </a:extLst>
          </p:cNvPr>
          <p:cNvSpPr/>
          <p:nvPr/>
        </p:nvSpPr>
        <p:spPr>
          <a:xfrm>
            <a:off x="1828201" y="5613400"/>
            <a:ext cx="178399"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9B060E-8B3C-F218-31DB-96E4E8A2665F}"/>
              </a:ext>
            </a:extLst>
          </p:cNvPr>
          <p:cNvSpPr txBox="1">
            <a:spLocks/>
          </p:cNvSpPr>
          <p:nvPr/>
        </p:nvSpPr>
        <p:spPr>
          <a:xfrm>
            <a:off x="1466251" y="883652"/>
            <a:ext cx="18523549"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2: Sexual Orientation:</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30280648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2301857"/>
            <a:ext cx="20548600" cy="11199476"/>
          </a:xfrm>
          <a:prstGeom prst="rect">
            <a:avLst/>
          </a:prstGeom>
          <a:noFill/>
        </p:spPr>
        <p:txBody>
          <a:bodyPr wrap="square" rtlCol="0">
            <a:spAutoFit/>
          </a:bodyPr>
          <a:lstStyle/>
          <a:p>
            <a:pPr marL="136525">
              <a:spcBef>
                <a:spcPts val="845"/>
              </a:spcBef>
              <a:spcAft>
                <a:spcPts val="0"/>
              </a:spcAft>
            </a:pPr>
            <a:r>
              <a:rPr lang="en-US" sz="4000" b="1" i="1" dirty="0">
                <a:solidFill>
                  <a:schemeClr val="bg1"/>
                </a:solidFill>
                <a:effectLst/>
                <a:latin typeface="Century Gothic" panose="020B0502020202020204" pitchFamily="34" charset="0"/>
                <a:ea typeface="Arial" panose="020B0604020202020204" pitchFamily="34" charset="0"/>
              </a:rPr>
              <a:t>Common</a:t>
            </a:r>
            <a:r>
              <a:rPr lang="en-US" sz="4000" b="1" i="1" spc="-30" dirty="0">
                <a:solidFill>
                  <a:schemeClr val="bg1"/>
                </a:solidFill>
                <a:effectLst/>
                <a:latin typeface="Century Gothic" panose="020B0502020202020204" pitchFamily="34" charset="0"/>
                <a:ea typeface="Arial" panose="020B0604020202020204" pitchFamily="34" charset="0"/>
              </a:rPr>
              <a:t> </a:t>
            </a:r>
            <a:r>
              <a:rPr lang="en-US" sz="4000" b="1" i="1" dirty="0">
                <a:solidFill>
                  <a:schemeClr val="bg1"/>
                </a:solidFill>
                <a:effectLst/>
                <a:latin typeface="Century Gothic" panose="020B0502020202020204" pitchFamily="34" charset="0"/>
                <a:ea typeface="Arial" panose="020B0604020202020204" pitchFamily="34" charset="0"/>
              </a:rPr>
              <a:t>Sexual</a:t>
            </a:r>
            <a:r>
              <a:rPr lang="en-US" sz="4000" b="1" i="1" spc="-35" dirty="0">
                <a:solidFill>
                  <a:schemeClr val="bg1"/>
                </a:solidFill>
                <a:effectLst/>
                <a:latin typeface="Century Gothic" panose="020B0502020202020204" pitchFamily="34" charset="0"/>
                <a:ea typeface="Arial" panose="020B0604020202020204" pitchFamily="34" charset="0"/>
              </a:rPr>
              <a:t> </a:t>
            </a:r>
            <a:r>
              <a:rPr lang="en-US" sz="4000" b="1" i="1" dirty="0">
                <a:solidFill>
                  <a:schemeClr val="bg1"/>
                </a:solidFill>
                <a:effectLst/>
                <a:latin typeface="Century Gothic" panose="020B0502020202020204" pitchFamily="34" charset="0"/>
                <a:ea typeface="Arial" panose="020B0604020202020204" pitchFamily="34" charset="0"/>
              </a:rPr>
              <a:t>Orientation</a:t>
            </a:r>
            <a:r>
              <a:rPr lang="en-US" sz="4000" b="1" i="1" spc="-30" dirty="0">
                <a:solidFill>
                  <a:schemeClr val="bg1"/>
                </a:solidFill>
                <a:effectLst/>
                <a:latin typeface="Century Gothic" panose="020B0502020202020204" pitchFamily="34" charset="0"/>
                <a:ea typeface="Arial" panose="020B0604020202020204" pitchFamily="34" charset="0"/>
              </a:rPr>
              <a:t> </a:t>
            </a:r>
            <a:r>
              <a:rPr lang="en-US" sz="4000" b="1" i="1" spc="-10" dirty="0">
                <a:solidFill>
                  <a:schemeClr val="bg1"/>
                </a:solidFill>
                <a:effectLst/>
                <a:latin typeface="Century Gothic" panose="020B0502020202020204" pitchFamily="34" charset="0"/>
                <a:ea typeface="Arial" panose="020B0604020202020204" pitchFamily="34" charset="0"/>
              </a:rPr>
              <a:t>Labels*</a:t>
            </a:r>
            <a:endParaRPr lang="en-CA" sz="4000" b="1" dirty="0">
              <a:solidFill>
                <a:schemeClr val="bg1"/>
              </a:solidFill>
              <a:effectLst/>
              <a:latin typeface="Century Gothic" panose="020B0502020202020204" pitchFamily="34" charset="0"/>
              <a:ea typeface="Arial" panose="020B0604020202020204" pitchFamily="34" charset="0"/>
            </a:endParaRPr>
          </a:p>
          <a:p>
            <a:r>
              <a:rPr lang="en-US" sz="3200" i="1" dirty="0">
                <a:solidFill>
                  <a:schemeClr val="bg1"/>
                </a:solidFill>
                <a:effectLst/>
                <a:latin typeface="Century Gothic" panose="020B0502020202020204" pitchFamily="34" charset="0"/>
                <a:ea typeface="Arial" panose="020B0604020202020204" pitchFamily="34" charset="0"/>
              </a:rPr>
              <a:t> </a:t>
            </a:r>
            <a:endParaRPr lang="en-CA" sz="3200" dirty="0">
              <a:solidFill>
                <a:schemeClr val="bg1"/>
              </a:solidFill>
              <a:effectLst/>
              <a:latin typeface="Century Gothic" panose="020B0502020202020204" pitchFamily="34" charset="0"/>
              <a:ea typeface="Arial" panose="020B0604020202020204" pitchFamily="34" charset="0"/>
            </a:endParaRPr>
          </a:p>
          <a:p>
            <a:pPr marL="223838" marR="417195" lvl="0">
              <a:lnSpc>
                <a:spcPct val="105000"/>
              </a:lnSpc>
              <a:spcBef>
                <a:spcPts val="5"/>
              </a:spcBef>
              <a:spcAft>
                <a:spcPts val="0"/>
              </a:spcAft>
              <a:buClr>
                <a:srgbClr val="2C3A45"/>
              </a:buClr>
              <a:buSzPts val="1000"/>
            </a:pPr>
            <a:r>
              <a:rPr lang="en-US" sz="3100" b="1" dirty="0">
                <a:solidFill>
                  <a:schemeClr val="bg1"/>
                </a:solidFill>
                <a:effectLst/>
                <a:latin typeface="Century Gothic" panose="020B0502020202020204" pitchFamily="34" charset="0"/>
                <a:ea typeface="Arial" panose="020B0604020202020204" pitchFamily="34" charset="0"/>
              </a:rPr>
              <a:t>Queer</a:t>
            </a:r>
            <a:r>
              <a:rPr lang="en-US" sz="3100" b="1" spc="-3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is</a:t>
            </a:r>
            <a:r>
              <a:rPr lang="en-US" sz="3100" spc="-3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an</a:t>
            </a:r>
            <a:r>
              <a:rPr lang="en-US" sz="3100" spc="-3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umbrella</a:t>
            </a:r>
            <a:r>
              <a:rPr lang="en-US" sz="3100" spc="-3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term</a:t>
            </a:r>
            <a:r>
              <a:rPr lang="en-US" sz="3100" spc="-4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often</a:t>
            </a:r>
            <a:r>
              <a:rPr lang="en-US" sz="3100" spc="-3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used</a:t>
            </a:r>
            <a:r>
              <a:rPr lang="en-US" sz="3100" spc="-3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to</a:t>
            </a:r>
            <a:r>
              <a:rPr lang="en-US" sz="3100" spc="-2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describe</a:t>
            </a:r>
            <a:r>
              <a:rPr lang="en-US" sz="3100" spc="-3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individuals</a:t>
            </a:r>
            <a:r>
              <a:rPr lang="en-US" sz="3100" spc="-3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that</a:t>
            </a:r>
            <a:r>
              <a:rPr lang="en-US" sz="3100" spc="-3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are</a:t>
            </a:r>
            <a:r>
              <a:rPr lang="en-US" sz="3100" spc="-3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not</a:t>
            </a:r>
            <a:r>
              <a:rPr lang="en-US" sz="3100" spc="-3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heterosexual</a:t>
            </a:r>
            <a:r>
              <a:rPr lang="en-US" sz="3100" spc="-3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or</a:t>
            </a:r>
            <a:r>
              <a:rPr lang="en-US" sz="3100" spc="-2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heteroromantic</a:t>
            </a:r>
            <a:r>
              <a:rPr lang="en-US" sz="3100" spc="-2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and/or not cis-gendered. This use of the term is acceptable if it is also acknowledged that not every non-heterosexual, and non-heteroromantic person identifies as queer.</a:t>
            </a:r>
            <a:endParaRPr lang="en-CA" sz="3100" dirty="0">
              <a:solidFill>
                <a:schemeClr val="bg1"/>
              </a:solidFill>
              <a:effectLst/>
              <a:latin typeface="Century Gothic" panose="020B0502020202020204" pitchFamily="34" charset="0"/>
              <a:ea typeface="Arial" panose="020B0604020202020204" pitchFamily="34" charset="0"/>
            </a:endParaRPr>
          </a:p>
          <a:p>
            <a:pPr marL="223838">
              <a:spcBef>
                <a:spcPts val="5"/>
              </a:spcBef>
            </a:pPr>
            <a:r>
              <a:rPr lang="en-US" sz="3100" dirty="0">
                <a:solidFill>
                  <a:schemeClr val="bg1"/>
                </a:solidFill>
                <a:effectLst/>
                <a:latin typeface="Century Gothic" panose="020B0502020202020204" pitchFamily="34" charset="0"/>
                <a:ea typeface="Arial" panose="020B0604020202020204" pitchFamily="34" charset="0"/>
              </a:rPr>
              <a:t> </a:t>
            </a:r>
            <a:endParaRPr lang="en-CA" sz="3100" dirty="0">
              <a:solidFill>
                <a:schemeClr val="bg1"/>
              </a:solidFill>
              <a:effectLst/>
              <a:latin typeface="Century Gothic" panose="020B0502020202020204" pitchFamily="34" charset="0"/>
              <a:ea typeface="Arial" panose="020B0604020202020204" pitchFamily="34" charset="0"/>
            </a:endParaRPr>
          </a:p>
          <a:p>
            <a:pPr marL="223838" marR="144780" lvl="0">
              <a:lnSpc>
                <a:spcPct val="106000"/>
              </a:lnSpc>
              <a:buClr>
                <a:srgbClr val="2C3A45"/>
              </a:buClr>
              <a:buSzPts val="1000"/>
            </a:pPr>
            <a:r>
              <a:rPr lang="en-US" sz="3100" i="1" dirty="0">
                <a:solidFill>
                  <a:schemeClr val="bg1"/>
                </a:solidFill>
                <a:effectLst/>
                <a:latin typeface="Century Gothic" panose="020B0502020202020204" pitchFamily="34" charset="0"/>
                <a:ea typeface="Arial" panose="020B0604020202020204" pitchFamily="34" charset="0"/>
              </a:rPr>
              <a:t>Note: Queer was originally used as a derogatory term to marginalize members of the 2SLGBTQ+ community but has been</a:t>
            </a:r>
            <a:r>
              <a:rPr lang="en-US" sz="3100" i="1" spc="-70"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reclaimed</a:t>
            </a:r>
            <a:r>
              <a:rPr lang="en-US" sz="3100" i="1" spc="-65"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by</a:t>
            </a:r>
            <a:r>
              <a:rPr lang="en-US" sz="3100" i="1" spc="-65"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some</a:t>
            </a:r>
            <a:r>
              <a:rPr lang="en-US" sz="3100" i="1" spc="-70"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members</a:t>
            </a:r>
            <a:r>
              <a:rPr lang="en-US" sz="3100" i="1" spc="-65"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of</a:t>
            </a:r>
            <a:r>
              <a:rPr lang="en-US" sz="3100" i="1" spc="-55"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the</a:t>
            </a:r>
            <a:r>
              <a:rPr lang="en-US" sz="3100" i="1" spc="-65"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community</a:t>
            </a:r>
            <a:r>
              <a:rPr lang="en-US" sz="3100" i="1" spc="-55"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as</a:t>
            </a:r>
            <a:r>
              <a:rPr lang="en-US" sz="3100" i="1" spc="-60"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an</a:t>
            </a:r>
            <a:r>
              <a:rPr lang="en-US" sz="3100" i="1" spc="-60"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empowering</a:t>
            </a:r>
            <a:r>
              <a:rPr lang="en-US" sz="3100" i="1" spc="-60"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descriptor.</a:t>
            </a:r>
            <a:r>
              <a:rPr lang="en-US" sz="3100" i="1" spc="-55"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It</a:t>
            </a:r>
            <a:r>
              <a:rPr lang="en-US" sz="3100" i="1" spc="-70"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is</a:t>
            </a:r>
            <a:r>
              <a:rPr lang="en-US" sz="3100" i="1" spc="-65"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important</a:t>
            </a:r>
            <a:r>
              <a:rPr lang="en-US" sz="3100" i="1" spc="-65"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to</a:t>
            </a:r>
            <a:r>
              <a:rPr lang="en-US" sz="3100" i="1" spc="-60"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remember</a:t>
            </a:r>
            <a:r>
              <a:rPr lang="en-US" sz="3100" i="1" spc="-70"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that this term may still be regarded as a slur to many individuals and should not be used to describe a specific person unless given</a:t>
            </a:r>
            <a:r>
              <a:rPr lang="en-US" sz="3100" i="1" spc="-65"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permission.</a:t>
            </a:r>
            <a:r>
              <a:rPr lang="en-US" sz="3100" i="1" spc="-50"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It</a:t>
            </a:r>
            <a:r>
              <a:rPr lang="en-US" sz="3100" i="1" spc="-65"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is</a:t>
            </a:r>
            <a:r>
              <a:rPr lang="en-US" sz="3100" i="1" spc="-70"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also</a:t>
            </a:r>
            <a:r>
              <a:rPr lang="en-US" sz="3100" i="1" spc="-50"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important</a:t>
            </a:r>
            <a:r>
              <a:rPr lang="en-US" sz="3100" i="1" spc="-65"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to</a:t>
            </a:r>
            <a:r>
              <a:rPr lang="en-US" sz="3100" i="1" spc="-65"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be</a:t>
            </a:r>
            <a:r>
              <a:rPr lang="en-US" sz="3100" i="1" spc="-60"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mindful</a:t>
            </a:r>
            <a:r>
              <a:rPr lang="en-US" sz="3100" i="1" spc="-65"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and</a:t>
            </a:r>
            <a:r>
              <a:rPr lang="en-US" sz="3100" i="1" spc="-55"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respectful</a:t>
            </a:r>
            <a:r>
              <a:rPr lang="en-US" sz="3100" i="1" spc="-65"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of</a:t>
            </a:r>
            <a:r>
              <a:rPr lang="en-US" sz="3100" i="1" spc="-55"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acceptable</a:t>
            </a:r>
            <a:r>
              <a:rPr lang="en-US" sz="3100" i="1" spc="-60"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in-group</a:t>
            </a:r>
            <a:r>
              <a:rPr lang="en-US" sz="3100" i="1" spc="-55"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and</a:t>
            </a:r>
            <a:r>
              <a:rPr lang="en-US" sz="3100" i="1" spc="-55"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out-group</a:t>
            </a:r>
            <a:r>
              <a:rPr lang="en-US" sz="3100" i="1" spc="-55"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terminology. For example, “queer” is acceptable to use when referring to queer communities but should be avoided when referencing</a:t>
            </a:r>
            <a:r>
              <a:rPr lang="en-US" sz="3100" i="1" spc="200"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a</a:t>
            </a:r>
            <a:r>
              <a:rPr lang="en-US" sz="3100" i="1" spc="-65"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specific</a:t>
            </a:r>
            <a:r>
              <a:rPr lang="en-US" sz="3100" i="1" spc="-75"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individual.</a:t>
            </a:r>
            <a:endParaRPr lang="en-CA" sz="3100" dirty="0">
              <a:solidFill>
                <a:schemeClr val="bg1"/>
              </a:solidFill>
              <a:effectLst/>
              <a:latin typeface="Century Gothic" panose="020B0502020202020204" pitchFamily="34" charset="0"/>
              <a:ea typeface="Arial" panose="020B0604020202020204" pitchFamily="34" charset="0"/>
            </a:endParaRPr>
          </a:p>
          <a:p>
            <a:pPr marL="223838">
              <a:spcBef>
                <a:spcPts val="25"/>
              </a:spcBef>
            </a:pPr>
            <a:r>
              <a:rPr lang="en-US" sz="3100" i="1" dirty="0">
                <a:solidFill>
                  <a:schemeClr val="bg1"/>
                </a:solidFill>
                <a:effectLst/>
                <a:latin typeface="Century Gothic" panose="020B0502020202020204" pitchFamily="34" charset="0"/>
                <a:ea typeface="Arial" panose="020B0604020202020204" pitchFamily="34" charset="0"/>
              </a:rPr>
              <a:t> </a:t>
            </a:r>
            <a:endParaRPr lang="en-CA" sz="3100" dirty="0">
              <a:solidFill>
                <a:schemeClr val="bg1"/>
              </a:solidFill>
              <a:effectLst/>
              <a:latin typeface="Century Gothic" panose="020B0502020202020204" pitchFamily="34" charset="0"/>
              <a:ea typeface="Arial" panose="020B0604020202020204" pitchFamily="34" charset="0"/>
            </a:endParaRPr>
          </a:p>
          <a:p>
            <a:pPr marL="223838" lvl="0">
              <a:buClr>
                <a:srgbClr val="2C3A45"/>
              </a:buClr>
              <a:buSzPts val="1000"/>
            </a:pPr>
            <a:r>
              <a:rPr lang="en-US" sz="3100" b="1" dirty="0">
                <a:solidFill>
                  <a:schemeClr val="bg1"/>
                </a:solidFill>
                <a:effectLst/>
                <a:latin typeface="Century Gothic" panose="020B0502020202020204" pitchFamily="34" charset="0"/>
                <a:ea typeface="Arial" panose="020B0604020202020204" pitchFamily="34" charset="0"/>
              </a:rPr>
              <a:t>Lesbian</a:t>
            </a:r>
            <a:r>
              <a:rPr lang="en-US" sz="3100" b="1" spc="2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refers</a:t>
            </a:r>
            <a:r>
              <a:rPr lang="en-US" sz="3100" spc="1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to a</a:t>
            </a:r>
            <a:r>
              <a:rPr lang="en-US" sz="3100" spc="1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woman</a:t>
            </a:r>
            <a:r>
              <a:rPr lang="en-US" sz="3100" spc="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or</a:t>
            </a:r>
            <a:r>
              <a:rPr lang="en-US" sz="3100" spc="2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non-binary</a:t>
            </a:r>
            <a:r>
              <a:rPr lang="en-US" sz="3100" spc="1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person</a:t>
            </a:r>
            <a:r>
              <a:rPr lang="en-US" sz="3100" spc="1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who is</a:t>
            </a:r>
            <a:r>
              <a:rPr lang="en-US" sz="3100" spc="1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sexually</a:t>
            </a:r>
            <a:r>
              <a:rPr lang="en-US" sz="3100" spc="1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attracted</a:t>
            </a:r>
            <a:r>
              <a:rPr lang="en-US" sz="3100" spc="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to women</a:t>
            </a:r>
            <a:r>
              <a:rPr lang="en-US" sz="3100" spc="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or</a:t>
            </a:r>
            <a:r>
              <a:rPr lang="en-US" sz="3100" spc="2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feminine-aligned</a:t>
            </a:r>
            <a:r>
              <a:rPr lang="en-US" sz="3100" spc="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folks.</a:t>
            </a:r>
          </a:p>
          <a:p>
            <a:pPr marL="223838" lvl="0">
              <a:buClr>
                <a:srgbClr val="2C3A45"/>
              </a:buClr>
              <a:buSzPts val="1000"/>
            </a:pPr>
            <a:endParaRPr lang="en-CA" sz="3100" dirty="0">
              <a:solidFill>
                <a:schemeClr val="bg1"/>
              </a:solidFill>
              <a:effectLst/>
              <a:latin typeface="Century Gothic" panose="020B0502020202020204" pitchFamily="34" charset="0"/>
              <a:ea typeface="Arial" panose="020B0604020202020204" pitchFamily="34" charset="0"/>
            </a:endParaRPr>
          </a:p>
          <a:p>
            <a:pPr marL="223838"/>
            <a:r>
              <a:rPr lang="en-US" sz="3100" b="1" dirty="0">
                <a:solidFill>
                  <a:schemeClr val="bg1"/>
                </a:solidFill>
                <a:effectLst/>
                <a:latin typeface="Century Gothic" panose="020B0502020202020204" pitchFamily="34" charset="0"/>
                <a:ea typeface="Arial" panose="020B0604020202020204" pitchFamily="34" charset="0"/>
              </a:rPr>
              <a:t>Gay</a:t>
            </a:r>
            <a:r>
              <a:rPr lang="en-US" sz="3100" b="1" spc="-3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is</a:t>
            </a:r>
            <a:r>
              <a:rPr lang="en-US" sz="3100" spc="-4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an</a:t>
            </a:r>
            <a:r>
              <a:rPr lang="en-US" sz="3100" spc="-5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umbrella</a:t>
            </a:r>
            <a:r>
              <a:rPr lang="en-US" sz="3100" spc="-4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term</a:t>
            </a:r>
            <a:r>
              <a:rPr lang="en-US" sz="3100" spc="-4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often</a:t>
            </a:r>
            <a:r>
              <a:rPr lang="en-US" sz="3100" spc="-5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used</a:t>
            </a:r>
            <a:r>
              <a:rPr lang="en-US" sz="3100" spc="-5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to</a:t>
            </a:r>
            <a:r>
              <a:rPr lang="en-US" sz="3100" spc="-5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describe</a:t>
            </a:r>
            <a:r>
              <a:rPr lang="en-US" sz="3100" spc="-4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individuals</a:t>
            </a:r>
            <a:r>
              <a:rPr lang="en-US" sz="3100" spc="-4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that</a:t>
            </a:r>
            <a:r>
              <a:rPr lang="en-US" sz="3100" spc="-5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are</a:t>
            </a:r>
            <a:r>
              <a:rPr lang="en-US" sz="3100" spc="-4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not</a:t>
            </a:r>
            <a:r>
              <a:rPr lang="en-US" sz="3100" spc="-5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heterosexual</a:t>
            </a:r>
            <a:r>
              <a:rPr lang="en-US" sz="3100" spc="-5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or</a:t>
            </a:r>
            <a:r>
              <a:rPr lang="en-US" sz="3100" spc="-4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heteroromantic.</a:t>
            </a:r>
            <a:r>
              <a:rPr lang="en-US" sz="3100" spc="-2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It</a:t>
            </a:r>
            <a:r>
              <a:rPr lang="en-US" sz="3100" spc="-5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is</a:t>
            </a:r>
            <a:r>
              <a:rPr lang="en-US" sz="3100" spc="-4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most commonly used as a label for a man or non-binary person who is sexually attracted to men or masculine-aligned folks.</a:t>
            </a:r>
            <a:r>
              <a:rPr lang="en-CA" sz="3100" dirty="0">
                <a:solidFill>
                  <a:schemeClr val="bg1"/>
                </a:solidFill>
                <a:effectLst/>
                <a:latin typeface="Century Gothic" panose="020B0502020202020204" pitchFamily="34" charset="0"/>
              </a:rPr>
              <a:t> </a:t>
            </a:r>
            <a:endParaRPr lang="en-US" sz="3100" dirty="0">
              <a:solidFill>
                <a:schemeClr val="bg1"/>
              </a:solidFill>
              <a:latin typeface="Century Gothic" panose="020B0502020202020204" pitchFamily="34" charset="0"/>
              <a:ea typeface="Arial" panose="020B0604020202020204" pitchFamily="34" charset="0"/>
            </a:endParaRPr>
          </a:p>
          <a:p>
            <a:pPr marL="342900" marR="361950" lvl="0" indent="-342900">
              <a:lnSpc>
                <a:spcPct val="106000"/>
              </a:lnSpc>
              <a:buClr>
                <a:srgbClr val="2C3A45"/>
              </a:buClr>
              <a:buSzPts val="1000"/>
              <a:buFont typeface="Arial" panose="020B0604020202020204" pitchFamily="34" charset="0"/>
              <a:buChar char="•"/>
              <a:tabLst>
                <a:tab pos="831850" algn="l"/>
                <a:tab pos="832485" algn="l"/>
              </a:tabLst>
            </a:pPr>
            <a:endParaRPr lang="en-CA" sz="3200" dirty="0">
              <a:solidFill>
                <a:schemeClr val="bg1"/>
              </a:solidFill>
              <a:effectLst/>
              <a:latin typeface="Century Gothic" panose="020B0502020202020204" pitchFamily="34" charset="0"/>
              <a:ea typeface="Arial" panose="020B0604020202020204" pitchFamily="34" charset="0"/>
            </a:endParaRPr>
          </a:p>
          <a:p>
            <a:pPr marL="9525">
              <a:lnSpc>
                <a:spcPct val="105000"/>
              </a:lnSpc>
              <a:spcBef>
                <a:spcPts val="10"/>
              </a:spcBef>
              <a:spcAft>
                <a:spcPts val="0"/>
              </a:spcAft>
            </a:pPr>
            <a:endParaRPr lang="en-US" sz="3200" i="1" spc="-10" dirty="0">
              <a:solidFill>
                <a:schemeClr val="bg1"/>
              </a:solidFill>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endParaRPr lang="en-US" sz="3200" i="1" dirty="0">
              <a:solidFill>
                <a:schemeClr val="bg1"/>
              </a:solidFill>
              <a:latin typeface="Century Gothic" panose="020B0502020202020204" pitchFamily="34" charset="0"/>
            </a:endParaRPr>
          </a:p>
        </p:txBody>
      </p:sp>
      <p:sp>
        <p:nvSpPr>
          <p:cNvPr id="2" name="Title 1">
            <a:extLst>
              <a:ext uri="{FF2B5EF4-FFF2-40B4-BE49-F238E27FC236}">
                <a16:creationId xmlns:a16="http://schemas.microsoft.com/office/drawing/2014/main" id="{CC83202C-F419-3A14-5BE3-F964BFDDA0AB}"/>
              </a:ext>
            </a:extLst>
          </p:cNvPr>
          <p:cNvSpPr txBox="1">
            <a:spLocks/>
          </p:cNvSpPr>
          <p:nvPr/>
        </p:nvSpPr>
        <p:spPr>
          <a:xfrm>
            <a:off x="1466251" y="883652"/>
            <a:ext cx="18523549"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2: Sexual Orientation:</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32401306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2428857"/>
            <a:ext cx="20548600" cy="10756214"/>
          </a:xfrm>
          <a:prstGeom prst="rect">
            <a:avLst/>
          </a:prstGeom>
          <a:noFill/>
        </p:spPr>
        <p:txBody>
          <a:bodyPr wrap="square" rtlCol="0">
            <a:spAutoFit/>
          </a:bodyPr>
          <a:lstStyle/>
          <a:p>
            <a:pPr marL="136525">
              <a:spcBef>
                <a:spcPts val="845"/>
              </a:spcBef>
              <a:spcAft>
                <a:spcPts val="0"/>
              </a:spcAft>
            </a:pPr>
            <a:r>
              <a:rPr lang="en-US" sz="4000" b="1" i="1" dirty="0">
                <a:solidFill>
                  <a:schemeClr val="bg1"/>
                </a:solidFill>
                <a:effectLst/>
                <a:latin typeface="Century Gothic" panose="020B0502020202020204" pitchFamily="34" charset="0"/>
                <a:ea typeface="Arial" panose="020B0604020202020204" pitchFamily="34" charset="0"/>
              </a:rPr>
              <a:t>Common</a:t>
            </a:r>
            <a:r>
              <a:rPr lang="en-US" sz="4000" b="1" i="1" spc="-30" dirty="0">
                <a:solidFill>
                  <a:schemeClr val="bg1"/>
                </a:solidFill>
                <a:effectLst/>
                <a:latin typeface="Century Gothic" panose="020B0502020202020204" pitchFamily="34" charset="0"/>
                <a:ea typeface="Arial" panose="020B0604020202020204" pitchFamily="34" charset="0"/>
              </a:rPr>
              <a:t> </a:t>
            </a:r>
            <a:r>
              <a:rPr lang="en-US" sz="4000" b="1" i="1" dirty="0">
                <a:solidFill>
                  <a:schemeClr val="bg1"/>
                </a:solidFill>
                <a:effectLst/>
                <a:latin typeface="Century Gothic" panose="020B0502020202020204" pitchFamily="34" charset="0"/>
                <a:ea typeface="Arial" panose="020B0604020202020204" pitchFamily="34" charset="0"/>
              </a:rPr>
              <a:t>Sexual</a:t>
            </a:r>
            <a:r>
              <a:rPr lang="en-US" sz="4000" b="1" i="1" spc="-35" dirty="0">
                <a:solidFill>
                  <a:schemeClr val="bg1"/>
                </a:solidFill>
                <a:effectLst/>
                <a:latin typeface="Century Gothic" panose="020B0502020202020204" pitchFamily="34" charset="0"/>
                <a:ea typeface="Arial" panose="020B0604020202020204" pitchFamily="34" charset="0"/>
              </a:rPr>
              <a:t> </a:t>
            </a:r>
            <a:r>
              <a:rPr lang="en-US" sz="4000" b="1" i="1" dirty="0">
                <a:solidFill>
                  <a:schemeClr val="bg1"/>
                </a:solidFill>
                <a:effectLst/>
                <a:latin typeface="Century Gothic" panose="020B0502020202020204" pitchFamily="34" charset="0"/>
                <a:ea typeface="Arial" panose="020B0604020202020204" pitchFamily="34" charset="0"/>
              </a:rPr>
              <a:t>Orientation</a:t>
            </a:r>
            <a:r>
              <a:rPr lang="en-US" sz="4000" b="1" i="1" spc="-30" dirty="0">
                <a:solidFill>
                  <a:schemeClr val="bg1"/>
                </a:solidFill>
                <a:effectLst/>
                <a:latin typeface="Century Gothic" panose="020B0502020202020204" pitchFamily="34" charset="0"/>
                <a:ea typeface="Arial" panose="020B0604020202020204" pitchFamily="34" charset="0"/>
              </a:rPr>
              <a:t> </a:t>
            </a:r>
            <a:r>
              <a:rPr lang="en-US" sz="4000" b="1" i="1" spc="-10" dirty="0">
                <a:solidFill>
                  <a:schemeClr val="bg1"/>
                </a:solidFill>
                <a:effectLst/>
                <a:latin typeface="Century Gothic" panose="020B0502020202020204" pitchFamily="34" charset="0"/>
                <a:ea typeface="Arial" panose="020B0604020202020204" pitchFamily="34" charset="0"/>
              </a:rPr>
              <a:t>Labels*</a:t>
            </a:r>
            <a:endParaRPr lang="en-CA" sz="4000" b="1" dirty="0">
              <a:solidFill>
                <a:schemeClr val="bg1"/>
              </a:solidFill>
              <a:effectLst/>
              <a:latin typeface="Century Gothic" panose="020B0502020202020204" pitchFamily="34" charset="0"/>
              <a:ea typeface="Arial" panose="020B0604020202020204" pitchFamily="34" charset="0"/>
            </a:endParaRPr>
          </a:p>
          <a:p>
            <a:r>
              <a:rPr lang="en-US" sz="3000" i="1" dirty="0">
                <a:solidFill>
                  <a:schemeClr val="bg1"/>
                </a:solidFill>
                <a:effectLst/>
                <a:latin typeface="Century Gothic" panose="020B0502020202020204" pitchFamily="34" charset="0"/>
                <a:ea typeface="Arial" panose="020B0604020202020204" pitchFamily="34" charset="0"/>
              </a:rPr>
              <a:t> </a:t>
            </a:r>
            <a:endParaRPr lang="en-CA" sz="3000" dirty="0">
              <a:solidFill>
                <a:schemeClr val="bg1"/>
              </a:solidFill>
              <a:effectLst/>
              <a:latin typeface="Century Gothic" panose="020B0502020202020204" pitchFamily="34" charset="0"/>
              <a:ea typeface="Arial" panose="020B0604020202020204" pitchFamily="34" charset="0"/>
            </a:endParaRPr>
          </a:p>
          <a:p>
            <a:pPr marL="342900" marR="361950" indent="-342900">
              <a:lnSpc>
                <a:spcPct val="106000"/>
              </a:lnSpc>
              <a:buClr>
                <a:srgbClr val="2C3A45"/>
              </a:buClr>
              <a:buSzPts val="1000"/>
              <a:buFont typeface="Arial" panose="020B0604020202020204" pitchFamily="34" charset="0"/>
              <a:buChar char="•"/>
              <a:tabLst>
                <a:tab pos="831850" algn="l"/>
                <a:tab pos="832485" algn="l"/>
              </a:tabLst>
            </a:pPr>
            <a:r>
              <a:rPr lang="en-US" sz="3100" b="1" dirty="0">
                <a:solidFill>
                  <a:schemeClr val="bg1"/>
                </a:solidFill>
                <a:effectLst/>
                <a:latin typeface="Century Gothic" panose="020B0502020202020204" pitchFamily="34" charset="0"/>
                <a:ea typeface="Arial" panose="020B0604020202020204" pitchFamily="34" charset="0"/>
              </a:rPr>
              <a:t>- Bisexual </a:t>
            </a:r>
            <a:r>
              <a:rPr lang="en-US" sz="3100" dirty="0">
                <a:solidFill>
                  <a:schemeClr val="bg1"/>
                </a:solidFill>
                <a:effectLst/>
                <a:latin typeface="Century Gothic" panose="020B0502020202020204" pitchFamily="34" charset="0"/>
                <a:ea typeface="Arial" panose="020B0604020202020204" pitchFamily="34" charset="0"/>
              </a:rPr>
              <a:t>refers to a sexual orientation of a person, regardless of their gender, when they are sexually attracted to more than one gender.</a:t>
            </a:r>
          </a:p>
          <a:p>
            <a:pPr marL="342900" marR="361950" indent="-342900">
              <a:lnSpc>
                <a:spcPct val="106000"/>
              </a:lnSpc>
              <a:buClr>
                <a:srgbClr val="2C3A45"/>
              </a:buClr>
              <a:buSzPts val="1000"/>
              <a:buFont typeface="Arial" panose="020B0604020202020204" pitchFamily="34" charset="0"/>
              <a:buChar char="•"/>
              <a:tabLst>
                <a:tab pos="831850" algn="l"/>
                <a:tab pos="832485" algn="l"/>
              </a:tabLst>
            </a:pPr>
            <a:r>
              <a:rPr lang="en-US" sz="3100" i="1" dirty="0">
                <a:solidFill>
                  <a:schemeClr val="bg1"/>
                </a:solidFill>
                <a:effectLst/>
                <a:latin typeface="Century Gothic" panose="020B0502020202020204" pitchFamily="34" charset="0"/>
                <a:ea typeface="Arial" panose="020B0604020202020204" pitchFamily="34" charset="0"/>
              </a:rPr>
              <a:t>Note: Bisexuality is not meant to reinforce the gender binary and those who identify as bisexual understand the</a:t>
            </a:r>
            <a:r>
              <a:rPr lang="en-US" sz="3100" i="1" spc="-20"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multiplicity</a:t>
            </a:r>
            <a:r>
              <a:rPr lang="en-US" sz="3100" i="1" spc="-35"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of</a:t>
            </a:r>
            <a:r>
              <a:rPr lang="en-US" sz="3100" i="1" spc="-40"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gender</a:t>
            </a:r>
            <a:r>
              <a:rPr lang="en-US" sz="3100" i="1" spc="-30"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identities</a:t>
            </a:r>
            <a:r>
              <a:rPr lang="en-US" sz="3100" i="1" spc="-15"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that</a:t>
            </a:r>
            <a:r>
              <a:rPr lang="en-US" sz="3100" i="1" spc="-25"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exist.</a:t>
            </a:r>
            <a:r>
              <a:rPr lang="en-US" sz="3100" i="1" spc="-25"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Due</a:t>
            </a:r>
            <a:r>
              <a:rPr lang="en-US" sz="3100" i="1" spc="-50"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to</a:t>
            </a:r>
            <a:r>
              <a:rPr lang="en-US" sz="3100" i="1" spc="-40"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the</a:t>
            </a:r>
            <a:r>
              <a:rPr lang="en-US" sz="3100" i="1" spc="-20"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connotation</a:t>
            </a:r>
            <a:r>
              <a:rPr lang="en-US" sz="3100" i="1" spc="-15"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of</a:t>
            </a:r>
            <a:r>
              <a:rPr lang="en-US" sz="3100" i="1" spc="-15"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duality</a:t>
            </a:r>
            <a:r>
              <a:rPr lang="en-US" sz="3100" i="1" spc="-10"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within</a:t>
            </a:r>
            <a:r>
              <a:rPr lang="en-US" sz="3100" i="1" spc="-15"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the</a:t>
            </a:r>
            <a:r>
              <a:rPr lang="en-US" sz="3100" i="1" spc="-50"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prefix</a:t>
            </a:r>
            <a:r>
              <a:rPr lang="en-US" sz="3100" i="1" spc="-20"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“bi”,</a:t>
            </a:r>
            <a:r>
              <a:rPr lang="en-US" sz="3100" i="1" spc="-50"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some individuals have adopted the term polysexual, but bisexual remains to be a term describing the attraction to two</a:t>
            </a:r>
            <a:r>
              <a:rPr lang="en-US" sz="3100" i="1" spc="-70"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or</a:t>
            </a:r>
            <a:r>
              <a:rPr lang="en-US" sz="3100" i="1" spc="-85"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more</a:t>
            </a:r>
            <a:r>
              <a:rPr lang="en-US" sz="3100" i="1" spc="-70"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gender</a:t>
            </a:r>
            <a:r>
              <a:rPr lang="en-US" sz="3100" i="1" spc="-85" dirty="0">
                <a:solidFill>
                  <a:schemeClr val="bg1"/>
                </a:solidFill>
                <a:effectLst/>
                <a:latin typeface="Century Gothic" panose="020B0502020202020204" pitchFamily="34" charset="0"/>
                <a:ea typeface="Arial" panose="020B0604020202020204" pitchFamily="34" charset="0"/>
              </a:rPr>
              <a:t> </a:t>
            </a:r>
            <a:r>
              <a:rPr lang="en-US" sz="3100" i="1" dirty="0">
                <a:solidFill>
                  <a:schemeClr val="bg1"/>
                </a:solidFill>
                <a:effectLst/>
                <a:latin typeface="Century Gothic" panose="020B0502020202020204" pitchFamily="34" charset="0"/>
                <a:ea typeface="Arial" panose="020B0604020202020204" pitchFamily="34" charset="0"/>
              </a:rPr>
              <a:t>identities</a:t>
            </a:r>
            <a:r>
              <a:rPr lang="en-CA" sz="3100" dirty="0">
                <a:solidFill>
                  <a:schemeClr val="bg1"/>
                </a:solidFill>
                <a:effectLst/>
                <a:latin typeface="Century Gothic" panose="020B0502020202020204" pitchFamily="34" charset="0"/>
              </a:rPr>
              <a:t> </a:t>
            </a:r>
          </a:p>
          <a:p>
            <a:pPr marL="342900" marR="361950" indent="-342900">
              <a:lnSpc>
                <a:spcPct val="106000"/>
              </a:lnSpc>
              <a:buClr>
                <a:srgbClr val="2C3A45"/>
              </a:buClr>
              <a:buSzPts val="1000"/>
              <a:buFont typeface="Arial" panose="020B0604020202020204" pitchFamily="34" charset="0"/>
              <a:buChar char="•"/>
              <a:tabLst>
                <a:tab pos="831850" algn="l"/>
                <a:tab pos="832485" algn="l"/>
              </a:tabLst>
            </a:pPr>
            <a:endParaRPr lang="en-US" sz="3100" dirty="0">
              <a:solidFill>
                <a:schemeClr val="bg1"/>
              </a:solidFill>
              <a:latin typeface="Century Gothic" panose="020B0502020202020204" pitchFamily="34" charset="0"/>
            </a:endParaRPr>
          </a:p>
          <a:p>
            <a:pPr marL="342900" marR="265430" lvl="0" indent="-342900" algn="just">
              <a:lnSpc>
                <a:spcPct val="105000"/>
              </a:lnSpc>
              <a:buClr>
                <a:srgbClr val="2C3A45"/>
              </a:buClr>
              <a:buSzPts val="1000"/>
              <a:buFont typeface="Arial" panose="020B0604020202020204" pitchFamily="34" charset="0"/>
              <a:buChar char="•"/>
              <a:tabLst>
                <a:tab pos="832485" algn="l"/>
              </a:tabLst>
            </a:pPr>
            <a:r>
              <a:rPr lang="en-US" sz="3100" b="1" dirty="0">
                <a:solidFill>
                  <a:schemeClr val="bg1"/>
                </a:solidFill>
                <a:effectLst/>
                <a:latin typeface="Century Gothic" panose="020B0502020202020204" pitchFamily="34" charset="0"/>
                <a:ea typeface="Arial" panose="020B0604020202020204" pitchFamily="34" charset="0"/>
              </a:rPr>
              <a:t>- Pansexual </a:t>
            </a:r>
            <a:r>
              <a:rPr lang="en-US" sz="3100" dirty="0">
                <a:solidFill>
                  <a:schemeClr val="bg1"/>
                </a:solidFill>
                <a:effectLst/>
                <a:latin typeface="Century Gothic" panose="020B0502020202020204" pitchFamily="34" charset="0"/>
                <a:ea typeface="Arial" panose="020B0604020202020204" pitchFamily="34" charset="0"/>
              </a:rPr>
              <a:t>refers to the sexual orientation of a person, regardless of their gender, when they are sexually attracted to all people, regardless of those people’s gender. It is distinguished from bisexuality because many pansexual folks feel that</a:t>
            </a:r>
            <a:r>
              <a:rPr lang="en-US" sz="3100" spc="-8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gender</a:t>
            </a:r>
            <a:r>
              <a:rPr lang="en-US" sz="3100" spc="-8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is</a:t>
            </a:r>
            <a:r>
              <a:rPr lang="en-US" sz="3100" spc="-8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not</a:t>
            </a:r>
            <a:r>
              <a:rPr lang="en-US" sz="3100" spc="-8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a</a:t>
            </a:r>
            <a:r>
              <a:rPr lang="en-US" sz="3100" spc="-8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factor</a:t>
            </a:r>
            <a:r>
              <a:rPr lang="en-US" sz="3100" spc="-8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within</a:t>
            </a:r>
            <a:r>
              <a:rPr lang="en-US" sz="3100" spc="-8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their</a:t>
            </a:r>
            <a:r>
              <a:rPr lang="en-US" sz="3100" spc="-8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attraction</a:t>
            </a:r>
            <a:r>
              <a:rPr lang="en-US" sz="3100" spc="-8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to</a:t>
            </a:r>
            <a:r>
              <a:rPr lang="en-US" sz="3100" spc="-8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people.</a:t>
            </a:r>
            <a:endParaRPr lang="en-CA" sz="3100" dirty="0">
              <a:solidFill>
                <a:schemeClr val="bg1"/>
              </a:solidFill>
              <a:effectLst/>
              <a:latin typeface="Century Gothic" panose="020B0502020202020204" pitchFamily="34" charset="0"/>
              <a:ea typeface="Arial" panose="020B0604020202020204" pitchFamily="34" charset="0"/>
            </a:endParaRPr>
          </a:p>
          <a:p>
            <a:pPr>
              <a:spcBef>
                <a:spcPts val="30"/>
              </a:spcBef>
            </a:pPr>
            <a:r>
              <a:rPr lang="en-US" sz="3100" dirty="0">
                <a:solidFill>
                  <a:schemeClr val="bg1"/>
                </a:solidFill>
                <a:effectLst/>
                <a:latin typeface="Century Gothic" panose="020B0502020202020204" pitchFamily="34" charset="0"/>
                <a:ea typeface="Arial" panose="020B0604020202020204" pitchFamily="34" charset="0"/>
              </a:rPr>
              <a:t> </a:t>
            </a:r>
            <a:endParaRPr lang="en-CA" sz="3100" dirty="0">
              <a:solidFill>
                <a:schemeClr val="bg1"/>
              </a:solidFill>
              <a:effectLst/>
              <a:latin typeface="Century Gothic" panose="020B0502020202020204" pitchFamily="34" charset="0"/>
              <a:ea typeface="Arial" panose="020B0604020202020204" pitchFamily="34" charset="0"/>
            </a:endParaRPr>
          </a:p>
          <a:p>
            <a:pPr marL="342900" marR="648335" lvl="0" indent="-342900">
              <a:lnSpc>
                <a:spcPct val="105000"/>
              </a:lnSpc>
              <a:spcBef>
                <a:spcPts val="5"/>
              </a:spcBef>
              <a:spcAft>
                <a:spcPts val="0"/>
              </a:spcAft>
              <a:buClr>
                <a:srgbClr val="2C3A45"/>
              </a:buClr>
              <a:buSzPts val="1000"/>
              <a:buFont typeface="Arial" panose="020B0604020202020204" pitchFamily="34" charset="0"/>
              <a:buChar char="•"/>
              <a:tabLst>
                <a:tab pos="831850" algn="l"/>
                <a:tab pos="832485" algn="l"/>
              </a:tabLst>
            </a:pPr>
            <a:r>
              <a:rPr lang="en-US" sz="3100" b="1" dirty="0">
                <a:solidFill>
                  <a:schemeClr val="bg1"/>
                </a:solidFill>
                <a:effectLst/>
                <a:latin typeface="Century Gothic" panose="020B0502020202020204" pitchFamily="34" charset="0"/>
                <a:ea typeface="Arial" panose="020B0604020202020204" pitchFamily="34" charset="0"/>
              </a:rPr>
              <a:t>- Asexual </a:t>
            </a:r>
            <a:r>
              <a:rPr lang="en-US" sz="3100" dirty="0">
                <a:solidFill>
                  <a:schemeClr val="bg1"/>
                </a:solidFill>
                <a:effectLst/>
                <a:latin typeface="Century Gothic" panose="020B0502020202020204" pitchFamily="34" charset="0"/>
                <a:ea typeface="Arial" panose="020B0604020202020204" pitchFamily="34" charset="0"/>
              </a:rPr>
              <a:t>refers to a sexual orientation of a person, regardless of their gender, when they have little to no sexual attraction to other people.</a:t>
            </a:r>
          </a:p>
          <a:p>
            <a:pPr marL="342900" marR="648335" lvl="0" indent="-342900">
              <a:lnSpc>
                <a:spcPct val="105000"/>
              </a:lnSpc>
              <a:spcBef>
                <a:spcPts val="5"/>
              </a:spcBef>
              <a:spcAft>
                <a:spcPts val="0"/>
              </a:spcAft>
              <a:buClr>
                <a:srgbClr val="2C3A45"/>
              </a:buClr>
              <a:buSzPts val="1000"/>
              <a:buFont typeface="Arial" panose="020B0604020202020204" pitchFamily="34" charset="0"/>
              <a:buChar char="•"/>
              <a:tabLst>
                <a:tab pos="831850" algn="l"/>
                <a:tab pos="832485" algn="l"/>
              </a:tabLst>
            </a:pPr>
            <a:endParaRPr lang="en-CA" sz="3100" dirty="0">
              <a:solidFill>
                <a:schemeClr val="bg1"/>
              </a:solidFill>
              <a:effectLst/>
              <a:latin typeface="Century Gothic" panose="020B0502020202020204" pitchFamily="34" charset="0"/>
              <a:ea typeface="Arial" panose="020B0604020202020204" pitchFamily="34" charset="0"/>
            </a:endParaRPr>
          </a:p>
          <a:p>
            <a:pPr marL="342900" marR="192405" lvl="0" indent="-342900">
              <a:lnSpc>
                <a:spcPct val="105000"/>
              </a:lnSpc>
              <a:spcBef>
                <a:spcPts val="25"/>
              </a:spcBef>
              <a:spcAft>
                <a:spcPts val="0"/>
              </a:spcAft>
              <a:buClr>
                <a:srgbClr val="2C3A45"/>
              </a:buClr>
              <a:buSzPts val="1000"/>
              <a:buFont typeface="Arial" panose="020B0604020202020204" pitchFamily="34" charset="0"/>
              <a:buChar char="•"/>
              <a:tabLst>
                <a:tab pos="831850" algn="l"/>
                <a:tab pos="832485" algn="l"/>
              </a:tabLst>
            </a:pPr>
            <a:r>
              <a:rPr lang="en-US" sz="3100" b="1" spc="-10" dirty="0">
                <a:solidFill>
                  <a:schemeClr val="bg1"/>
                </a:solidFill>
                <a:effectLst/>
                <a:latin typeface="Century Gothic" panose="020B0502020202020204" pitchFamily="34" charset="0"/>
                <a:ea typeface="Arial" panose="020B0604020202020204" pitchFamily="34" charset="0"/>
              </a:rPr>
              <a:t>- Demisexual </a:t>
            </a:r>
            <a:r>
              <a:rPr lang="en-US" sz="3100" spc="-10" dirty="0">
                <a:solidFill>
                  <a:schemeClr val="bg1"/>
                </a:solidFill>
                <a:effectLst/>
                <a:latin typeface="Century Gothic" panose="020B0502020202020204" pitchFamily="34" charset="0"/>
                <a:ea typeface="Arial" panose="020B0604020202020204" pitchFamily="34" charset="0"/>
              </a:rPr>
              <a:t>is</a:t>
            </a:r>
            <a:r>
              <a:rPr lang="en-US" sz="3100" spc="-2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a</a:t>
            </a:r>
            <a:r>
              <a:rPr lang="en-US" sz="3100" spc="-2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sexual</a:t>
            </a:r>
            <a:r>
              <a:rPr lang="en-US" sz="3100" spc="-2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orientation</a:t>
            </a:r>
            <a:r>
              <a:rPr lang="en-US" sz="3100" spc="-3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of</a:t>
            </a:r>
            <a:r>
              <a:rPr lang="en-US" sz="3100" spc="-1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people</a:t>
            </a:r>
            <a:r>
              <a:rPr lang="en-US" sz="3100" spc="-2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who</a:t>
            </a:r>
            <a:r>
              <a:rPr lang="en-US" sz="3100" spc="-3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are</a:t>
            </a:r>
            <a:r>
              <a:rPr lang="en-US" sz="3100" spc="-2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not</a:t>
            </a:r>
            <a:r>
              <a:rPr lang="en-US" sz="3100" spc="-2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sexually</a:t>
            </a:r>
            <a:r>
              <a:rPr lang="en-US" sz="3100" spc="-2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attracted</a:t>
            </a:r>
            <a:r>
              <a:rPr lang="en-US" sz="3100" spc="-2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to</a:t>
            </a:r>
            <a:r>
              <a:rPr lang="en-US" sz="3100" spc="-3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individuals</a:t>
            </a:r>
            <a:r>
              <a:rPr lang="en-US" sz="3100" spc="-2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until</a:t>
            </a:r>
            <a:r>
              <a:rPr lang="en-US" sz="3100" spc="-2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they</a:t>
            </a:r>
            <a:r>
              <a:rPr lang="en-US" sz="3100" spc="-1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have</a:t>
            </a:r>
            <a:r>
              <a:rPr lang="en-US" sz="3100" spc="-2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established an</a:t>
            </a:r>
            <a:r>
              <a:rPr lang="en-US" sz="3100" spc="-2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emotional</a:t>
            </a:r>
            <a:r>
              <a:rPr lang="en-US" sz="3100" spc="-2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connection</a:t>
            </a:r>
            <a:r>
              <a:rPr lang="en-US" sz="3100" spc="-3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with</a:t>
            </a:r>
            <a:r>
              <a:rPr lang="en-US" sz="3100" spc="-3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another person.</a:t>
            </a:r>
            <a:r>
              <a:rPr lang="en-US" sz="3100" spc="-2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This emotional</a:t>
            </a:r>
            <a:r>
              <a:rPr lang="en-US" sz="3100" spc="-2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connection</a:t>
            </a:r>
            <a:r>
              <a:rPr lang="en-US" sz="3100" spc="-3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can</a:t>
            </a:r>
            <a:r>
              <a:rPr lang="en-US" sz="3100" spc="-2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be</a:t>
            </a:r>
            <a:r>
              <a:rPr lang="en-US" sz="3100" spc="-2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romantic,</a:t>
            </a:r>
            <a:r>
              <a:rPr lang="en-US" sz="3100" spc="-2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platonic,</a:t>
            </a:r>
            <a:r>
              <a:rPr lang="en-US" sz="3100" spc="-2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or any</a:t>
            </a:r>
            <a:r>
              <a:rPr lang="en-US" sz="3100" spc="-1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other</a:t>
            </a:r>
            <a:r>
              <a:rPr lang="en-US" sz="3100" spc="-1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form </a:t>
            </a:r>
            <a:r>
              <a:rPr lang="en-US" sz="3100" dirty="0">
                <a:solidFill>
                  <a:schemeClr val="bg1"/>
                </a:solidFill>
                <a:effectLst/>
                <a:latin typeface="Century Gothic" panose="020B0502020202020204" pitchFamily="34" charset="0"/>
                <a:ea typeface="Arial" panose="020B0604020202020204" pitchFamily="34" charset="0"/>
              </a:rPr>
              <a:t>of relationship.</a:t>
            </a:r>
            <a:endParaRPr lang="en-CA" sz="3100" dirty="0">
              <a:solidFill>
                <a:schemeClr val="bg1"/>
              </a:solidFill>
              <a:effectLst/>
              <a:latin typeface="Century Gothic" panose="020B0502020202020204" pitchFamily="34" charset="0"/>
              <a:ea typeface="Arial" panose="020B0604020202020204" pitchFamily="34" charset="0"/>
            </a:endParaRPr>
          </a:p>
          <a:p>
            <a:pPr marL="9525">
              <a:lnSpc>
                <a:spcPct val="105000"/>
              </a:lnSpc>
              <a:spcBef>
                <a:spcPts val="10"/>
              </a:spcBef>
              <a:spcAft>
                <a:spcPts val="0"/>
              </a:spcAft>
            </a:pPr>
            <a:endParaRPr lang="en-US" sz="3000" i="1" spc="-10" dirty="0">
              <a:solidFill>
                <a:schemeClr val="bg1"/>
              </a:solidFill>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endParaRPr lang="en-US" sz="3000" i="1" dirty="0">
              <a:solidFill>
                <a:schemeClr val="bg1"/>
              </a:solidFill>
              <a:latin typeface="Century Gothic" panose="020B0502020202020204" pitchFamily="34" charset="0"/>
            </a:endParaRPr>
          </a:p>
        </p:txBody>
      </p:sp>
      <p:sp>
        <p:nvSpPr>
          <p:cNvPr id="2" name="Title 1">
            <a:extLst>
              <a:ext uri="{FF2B5EF4-FFF2-40B4-BE49-F238E27FC236}">
                <a16:creationId xmlns:a16="http://schemas.microsoft.com/office/drawing/2014/main" id="{71C79B7D-9EB9-BC46-9623-17A587E4A639}"/>
              </a:ext>
            </a:extLst>
          </p:cNvPr>
          <p:cNvSpPr txBox="1">
            <a:spLocks/>
          </p:cNvSpPr>
          <p:nvPr/>
        </p:nvSpPr>
        <p:spPr>
          <a:xfrm>
            <a:off x="1466251" y="883652"/>
            <a:ext cx="18523549"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2: Sexual Orientation:</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7980613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2911457"/>
            <a:ext cx="20548600" cy="9245160"/>
          </a:xfrm>
          <a:prstGeom prst="rect">
            <a:avLst/>
          </a:prstGeom>
          <a:noFill/>
        </p:spPr>
        <p:txBody>
          <a:bodyPr wrap="square" rtlCol="0">
            <a:spAutoFit/>
          </a:bodyPr>
          <a:lstStyle/>
          <a:p>
            <a:pPr marL="136525">
              <a:spcBef>
                <a:spcPts val="845"/>
              </a:spcBef>
              <a:spcAft>
                <a:spcPts val="0"/>
              </a:spcAft>
            </a:pPr>
            <a:r>
              <a:rPr lang="en-US" sz="4000" b="1" i="1" dirty="0">
                <a:solidFill>
                  <a:schemeClr val="bg1"/>
                </a:solidFill>
                <a:effectLst/>
                <a:latin typeface="Century Gothic" panose="020B0502020202020204" pitchFamily="34" charset="0"/>
                <a:ea typeface="Arial" panose="020B0604020202020204" pitchFamily="34" charset="0"/>
              </a:rPr>
              <a:t>Common</a:t>
            </a:r>
            <a:r>
              <a:rPr lang="en-US" sz="4000" b="1" i="1" spc="-30" dirty="0">
                <a:solidFill>
                  <a:schemeClr val="bg1"/>
                </a:solidFill>
                <a:effectLst/>
                <a:latin typeface="Century Gothic" panose="020B0502020202020204" pitchFamily="34" charset="0"/>
                <a:ea typeface="Arial" panose="020B0604020202020204" pitchFamily="34" charset="0"/>
              </a:rPr>
              <a:t> </a:t>
            </a:r>
            <a:r>
              <a:rPr lang="en-US" sz="4000" b="1" i="1" dirty="0">
                <a:solidFill>
                  <a:schemeClr val="bg1"/>
                </a:solidFill>
                <a:effectLst/>
                <a:latin typeface="Century Gothic" panose="020B0502020202020204" pitchFamily="34" charset="0"/>
                <a:ea typeface="Arial" panose="020B0604020202020204" pitchFamily="34" charset="0"/>
              </a:rPr>
              <a:t>Sexual</a:t>
            </a:r>
            <a:r>
              <a:rPr lang="en-US" sz="4000" b="1" i="1" spc="-35" dirty="0">
                <a:solidFill>
                  <a:schemeClr val="bg1"/>
                </a:solidFill>
                <a:effectLst/>
                <a:latin typeface="Century Gothic" panose="020B0502020202020204" pitchFamily="34" charset="0"/>
                <a:ea typeface="Arial" panose="020B0604020202020204" pitchFamily="34" charset="0"/>
              </a:rPr>
              <a:t> </a:t>
            </a:r>
            <a:r>
              <a:rPr lang="en-US" sz="4000" b="1" i="1" dirty="0">
                <a:solidFill>
                  <a:schemeClr val="bg1"/>
                </a:solidFill>
                <a:effectLst/>
                <a:latin typeface="Century Gothic" panose="020B0502020202020204" pitchFamily="34" charset="0"/>
                <a:ea typeface="Arial" panose="020B0604020202020204" pitchFamily="34" charset="0"/>
              </a:rPr>
              <a:t>Orientation</a:t>
            </a:r>
            <a:r>
              <a:rPr lang="en-US" sz="4000" b="1" i="1" spc="-30" dirty="0">
                <a:solidFill>
                  <a:schemeClr val="bg1"/>
                </a:solidFill>
                <a:effectLst/>
                <a:latin typeface="Century Gothic" panose="020B0502020202020204" pitchFamily="34" charset="0"/>
                <a:ea typeface="Arial" panose="020B0604020202020204" pitchFamily="34" charset="0"/>
              </a:rPr>
              <a:t> </a:t>
            </a:r>
            <a:r>
              <a:rPr lang="en-US" sz="4000" b="1" i="1" spc="-10" dirty="0">
                <a:solidFill>
                  <a:schemeClr val="bg1"/>
                </a:solidFill>
                <a:effectLst/>
                <a:latin typeface="Century Gothic" panose="020B0502020202020204" pitchFamily="34" charset="0"/>
                <a:ea typeface="Arial" panose="020B0604020202020204" pitchFamily="34" charset="0"/>
              </a:rPr>
              <a:t>Labels*</a:t>
            </a:r>
            <a:endParaRPr lang="en-CA" sz="4000" b="1" dirty="0">
              <a:solidFill>
                <a:schemeClr val="bg1"/>
              </a:solidFill>
              <a:effectLst/>
              <a:latin typeface="Century Gothic" panose="020B0502020202020204" pitchFamily="34" charset="0"/>
              <a:ea typeface="Arial" panose="020B0604020202020204" pitchFamily="34" charset="0"/>
            </a:endParaRPr>
          </a:p>
          <a:p>
            <a:pPr marL="342900" marR="617220" lvl="0" indent="-342900">
              <a:lnSpc>
                <a:spcPct val="105000"/>
              </a:lnSpc>
              <a:spcBef>
                <a:spcPts val="15"/>
              </a:spcBef>
              <a:spcAft>
                <a:spcPts val="0"/>
              </a:spcAft>
              <a:buClr>
                <a:srgbClr val="2C3A45"/>
              </a:buClr>
              <a:buSzPts val="1000"/>
              <a:buFont typeface="Arial" panose="020B0604020202020204" pitchFamily="34" charset="0"/>
              <a:buChar char="•"/>
              <a:tabLst>
                <a:tab pos="831850" algn="l"/>
                <a:tab pos="832485" algn="l"/>
              </a:tabLst>
            </a:pPr>
            <a:endParaRPr lang="en-US" sz="3000" b="1" i="1" spc="-10" dirty="0">
              <a:solidFill>
                <a:schemeClr val="bg1"/>
              </a:solidFill>
              <a:latin typeface="Century Gothic" panose="020B0502020202020204" pitchFamily="34" charset="0"/>
              <a:ea typeface="Arial" panose="020B0604020202020204" pitchFamily="34" charset="0"/>
            </a:endParaRPr>
          </a:p>
          <a:p>
            <a:pPr marL="342900" marR="617220" lvl="0" indent="-342900">
              <a:lnSpc>
                <a:spcPct val="105000"/>
              </a:lnSpc>
              <a:spcBef>
                <a:spcPts val="15"/>
              </a:spcBef>
              <a:spcAft>
                <a:spcPts val="0"/>
              </a:spcAft>
              <a:buClr>
                <a:srgbClr val="2C3A45"/>
              </a:buClr>
              <a:buSzPts val="1000"/>
              <a:buFont typeface="Arial" panose="020B0604020202020204" pitchFamily="34" charset="0"/>
              <a:buChar char="•"/>
              <a:tabLst>
                <a:tab pos="831850" algn="l"/>
                <a:tab pos="832485" algn="l"/>
              </a:tabLst>
            </a:pPr>
            <a:r>
              <a:rPr lang="en-US" sz="3100" b="1" spc="-10" dirty="0">
                <a:solidFill>
                  <a:schemeClr val="bg1"/>
                </a:solidFill>
                <a:effectLst/>
                <a:latin typeface="Century Gothic" panose="020B0502020202020204" pitchFamily="34" charset="0"/>
                <a:ea typeface="Arial" panose="020B0604020202020204" pitchFamily="34" charset="0"/>
              </a:rPr>
              <a:t>- Unlabeled</a:t>
            </a:r>
            <a:r>
              <a:rPr lang="en-US" sz="3100" b="1" spc="-2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is</a:t>
            </a:r>
            <a:r>
              <a:rPr lang="en-US" sz="3100" spc="-3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often</a:t>
            </a:r>
            <a:r>
              <a:rPr lang="en-US" sz="3100" spc="-4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a</a:t>
            </a:r>
            <a:r>
              <a:rPr lang="en-US" sz="3100" spc="-3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term</a:t>
            </a:r>
            <a:r>
              <a:rPr lang="en-US" sz="3100" spc="-4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used</a:t>
            </a:r>
            <a:r>
              <a:rPr lang="en-US" sz="3100" spc="-4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for</a:t>
            </a:r>
            <a:r>
              <a:rPr lang="en-US" sz="3100" spc="-3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people</a:t>
            </a:r>
            <a:r>
              <a:rPr lang="en-US" sz="3100" spc="-3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who</a:t>
            </a:r>
            <a:r>
              <a:rPr lang="en-US" sz="3100" spc="-4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do</a:t>
            </a:r>
            <a:r>
              <a:rPr lang="en-US" sz="3100" spc="-4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not</a:t>
            </a:r>
            <a:r>
              <a:rPr lang="en-US" sz="3100" spc="-4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have</a:t>
            </a:r>
            <a:r>
              <a:rPr lang="en-US" sz="3100" spc="-3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a</a:t>
            </a:r>
            <a:r>
              <a:rPr lang="en-US" sz="3100" spc="-3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word</a:t>
            </a:r>
            <a:r>
              <a:rPr lang="en-US" sz="3100" spc="-4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or</a:t>
            </a:r>
            <a:r>
              <a:rPr lang="en-US" sz="3100" spc="-3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definition</a:t>
            </a:r>
            <a:r>
              <a:rPr lang="en-US" sz="3100" spc="-4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they</a:t>
            </a:r>
            <a:r>
              <a:rPr lang="en-US" sz="3100" spc="-3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associate</a:t>
            </a:r>
            <a:r>
              <a:rPr lang="en-US" sz="3100" spc="-4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with</a:t>
            </a:r>
            <a:r>
              <a:rPr lang="en-US" sz="3100" spc="-4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their</a:t>
            </a:r>
            <a:r>
              <a:rPr lang="en-US" sz="3100" spc="-3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sexual </a:t>
            </a:r>
            <a:r>
              <a:rPr lang="en-US" sz="3100" dirty="0">
                <a:solidFill>
                  <a:schemeClr val="bg1"/>
                </a:solidFill>
                <a:effectLst/>
                <a:latin typeface="Century Gothic" panose="020B0502020202020204" pitchFamily="34" charset="0"/>
                <a:ea typeface="Arial" panose="020B0604020202020204" pitchFamily="34" charset="0"/>
              </a:rPr>
              <a:t>orientation</a:t>
            </a:r>
            <a:r>
              <a:rPr lang="en-US" sz="3100" spc="-8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and</a:t>
            </a:r>
            <a:r>
              <a:rPr lang="en-US" sz="3100" spc="-8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choose</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not</a:t>
            </a:r>
            <a:r>
              <a:rPr lang="en-US" sz="3100" spc="-8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to</a:t>
            </a:r>
            <a:r>
              <a:rPr lang="en-US" sz="3100" spc="-5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define</a:t>
            </a:r>
            <a:r>
              <a:rPr lang="en-US" sz="3100" spc="-7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it.</a:t>
            </a:r>
          </a:p>
          <a:p>
            <a:pPr marL="342900" marR="617220" lvl="0" indent="-342900">
              <a:lnSpc>
                <a:spcPct val="105000"/>
              </a:lnSpc>
              <a:spcBef>
                <a:spcPts val="15"/>
              </a:spcBef>
              <a:spcAft>
                <a:spcPts val="0"/>
              </a:spcAft>
              <a:buClr>
                <a:srgbClr val="2C3A45"/>
              </a:buClr>
              <a:buSzPts val="1000"/>
              <a:buFont typeface="Arial" panose="020B0604020202020204" pitchFamily="34" charset="0"/>
              <a:buChar char="•"/>
              <a:tabLst>
                <a:tab pos="831850" algn="l"/>
                <a:tab pos="832485" algn="l"/>
              </a:tabLst>
            </a:pPr>
            <a:endParaRPr lang="en-CA" sz="3100" dirty="0">
              <a:solidFill>
                <a:schemeClr val="bg1"/>
              </a:solidFill>
              <a:effectLst/>
              <a:latin typeface="Century Gothic" panose="020B0502020202020204" pitchFamily="34" charset="0"/>
              <a:ea typeface="Arial" panose="020B0604020202020204" pitchFamily="34" charset="0"/>
            </a:endParaRPr>
          </a:p>
          <a:p>
            <a:pPr marL="342900" marR="403860" lvl="0" indent="-342900">
              <a:lnSpc>
                <a:spcPct val="106000"/>
              </a:lnSpc>
              <a:spcBef>
                <a:spcPts val="30"/>
              </a:spcBef>
              <a:spcAft>
                <a:spcPts val="0"/>
              </a:spcAft>
              <a:buClr>
                <a:srgbClr val="2C3A45"/>
              </a:buClr>
              <a:buSzPts val="1000"/>
              <a:buFont typeface="Arial" panose="020B0604020202020204" pitchFamily="34" charset="0"/>
              <a:buChar char="•"/>
              <a:tabLst>
                <a:tab pos="831850" algn="l"/>
                <a:tab pos="832485" algn="l"/>
              </a:tabLst>
            </a:pPr>
            <a:r>
              <a:rPr lang="en-US" sz="3100" b="1" dirty="0">
                <a:solidFill>
                  <a:schemeClr val="bg1"/>
                </a:solidFill>
                <a:effectLst/>
                <a:latin typeface="Century Gothic" panose="020B0502020202020204" pitchFamily="34" charset="0"/>
                <a:ea typeface="Arial" panose="020B0604020202020204" pitchFamily="34" charset="0"/>
              </a:rPr>
              <a:t> -Questioning </a:t>
            </a:r>
            <a:r>
              <a:rPr lang="en-US" sz="3100" dirty="0">
                <a:solidFill>
                  <a:schemeClr val="bg1"/>
                </a:solidFill>
                <a:effectLst/>
                <a:latin typeface="Century Gothic" panose="020B0502020202020204" pitchFamily="34" charset="0"/>
                <a:ea typeface="Arial" panose="020B0604020202020204" pitchFamily="34" charset="0"/>
              </a:rPr>
              <a:t>is a term used for any individual who is </a:t>
            </a:r>
            <a:r>
              <a:rPr lang="en-US" sz="3100" i="1" dirty="0">
                <a:solidFill>
                  <a:schemeClr val="bg1"/>
                </a:solidFill>
                <a:effectLst/>
                <a:latin typeface="Century Gothic" panose="020B0502020202020204" pitchFamily="34" charset="0"/>
                <a:ea typeface="Arial" panose="020B0604020202020204" pitchFamily="34" charset="0"/>
              </a:rPr>
              <a:t>undergoing a process of exploring their sexual and/or romantic attraction in a way that is constructive and comfortable for them.</a:t>
            </a:r>
            <a:endParaRPr lang="en-CA" sz="3100" dirty="0">
              <a:solidFill>
                <a:schemeClr val="bg1"/>
              </a:solidFill>
              <a:effectLst/>
              <a:latin typeface="Century Gothic" panose="020B0502020202020204" pitchFamily="34" charset="0"/>
              <a:ea typeface="Arial" panose="020B0604020202020204" pitchFamily="34" charset="0"/>
            </a:endParaRPr>
          </a:p>
          <a:p>
            <a:pPr>
              <a:spcBef>
                <a:spcPts val="10"/>
              </a:spcBef>
            </a:pPr>
            <a:endParaRPr lang="en-CA" sz="3100" dirty="0">
              <a:solidFill>
                <a:schemeClr val="bg1"/>
              </a:solidFill>
              <a:effectLst/>
              <a:latin typeface="Century Gothic" panose="020B0502020202020204" pitchFamily="34" charset="0"/>
              <a:ea typeface="Arial" panose="020B0604020202020204" pitchFamily="34" charset="0"/>
            </a:endParaRPr>
          </a:p>
          <a:p>
            <a:pPr marL="457200" marR="313055" lvl="1">
              <a:lnSpc>
                <a:spcPct val="105000"/>
              </a:lnSpc>
              <a:spcBef>
                <a:spcPts val="110"/>
              </a:spcBef>
              <a:spcAft>
                <a:spcPts val="0"/>
              </a:spcAft>
              <a:buClr>
                <a:srgbClr val="2C3A45"/>
              </a:buClr>
              <a:buSzPts val="1000"/>
              <a:tabLst>
                <a:tab pos="1527810" algn="l"/>
              </a:tabLst>
            </a:pPr>
            <a:r>
              <a:rPr lang="en-US" sz="3100" i="1" dirty="0">
                <a:solidFill>
                  <a:schemeClr val="bg1"/>
                </a:solidFill>
                <a:effectLst/>
                <a:latin typeface="Century Gothic" panose="020B0502020202020204" pitchFamily="34" charset="0"/>
                <a:ea typeface="Courier New" panose="02070309020205020404" pitchFamily="49" charset="0"/>
              </a:rPr>
              <a:t>Note: Bicurious, specifically, is a term under the concept of questioning used to describe the exploration of attraction</a:t>
            </a:r>
            <a:r>
              <a:rPr lang="en-US" sz="3100" i="1" spc="-40" dirty="0">
                <a:solidFill>
                  <a:schemeClr val="bg1"/>
                </a:solidFill>
                <a:effectLst/>
                <a:latin typeface="Century Gothic" panose="020B0502020202020204" pitchFamily="34" charset="0"/>
                <a:ea typeface="Courier New" panose="02070309020205020404" pitchFamily="49" charset="0"/>
              </a:rPr>
              <a:t> </a:t>
            </a:r>
            <a:r>
              <a:rPr lang="en-US" sz="3100" i="1" dirty="0">
                <a:solidFill>
                  <a:schemeClr val="bg1"/>
                </a:solidFill>
                <a:effectLst/>
                <a:latin typeface="Century Gothic" panose="020B0502020202020204" pitchFamily="34" charset="0"/>
                <a:ea typeface="Courier New" panose="02070309020205020404" pitchFamily="49" charset="0"/>
              </a:rPr>
              <a:t>to</a:t>
            </a:r>
            <a:r>
              <a:rPr lang="en-US" sz="3100" i="1" spc="-40" dirty="0">
                <a:solidFill>
                  <a:schemeClr val="bg1"/>
                </a:solidFill>
                <a:effectLst/>
                <a:latin typeface="Century Gothic" panose="020B0502020202020204" pitchFamily="34" charset="0"/>
                <a:ea typeface="Courier New" panose="02070309020205020404" pitchFamily="49" charset="0"/>
              </a:rPr>
              <a:t> </a:t>
            </a:r>
            <a:r>
              <a:rPr lang="en-US" sz="3100" i="1" dirty="0">
                <a:solidFill>
                  <a:schemeClr val="bg1"/>
                </a:solidFill>
                <a:effectLst/>
                <a:latin typeface="Century Gothic" panose="020B0502020202020204" pitchFamily="34" charset="0"/>
                <a:ea typeface="Courier New" panose="02070309020205020404" pitchFamily="49" charset="0"/>
              </a:rPr>
              <a:t>more</a:t>
            </a:r>
            <a:r>
              <a:rPr lang="en-US" sz="3100" i="1" spc="-45" dirty="0">
                <a:solidFill>
                  <a:schemeClr val="bg1"/>
                </a:solidFill>
                <a:effectLst/>
                <a:latin typeface="Century Gothic" panose="020B0502020202020204" pitchFamily="34" charset="0"/>
                <a:ea typeface="Courier New" panose="02070309020205020404" pitchFamily="49" charset="0"/>
              </a:rPr>
              <a:t> </a:t>
            </a:r>
            <a:r>
              <a:rPr lang="en-US" sz="3100" i="1" dirty="0">
                <a:solidFill>
                  <a:schemeClr val="bg1"/>
                </a:solidFill>
                <a:effectLst/>
                <a:latin typeface="Century Gothic" panose="020B0502020202020204" pitchFamily="34" charset="0"/>
                <a:ea typeface="Courier New" panose="02070309020205020404" pitchFamily="49" charset="0"/>
              </a:rPr>
              <a:t>than</a:t>
            </a:r>
            <a:r>
              <a:rPr lang="en-US" sz="3100" i="1" spc="-65" dirty="0">
                <a:solidFill>
                  <a:schemeClr val="bg1"/>
                </a:solidFill>
                <a:effectLst/>
                <a:latin typeface="Century Gothic" panose="020B0502020202020204" pitchFamily="34" charset="0"/>
                <a:ea typeface="Courier New" panose="02070309020205020404" pitchFamily="49" charset="0"/>
              </a:rPr>
              <a:t> </a:t>
            </a:r>
            <a:r>
              <a:rPr lang="en-US" sz="3100" i="1" dirty="0">
                <a:solidFill>
                  <a:schemeClr val="bg1"/>
                </a:solidFill>
                <a:effectLst/>
                <a:latin typeface="Century Gothic" panose="020B0502020202020204" pitchFamily="34" charset="0"/>
                <a:ea typeface="Courier New" panose="02070309020205020404" pitchFamily="49" charset="0"/>
              </a:rPr>
              <a:t>one</a:t>
            </a:r>
            <a:r>
              <a:rPr lang="en-US" sz="3100" i="1" spc="-70" dirty="0">
                <a:solidFill>
                  <a:schemeClr val="bg1"/>
                </a:solidFill>
                <a:effectLst/>
                <a:latin typeface="Century Gothic" panose="020B0502020202020204" pitchFamily="34" charset="0"/>
                <a:ea typeface="Courier New" panose="02070309020205020404" pitchFamily="49" charset="0"/>
              </a:rPr>
              <a:t> </a:t>
            </a:r>
            <a:r>
              <a:rPr lang="en-US" sz="3100" i="1" dirty="0">
                <a:solidFill>
                  <a:schemeClr val="bg1"/>
                </a:solidFill>
                <a:effectLst/>
                <a:latin typeface="Century Gothic" panose="020B0502020202020204" pitchFamily="34" charset="0"/>
                <a:ea typeface="Courier New" panose="02070309020205020404" pitchFamily="49" charset="0"/>
              </a:rPr>
              <a:t>gender.</a:t>
            </a:r>
            <a:r>
              <a:rPr lang="en-US" sz="3100" i="1" spc="-20" dirty="0">
                <a:solidFill>
                  <a:schemeClr val="bg1"/>
                </a:solidFill>
                <a:effectLst/>
                <a:latin typeface="Century Gothic" panose="020B0502020202020204" pitchFamily="34" charset="0"/>
                <a:ea typeface="Courier New" panose="02070309020205020404" pitchFamily="49" charset="0"/>
              </a:rPr>
              <a:t> </a:t>
            </a:r>
            <a:r>
              <a:rPr lang="en-US" sz="3100" i="1" dirty="0">
                <a:solidFill>
                  <a:schemeClr val="bg1"/>
                </a:solidFill>
                <a:effectLst/>
                <a:latin typeface="Century Gothic" panose="020B0502020202020204" pitchFamily="34" charset="0"/>
                <a:ea typeface="Courier New" panose="02070309020205020404" pitchFamily="49" charset="0"/>
              </a:rPr>
              <a:t>Regardless</a:t>
            </a:r>
            <a:r>
              <a:rPr lang="en-US" sz="3100" i="1" spc="-65" dirty="0">
                <a:solidFill>
                  <a:schemeClr val="bg1"/>
                </a:solidFill>
                <a:effectLst/>
                <a:latin typeface="Century Gothic" panose="020B0502020202020204" pitchFamily="34" charset="0"/>
                <a:ea typeface="Courier New" panose="02070309020205020404" pitchFamily="49" charset="0"/>
              </a:rPr>
              <a:t> </a:t>
            </a:r>
            <a:r>
              <a:rPr lang="en-US" sz="3100" i="1" dirty="0">
                <a:solidFill>
                  <a:schemeClr val="bg1"/>
                </a:solidFill>
                <a:effectLst/>
                <a:latin typeface="Century Gothic" panose="020B0502020202020204" pitchFamily="34" charset="0"/>
                <a:ea typeface="Courier New" panose="02070309020205020404" pitchFamily="49" charset="0"/>
              </a:rPr>
              <a:t>of</a:t>
            </a:r>
            <a:r>
              <a:rPr lang="en-US" sz="3100" i="1" spc="-40" dirty="0">
                <a:solidFill>
                  <a:schemeClr val="bg1"/>
                </a:solidFill>
                <a:effectLst/>
                <a:latin typeface="Century Gothic" panose="020B0502020202020204" pitchFamily="34" charset="0"/>
                <a:ea typeface="Courier New" panose="02070309020205020404" pitchFamily="49" charset="0"/>
              </a:rPr>
              <a:t> </a:t>
            </a:r>
            <a:r>
              <a:rPr lang="en-US" sz="3100" i="1" dirty="0">
                <a:solidFill>
                  <a:schemeClr val="bg1"/>
                </a:solidFill>
                <a:effectLst/>
                <a:latin typeface="Century Gothic" panose="020B0502020202020204" pitchFamily="34" charset="0"/>
                <a:ea typeface="Courier New" panose="02070309020205020404" pitchFamily="49" charset="0"/>
              </a:rPr>
              <a:t>the</a:t>
            </a:r>
            <a:r>
              <a:rPr lang="en-US" sz="3100" i="1" spc="-45" dirty="0">
                <a:solidFill>
                  <a:schemeClr val="bg1"/>
                </a:solidFill>
                <a:effectLst/>
                <a:latin typeface="Century Gothic" panose="020B0502020202020204" pitchFamily="34" charset="0"/>
                <a:ea typeface="Courier New" panose="02070309020205020404" pitchFamily="49" charset="0"/>
              </a:rPr>
              <a:t> </a:t>
            </a:r>
            <a:r>
              <a:rPr lang="en-US" sz="3100" i="1" dirty="0">
                <a:solidFill>
                  <a:schemeClr val="bg1"/>
                </a:solidFill>
                <a:effectLst/>
                <a:latin typeface="Century Gothic" panose="020B0502020202020204" pitchFamily="34" charset="0"/>
                <a:ea typeface="Courier New" panose="02070309020205020404" pitchFamily="49" charset="0"/>
              </a:rPr>
              <a:t>term</a:t>
            </a:r>
            <a:r>
              <a:rPr lang="en-US" sz="3100" i="1" spc="-45" dirty="0">
                <a:solidFill>
                  <a:schemeClr val="bg1"/>
                </a:solidFill>
                <a:effectLst/>
                <a:latin typeface="Century Gothic" panose="020B0502020202020204" pitchFamily="34" charset="0"/>
                <a:ea typeface="Courier New" panose="02070309020205020404" pitchFamily="49" charset="0"/>
              </a:rPr>
              <a:t> </a:t>
            </a:r>
            <a:r>
              <a:rPr lang="en-US" sz="3100" i="1" dirty="0">
                <a:solidFill>
                  <a:schemeClr val="bg1"/>
                </a:solidFill>
                <a:effectLst/>
                <a:latin typeface="Century Gothic" panose="020B0502020202020204" pitchFamily="34" charset="0"/>
                <a:ea typeface="Courier New" panose="02070309020205020404" pitchFamily="49" charset="0"/>
              </a:rPr>
              <a:t>used,</a:t>
            </a:r>
            <a:r>
              <a:rPr lang="en-US" sz="3100" i="1" spc="-45" dirty="0">
                <a:solidFill>
                  <a:schemeClr val="bg1"/>
                </a:solidFill>
                <a:effectLst/>
                <a:latin typeface="Century Gothic" panose="020B0502020202020204" pitchFamily="34" charset="0"/>
                <a:ea typeface="Courier New" panose="02070309020205020404" pitchFamily="49" charset="0"/>
              </a:rPr>
              <a:t> </a:t>
            </a:r>
            <a:r>
              <a:rPr lang="en-US" sz="3100" i="1" dirty="0">
                <a:solidFill>
                  <a:schemeClr val="bg1"/>
                </a:solidFill>
                <a:effectLst/>
                <a:latin typeface="Century Gothic" panose="020B0502020202020204" pitchFamily="34" charset="0"/>
                <a:ea typeface="Courier New" panose="02070309020205020404" pitchFamily="49" charset="0"/>
              </a:rPr>
              <a:t>it</a:t>
            </a:r>
            <a:r>
              <a:rPr lang="en-US" sz="3100" i="1" spc="-75" dirty="0">
                <a:solidFill>
                  <a:schemeClr val="bg1"/>
                </a:solidFill>
                <a:effectLst/>
                <a:latin typeface="Century Gothic" panose="020B0502020202020204" pitchFamily="34" charset="0"/>
                <a:ea typeface="Courier New" panose="02070309020205020404" pitchFamily="49" charset="0"/>
              </a:rPr>
              <a:t> </a:t>
            </a:r>
            <a:r>
              <a:rPr lang="en-US" sz="3100" i="1" dirty="0">
                <a:solidFill>
                  <a:schemeClr val="bg1"/>
                </a:solidFill>
                <a:effectLst/>
                <a:latin typeface="Century Gothic" panose="020B0502020202020204" pitchFamily="34" charset="0"/>
                <a:ea typeface="Courier New" panose="02070309020205020404" pitchFamily="49" charset="0"/>
              </a:rPr>
              <a:t>is</a:t>
            </a:r>
            <a:r>
              <a:rPr lang="en-US" sz="3100" i="1" spc="-35" dirty="0">
                <a:solidFill>
                  <a:schemeClr val="bg1"/>
                </a:solidFill>
                <a:effectLst/>
                <a:latin typeface="Century Gothic" panose="020B0502020202020204" pitchFamily="34" charset="0"/>
                <a:ea typeface="Courier New" panose="02070309020205020404" pitchFamily="49" charset="0"/>
              </a:rPr>
              <a:t> </a:t>
            </a:r>
            <a:r>
              <a:rPr lang="en-US" sz="3100" i="1" dirty="0">
                <a:solidFill>
                  <a:schemeClr val="bg1"/>
                </a:solidFill>
                <a:effectLst/>
                <a:latin typeface="Century Gothic" panose="020B0502020202020204" pitchFamily="34" charset="0"/>
                <a:ea typeface="Courier New" panose="02070309020205020404" pitchFamily="49" charset="0"/>
              </a:rPr>
              <a:t>important</a:t>
            </a:r>
            <a:r>
              <a:rPr lang="en-US" sz="3100" i="1" spc="-50" dirty="0">
                <a:solidFill>
                  <a:schemeClr val="bg1"/>
                </a:solidFill>
                <a:effectLst/>
                <a:latin typeface="Century Gothic" panose="020B0502020202020204" pitchFamily="34" charset="0"/>
                <a:ea typeface="Courier New" panose="02070309020205020404" pitchFamily="49" charset="0"/>
              </a:rPr>
              <a:t> </a:t>
            </a:r>
            <a:r>
              <a:rPr lang="en-US" sz="3100" i="1" dirty="0">
                <a:solidFill>
                  <a:schemeClr val="bg1"/>
                </a:solidFill>
                <a:effectLst/>
                <a:latin typeface="Century Gothic" panose="020B0502020202020204" pitchFamily="34" charset="0"/>
                <a:ea typeface="Courier New" panose="02070309020205020404" pitchFamily="49" charset="0"/>
              </a:rPr>
              <a:t>to</a:t>
            </a:r>
            <a:r>
              <a:rPr lang="en-US" sz="3100" i="1" spc="-40" dirty="0">
                <a:solidFill>
                  <a:schemeClr val="bg1"/>
                </a:solidFill>
                <a:effectLst/>
                <a:latin typeface="Century Gothic" panose="020B0502020202020204" pitchFamily="34" charset="0"/>
                <a:ea typeface="Courier New" panose="02070309020205020404" pitchFamily="49" charset="0"/>
              </a:rPr>
              <a:t> </a:t>
            </a:r>
            <a:r>
              <a:rPr lang="en-US" sz="3100" i="1" dirty="0">
                <a:solidFill>
                  <a:schemeClr val="bg1"/>
                </a:solidFill>
                <a:effectLst/>
                <a:latin typeface="Century Gothic" panose="020B0502020202020204" pitchFamily="34" charset="0"/>
                <a:ea typeface="Courier New" panose="02070309020205020404" pitchFamily="49" charset="0"/>
              </a:rPr>
              <a:t>respect</a:t>
            </a:r>
            <a:r>
              <a:rPr lang="en-US" sz="3100" i="1" spc="-45" dirty="0">
                <a:solidFill>
                  <a:schemeClr val="bg1"/>
                </a:solidFill>
                <a:effectLst/>
                <a:latin typeface="Century Gothic" panose="020B0502020202020204" pitchFamily="34" charset="0"/>
                <a:ea typeface="Courier New" panose="02070309020205020404" pitchFamily="49" charset="0"/>
              </a:rPr>
              <a:t> </a:t>
            </a:r>
            <a:r>
              <a:rPr lang="en-US" sz="3100" i="1" dirty="0">
                <a:solidFill>
                  <a:schemeClr val="bg1"/>
                </a:solidFill>
                <a:effectLst/>
                <a:latin typeface="Century Gothic" panose="020B0502020202020204" pitchFamily="34" charset="0"/>
                <a:ea typeface="Courier New" panose="02070309020205020404" pitchFamily="49" charset="0"/>
              </a:rPr>
              <a:t>the</a:t>
            </a:r>
            <a:r>
              <a:rPr lang="en-US" sz="3100" i="1" spc="-45" dirty="0">
                <a:solidFill>
                  <a:schemeClr val="bg1"/>
                </a:solidFill>
                <a:effectLst/>
                <a:latin typeface="Century Gothic" panose="020B0502020202020204" pitchFamily="34" charset="0"/>
                <a:ea typeface="Courier New" panose="02070309020205020404" pitchFamily="49" charset="0"/>
              </a:rPr>
              <a:t> </a:t>
            </a:r>
            <a:r>
              <a:rPr lang="en-US" sz="3100" i="1" dirty="0">
                <a:solidFill>
                  <a:schemeClr val="bg1"/>
                </a:solidFill>
                <a:effectLst/>
                <a:latin typeface="Century Gothic" panose="020B0502020202020204" pitchFamily="34" charset="0"/>
                <a:ea typeface="Courier New" panose="02070309020205020404" pitchFamily="49" charset="0"/>
              </a:rPr>
              <a:t>continual process of sexual and romantic exploration and to be supportive of these experiences.</a:t>
            </a:r>
          </a:p>
          <a:p>
            <a:pPr marL="457200" marR="313055" lvl="1">
              <a:lnSpc>
                <a:spcPct val="105000"/>
              </a:lnSpc>
              <a:spcBef>
                <a:spcPts val="110"/>
              </a:spcBef>
              <a:spcAft>
                <a:spcPts val="0"/>
              </a:spcAft>
              <a:buClr>
                <a:srgbClr val="2C3A45"/>
              </a:buClr>
              <a:buSzPts val="1000"/>
              <a:tabLst>
                <a:tab pos="1527810" algn="l"/>
              </a:tabLst>
            </a:pPr>
            <a:endParaRPr lang="en-US" sz="3100" i="1" dirty="0">
              <a:solidFill>
                <a:schemeClr val="bg1"/>
              </a:solidFill>
              <a:latin typeface="Century Gothic" panose="020B0502020202020204" pitchFamily="34" charset="0"/>
              <a:ea typeface="Courier New" panose="02070309020205020404" pitchFamily="49" charset="0"/>
            </a:endParaRPr>
          </a:p>
          <a:p>
            <a:pPr marL="457200" marR="313055" lvl="1">
              <a:lnSpc>
                <a:spcPct val="105000"/>
              </a:lnSpc>
              <a:spcBef>
                <a:spcPts val="110"/>
              </a:spcBef>
              <a:spcAft>
                <a:spcPts val="0"/>
              </a:spcAft>
              <a:buClr>
                <a:srgbClr val="2C3A45"/>
              </a:buClr>
              <a:buSzPts val="1000"/>
              <a:tabLst>
                <a:tab pos="1527810" algn="l"/>
              </a:tabLst>
            </a:pPr>
            <a:endParaRPr lang="en-CA" sz="3100" dirty="0">
              <a:solidFill>
                <a:schemeClr val="bg1"/>
              </a:solidFill>
              <a:effectLst/>
              <a:latin typeface="Century Gothic" panose="020B0502020202020204" pitchFamily="34" charset="0"/>
              <a:ea typeface="Courier New" panose="02070309020205020404" pitchFamily="49" charset="0"/>
            </a:endParaRPr>
          </a:p>
          <a:p>
            <a:pPr marL="342900" marR="361950" indent="-342900">
              <a:lnSpc>
                <a:spcPct val="106000"/>
              </a:lnSpc>
              <a:buClr>
                <a:srgbClr val="2C3A45"/>
              </a:buClr>
              <a:buSzPts val="1000"/>
              <a:buFont typeface="Arial" panose="020B0604020202020204" pitchFamily="34" charset="0"/>
              <a:buChar char="•"/>
              <a:tabLst>
                <a:tab pos="831850" algn="l"/>
                <a:tab pos="832485" algn="l"/>
              </a:tabLst>
            </a:pPr>
            <a:endParaRPr lang="en-CA" sz="3000" dirty="0">
              <a:solidFill>
                <a:schemeClr val="bg1"/>
              </a:solidFill>
              <a:effectLst/>
              <a:latin typeface="Century Gothic" panose="020B0502020202020204" pitchFamily="34" charset="0"/>
              <a:ea typeface="Arial" panose="020B0604020202020204" pitchFamily="34" charset="0"/>
            </a:endParaRPr>
          </a:p>
          <a:p>
            <a:pPr marL="342900" marR="361950" lvl="0" indent="-342900">
              <a:lnSpc>
                <a:spcPct val="106000"/>
              </a:lnSpc>
              <a:buClr>
                <a:srgbClr val="2C3A45"/>
              </a:buClr>
              <a:buSzPts val="1000"/>
              <a:buFont typeface="Arial" panose="020B0604020202020204" pitchFamily="34" charset="0"/>
              <a:buChar char="•"/>
              <a:tabLst>
                <a:tab pos="831850" algn="l"/>
                <a:tab pos="832485" algn="l"/>
              </a:tabLst>
            </a:pPr>
            <a:endParaRPr lang="en-CA" sz="3000" dirty="0">
              <a:solidFill>
                <a:schemeClr val="bg1"/>
              </a:solidFill>
              <a:effectLst/>
              <a:latin typeface="Century Gothic" panose="020B0502020202020204" pitchFamily="34" charset="0"/>
              <a:ea typeface="Arial" panose="020B0604020202020204" pitchFamily="34" charset="0"/>
            </a:endParaRPr>
          </a:p>
          <a:p>
            <a:endParaRPr lang="en-US" sz="3000" i="1" spc="-10" dirty="0">
              <a:solidFill>
                <a:schemeClr val="bg1"/>
              </a:solidFill>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endParaRPr lang="en-US" sz="3000" i="1" dirty="0">
              <a:solidFill>
                <a:schemeClr val="bg1"/>
              </a:solidFill>
              <a:latin typeface="Century Gothic" panose="020B0502020202020204" pitchFamily="34" charset="0"/>
            </a:endParaRPr>
          </a:p>
        </p:txBody>
      </p:sp>
      <p:sp>
        <p:nvSpPr>
          <p:cNvPr id="2" name="Title 1">
            <a:extLst>
              <a:ext uri="{FF2B5EF4-FFF2-40B4-BE49-F238E27FC236}">
                <a16:creationId xmlns:a16="http://schemas.microsoft.com/office/drawing/2014/main" id="{B3D237C7-E321-9A53-A1B9-C1DEAD5B2937}"/>
              </a:ext>
            </a:extLst>
          </p:cNvPr>
          <p:cNvSpPr txBox="1">
            <a:spLocks/>
          </p:cNvSpPr>
          <p:nvPr/>
        </p:nvSpPr>
        <p:spPr>
          <a:xfrm>
            <a:off x="1466251" y="883652"/>
            <a:ext cx="18523549"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2: Sexual Orientation:</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29225803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753853" y="685861"/>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5962EA81-BB2A-4059-9E45-D842779B753B}"/>
              </a:ext>
            </a:extLst>
          </p:cNvPr>
          <p:cNvSpPr txBox="1">
            <a:spLocks/>
          </p:cNvSpPr>
          <p:nvPr/>
        </p:nvSpPr>
        <p:spPr>
          <a:xfrm>
            <a:off x="931653" y="1138056"/>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endParaRPr lang="en-US" sz="8800" dirty="0">
              <a:solidFill>
                <a:schemeClr val="bg1"/>
              </a:solidFill>
              <a:latin typeface="Century Gothic" panose="020B0502020202020204" pitchFamily="34" charset="0"/>
            </a:endParaRPr>
          </a:p>
        </p:txBody>
      </p:sp>
      <p:sp>
        <p:nvSpPr>
          <p:cNvPr id="2" name="Title 1">
            <a:extLst>
              <a:ext uri="{FF2B5EF4-FFF2-40B4-BE49-F238E27FC236}">
                <a16:creationId xmlns:a16="http://schemas.microsoft.com/office/drawing/2014/main" id="{1F993AF8-AA7F-3C74-6170-D3B4581D585E}"/>
              </a:ext>
            </a:extLst>
          </p:cNvPr>
          <p:cNvSpPr txBox="1">
            <a:spLocks/>
          </p:cNvSpPr>
          <p:nvPr/>
        </p:nvSpPr>
        <p:spPr>
          <a:xfrm>
            <a:off x="-4346929" y="-280997"/>
            <a:ext cx="18283237" cy="5528056"/>
          </a:xfrm>
          <a:prstGeom prst="rect">
            <a:avLst/>
          </a:prstGeom>
        </p:spPr>
        <p:txBody>
          <a:bodyPr vert="horz" lIns="91440" tIns="45720" rIns="91440" bIns="45720" rtlCol="0" anchor="ctr">
            <a:norm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algn="ctr" defTabSz="914400"/>
            <a:r>
              <a:rPr lang="en-US" sz="8900" dirty="0">
                <a:solidFill>
                  <a:schemeClr val="bg1"/>
                </a:solidFill>
                <a:latin typeface="Century Gothic" panose="020B0502020202020204" pitchFamily="34" charset="0"/>
              </a:rPr>
              <a:t>Who We Are</a:t>
            </a:r>
            <a:br>
              <a:rPr lang="en-US" sz="8900" dirty="0">
                <a:solidFill>
                  <a:schemeClr val="bg1"/>
                </a:solidFill>
                <a:latin typeface="Century Gothic" panose="020B0502020202020204" pitchFamily="34" charset="0"/>
              </a:rPr>
            </a:br>
            <a:endParaRPr lang="en-US" sz="8900"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612C8DEA-B664-CA89-4B90-193F71B6BF05}"/>
              </a:ext>
            </a:extLst>
          </p:cNvPr>
          <p:cNvSpPr txBox="1"/>
          <p:nvPr/>
        </p:nvSpPr>
        <p:spPr>
          <a:xfrm>
            <a:off x="12692284" y="3612714"/>
            <a:ext cx="8720180" cy="7725192"/>
          </a:xfrm>
          <a:prstGeom prst="rect">
            <a:avLst/>
          </a:prstGeom>
          <a:noFill/>
        </p:spPr>
        <p:txBody>
          <a:bodyPr wrap="square" rtlCol="0">
            <a:spAutoFit/>
          </a:bodyPr>
          <a:lstStyle/>
          <a:p>
            <a:pPr>
              <a:defRPr sz="4000">
                <a:latin typeface="Avenir Light"/>
                <a:ea typeface="Avenir Light"/>
                <a:cs typeface="Avenir Light"/>
                <a:sym typeface="Avenir Light"/>
              </a:defRPr>
            </a:pPr>
            <a:r>
              <a:rPr lang="en-CA" b="1" dirty="0">
                <a:solidFill>
                  <a:schemeClr val="bg1"/>
                </a:solidFill>
                <a:latin typeface="Century Gothic" panose="020B0502020202020204" pitchFamily="34" charset="0"/>
                <a:sym typeface="Avenir Light"/>
              </a:rPr>
              <a:t>Erin (Air-In) Huner (Hugh-ner) </a:t>
            </a:r>
          </a:p>
          <a:p>
            <a:pPr>
              <a:defRPr sz="4000">
                <a:latin typeface="Avenir Light"/>
                <a:ea typeface="Avenir Light"/>
                <a:cs typeface="Avenir Light"/>
                <a:sym typeface="Avenir Light"/>
              </a:defRPr>
            </a:pPr>
            <a:endParaRPr lang="en-CA" b="1" dirty="0">
              <a:solidFill>
                <a:schemeClr val="bg1"/>
              </a:solidFill>
              <a:latin typeface="Century Gothic" panose="020B0502020202020204" pitchFamily="34" charset="0"/>
              <a:sym typeface="Avenir Light"/>
            </a:endParaRPr>
          </a:p>
          <a:p>
            <a:pPr>
              <a:defRPr sz="4000">
                <a:latin typeface="Avenir Light"/>
                <a:ea typeface="Avenir Light"/>
                <a:cs typeface="Avenir Light"/>
                <a:sym typeface="Avenir Light"/>
              </a:defRPr>
            </a:pPr>
            <a:r>
              <a:rPr lang="en-CA" sz="3200" dirty="0">
                <a:solidFill>
                  <a:schemeClr val="bg1"/>
                </a:solidFill>
                <a:latin typeface="Century Gothic" panose="020B0502020202020204" pitchFamily="34" charset="0"/>
                <a:sym typeface="Avenir Light"/>
              </a:rPr>
              <a:t>My pronouns are (she/her) and I identify as a white, first-generation settler to Canada. I am a social geographer who works at the intersections of health, ethics and the environment. I am also the mother of, and co-advocate with, my neurodivergent son. I  support my son as he navigates the systemic inequalities and inaccessibilities of the educational, governmental and healthcare systems in Canada. These are the lived experiences that have shaped my path as an EDI inclusion researcher and practitioner. </a:t>
            </a:r>
            <a:endParaRPr lang="en-CA" sz="3200" dirty="0">
              <a:solidFill>
                <a:schemeClr val="bg1"/>
              </a:solidFill>
              <a:latin typeface="Century Gothic" panose="020B0502020202020204" pitchFamily="34" charset="0"/>
            </a:endParaRPr>
          </a:p>
        </p:txBody>
      </p:sp>
      <p:sp>
        <p:nvSpPr>
          <p:cNvPr id="8" name="TextBox 7">
            <a:extLst>
              <a:ext uri="{FF2B5EF4-FFF2-40B4-BE49-F238E27FC236}">
                <a16:creationId xmlns:a16="http://schemas.microsoft.com/office/drawing/2014/main" id="{F5DEC2CC-4DEB-95B8-71FF-0142E755EAFB}"/>
              </a:ext>
            </a:extLst>
          </p:cNvPr>
          <p:cNvSpPr txBox="1"/>
          <p:nvPr/>
        </p:nvSpPr>
        <p:spPr>
          <a:xfrm>
            <a:off x="1599601" y="3699655"/>
            <a:ext cx="9566630" cy="1323439"/>
          </a:xfrm>
          <a:prstGeom prst="rect">
            <a:avLst/>
          </a:prstGeom>
          <a:noFill/>
        </p:spPr>
        <p:txBody>
          <a:bodyPr wrap="square" rtlCol="0">
            <a:spAutoFit/>
          </a:bodyPr>
          <a:lstStyle/>
          <a:p>
            <a:r>
              <a:rPr lang="en-CA" sz="4000" b="1" dirty="0">
                <a:solidFill>
                  <a:schemeClr val="bg1"/>
                </a:solidFill>
                <a:latin typeface="Century Gothic" panose="020B0502020202020204" pitchFamily="34" charset="0"/>
                <a:sym typeface="Avenir Light"/>
              </a:rPr>
              <a:t>Nadine de Gannes</a:t>
            </a:r>
          </a:p>
          <a:p>
            <a:endParaRPr lang="en-CA" sz="4000" b="1" dirty="0">
              <a:solidFill>
                <a:schemeClr val="bg1"/>
              </a:solidFill>
              <a:latin typeface="Century Gothic" panose="020B0502020202020204" pitchFamily="34" charset="0"/>
              <a:sym typeface="Avenir Light"/>
            </a:endParaRPr>
          </a:p>
        </p:txBody>
      </p:sp>
      <p:cxnSp>
        <p:nvCxnSpPr>
          <p:cNvPr id="9" name="Straight Connector 8">
            <a:extLst>
              <a:ext uri="{FF2B5EF4-FFF2-40B4-BE49-F238E27FC236}">
                <a16:creationId xmlns:a16="http://schemas.microsoft.com/office/drawing/2014/main" id="{EC058A57-3B00-FBE9-E23E-7BD1D5C84F7B}"/>
              </a:ext>
            </a:extLst>
          </p:cNvPr>
          <p:cNvCxnSpPr/>
          <p:nvPr/>
        </p:nvCxnSpPr>
        <p:spPr>
          <a:xfrm>
            <a:off x="11685367" y="3612714"/>
            <a:ext cx="0" cy="8203064"/>
          </a:xfrm>
          <a:prstGeom prst="line">
            <a:avLst/>
          </a:prstGeom>
          <a:ln w="57150">
            <a:solidFill>
              <a:schemeClr val="accent1">
                <a:lumMod val="25000"/>
                <a:lumOff val="75000"/>
              </a:schemeClr>
            </a:solidFill>
          </a:ln>
        </p:spPr>
        <p:style>
          <a:lnRef idx="1">
            <a:schemeClr val="accent1"/>
          </a:lnRef>
          <a:fillRef idx="0">
            <a:schemeClr val="accent1"/>
          </a:fillRef>
          <a:effectRef idx="0">
            <a:schemeClr val="accent1"/>
          </a:effectRef>
          <a:fontRef idx="minor">
            <a:schemeClr val="tx1"/>
          </a:fontRef>
        </p:style>
      </p:cxnSp>
      <p:pic>
        <p:nvPicPr>
          <p:cNvPr id="11" name="Audio Recording Aug 28, 2022 at 5:36:42 PM" descr="Audio Recording Aug 28, 2022 at 5:36:42 PM">
            <a:hlinkClick r:id="" action="ppaction://media"/>
            <a:extLst>
              <a:ext uri="{FF2B5EF4-FFF2-40B4-BE49-F238E27FC236}">
                <a16:creationId xmlns:a16="http://schemas.microsoft.com/office/drawing/2014/main" id="{0FA0F789-873D-CA4F-1219-60450FD0786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0664854" y="3633153"/>
            <a:ext cx="812800" cy="812800"/>
          </a:xfrm>
          <a:prstGeom prst="rect">
            <a:avLst/>
          </a:prstGeom>
        </p:spPr>
      </p:pic>
      <p:sp>
        <p:nvSpPr>
          <p:cNvPr id="6" name="TextBox 5">
            <a:extLst>
              <a:ext uri="{FF2B5EF4-FFF2-40B4-BE49-F238E27FC236}">
                <a16:creationId xmlns:a16="http://schemas.microsoft.com/office/drawing/2014/main" id="{10B0755B-8568-19C3-06CC-DF354F468846}"/>
              </a:ext>
            </a:extLst>
          </p:cNvPr>
          <p:cNvSpPr txBox="1"/>
          <p:nvPr/>
        </p:nvSpPr>
        <p:spPr>
          <a:xfrm>
            <a:off x="1534411" y="5001378"/>
            <a:ext cx="9566630" cy="6001643"/>
          </a:xfrm>
          <a:prstGeom prst="rect">
            <a:avLst/>
          </a:prstGeom>
          <a:noFill/>
        </p:spPr>
        <p:txBody>
          <a:bodyPr wrap="square" rtlCol="0">
            <a:spAutoFit/>
          </a:bodyPr>
          <a:lstStyle/>
          <a:p>
            <a:r>
              <a:rPr lang="en-CA" sz="3200" u="none" strike="noStrike" dirty="0">
                <a:solidFill>
                  <a:schemeClr val="bg1"/>
                </a:solidFill>
                <a:effectLst/>
                <a:latin typeface="Century Gothic" panose="020B0502020202020204" pitchFamily="34" charset="0"/>
              </a:rPr>
              <a:t>My pronouns are (she/her). I am a women of mixed Indo, Afro and European ancestry. I am quick to identify myself as Trinidadian, which I suspect is because my cultural identity is strongly linked to my national identity. My grandparents were Hindu, Muslim and Christian and while I don’t hold firmly to a singular religious identity, my faith is shaped by theirs and the practices and customs they shared throughout their lives. I hold a deep awareness of my socioeconomic status and what if affords me each and every day. </a:t>
            </a:r>
            <a:endParaRPr lang="en-US" sz="32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1968172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3865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11"/>
                </p:tgtEl>
              </p:cMediaNode>
            </p:audio>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2225657"/>
            <a:ext cx="20548600" cy="13748700"/>
          </a:xfrm>
          <a:prstGeom prst="rect">
            <a:avLst/>
          </a:prstGeom>
          <a:noFill/>
        </p:spPr>
        <p:txBody>
          <a:bodyPr wrap="square" rtlCol="0">
            <a:spAutoFit/>
          </a:bodyPr>
          <a:lstStyle/>
          <a:p>
            <a:pPr marL="136525"/>
            <a:r>
              <a:rPr lang="en-US" sz="4000" b="1" i="1" dirty="0">
                <a:solidFill>
                  <a:schemeClr val="bg1"/>
                </a:solidFill>
                <a:effectLst/>
                <a:latin typeface="Century Gothic" panose="020B0502020202020204" pitchFamily="34" charset="0"/>
                <a:ea typeface="Arial" panose="020B0604020202020204" pitchFamily="34" charset="0"/>
              </a:rPr>
              <a:t>Common</a:t>
            </a:r>
            <a:r>
              <a:rPr lang="en-US" sz="4000" b="1" i="1" spc="30" dirty="0">
                <a:solidFill>
                  <a:schemeClr val="bg1"/>
                </a:solidFill>
                <a:effectLst/>
                <a:latin typeface="Century Gothic" panose="020B0502020202020204" pitchFamily="34" charset="0"/>
                <a:ea typeface="Arial" panose="020B0604020202020204" pitchFamily="34" charset="0"/>
              </a:rPr>
              <a:t> </a:t>
            </a:r>
            <a:r>
              <a:rPr lang="en-US" sz="4000" b="1" i="1" dirty="0">
                <a:solidFill>
                  <a:schemeClr val="bg1"/>
                </a:solidFill>
                <a:effectLst/>
                <a:latin typeface="Century Gothic" panose="020B0502020202020204" pitchFamily="34" charset="0"/>
                <a:ea typeface="Arial" panose="020B0604020202020204" pitchFamily="34" charset="0"/>
              </a:rPr>
              <a:t>Romantic</a:t>
            </a:r>
            <a:r>
              <a:rPr lang="en-US" sz="4000" b="1" i="1" spc="20" dirty="0">
                <a:solidFill>
                  <a:schemeClr val="bg1"/>
                </a:solidFill>
                <a:effectLst/>
                <a:latin typeface="Century Gothic" panose="020B0502020202020204" pitchFamily="34" charset="0"/>
                <a:ea typeface="Arial" panose="020B0604020202020204" pitchFamily="34" charset="0"/>
              </a:rPr>
              <a:t> </a:t>
            </a:r>
            <a:r>
              <a:rPr lang="en-US" sz="4000" b="1" i="1" dirty="0">
                <a:solidFill>
                  <a:schemeClr val="bg1"/>
                </a:solidFill>
                <a:effectLst/>
                <a:latin typeface="Century Gothic" panose="020B0502020202020204" pitchFamily="34" charset="0"/>
                <a:ea typeface="Arial" panose="020B0604020202020204" pitchFamily="34" charset="0"/>
              </a:rPr>
              <a:t>Orientation</a:t>
            </a:r>
            <a:r>
              <a:rPr lang="en-US" sz="4000" b="1" i="1" spc="30" dirty="0">
                <a:solidFill>
                  <a:schemeClr val="bg1"/>
                </a:solidFill>
                <a:effectLst/>
                <a:latin typeface="Century Gothic" panose="020B0502020202020204" pitchFamily="34" charset="0"/>
                <a:ea typeface="Arial" panose="020B0604020202020204" pitchFamily="34" charset="0"/>
              </a:rPr>
              <a:t> </a:t>
            </a:r>
            <a:r>
              <a:rPr lang="en-US" sz="4000" b="1" i="1" spc="-10" dirty="0">
                <a:solidFill>
                  <a:schemeClr val="bg1"/>
                </a:solidFill>
                <a:effectLst/>
                <a:latin typeface="Century Gothic" panose="020B0502020202020204" pitchFamily="34" charset="0"/>
                <a:ea typeface="Arial" panose="020B0604020202020204" pitchFamily="34" charset="0"/>
              </a:rPr>
              <a:t>Labels*</a:t>
            </a:r>
            <a:endParaRPr lang="en-CA" sz="4000" b="1" dirty="0">
              <a:solidFill>
                <a:schemeClr val="bg1"/>
              </a:solidFill>
              <a:effectLst/>
              <a:latin typeface="Century Gothic" panose="020B0502020202020204" pitchFamily="34" charset="0"/>
              <a:ea typeface="Arial" panose="020B0604020202020204" pitchFamily="34" charset="0"/>
            </a:endParaRPr>
          </a:p>
          <a:p>
            <a:pPr>
              <a:spcBef>
                <a:spcPts val="30"/>
              </a:spcBef>
            </a:pPr>
            <a:r>
              <a:rPr lang="en-US" sz="3200" i="1" dirty="0">
                <a:solidFill>
                  <a:schemeClr val="bg1"/>
                </a:solidFill>
                <a:effectLst/>
                <a:latin typeface="Century Gothic" panose="020B0502020202020204" pitchFamily="34" charset="0"/>
                <a:ea typeface="Arial" panose="020B0604020202020204" pitchFamily="34" charset="0"/>
              </a:rPr>
              <a:t> </a:t>
            </a:r>
            <a:endParaRPr lang="en-CA" sz="3200" dirty="0">
              <a:solidFill>
                <a:schemeClr val="bg1"/>
              </a:solidFill>
              <a:effectLst/>
              <a:latin typeface="Century Gothic" panose="020B0502020202020204" pitchFamily="34" charset="0"/>
              <a:ea typeface="Arial" panose="020B0604020202020204" pitchFamily="34" charset="0"/>
            </a:endParaRPr>
          </a:p>
          <a:p>
            <a:pPr marL="342900" lvl="0" indent="-342900">
              <a:buClr>
                <a:srgbClr val="2C3A45"/>
              </a:buClr>
              <a:buSzPts val="1000"/>
              <a:buFont typeface="Arial" panose="020B0604020202020204" pitchFamily="34" charset="0"/>
              <a:buChar char="•"/>
              <a:tabLst>
                <a:tab pos="831850" algn="l"/>
                <a:tab pos="832485" algn="l"/>
              </a:tabLst>
            </a:pPr>
            <a:r>
              <a:rPr lang="en-US" sz="3200" b="1" dirty="0">
                <a:solidFill>
                  <a:schemeClr val="bg1"/>
                </a:solidFill>
                <a:effectLst/>
                <a:latin typeface="Century Gothic" panose="020B0502020202020204" pitchFamily="34" charset="0"/>
                <a:ea typeface="Arial" panose="020B0604020202020204" pitchFamily="34" charset="0"/>
              </a:rPr>
              <a:t>- Heteroromantic</a:t>
            </a:r>
            <a:r>
              <a:rPr lang="en-US" sz="3200" b="1"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refers</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to</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person</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who</a:t>
            </a:r>
            <a:r>
              <a:rPr lang="en-US" sz="3200" spc="-1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is</a:t>
            </a:r>
            <a:r>
              <a:rPr lang="en-US" sz="3200" spc="1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romantically</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attracted to</a:t>
            </a:r>
            <a:r>
              <a:rPr lang="en-US" sz="3200" spc="-1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people</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who</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do</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not have</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same</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gender</a:t>
            </a:r>
            <a:r>
              <a:rPr lang="en-US" sz="3200" spc="1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as</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them.</a:t>
            </a:r>
            <a:endParaRPr lang="en-CA" sz="3200" dirty="0">
              <a:solidFill>
                <a:schemeClr val="bg1"/>
              </a:solidFill>
              <a:effectLst/>
              <a:latin typeface="Century Gothic" panose="020B0502020202020204" pitchFamily="34" charset="0"/>
              <a:ea typeface="Arial" panose="020B0604020202020204" pitchFamily="34" charset="0"/>
            </a:endParaRPr>
          </a:p>
          <a:p>
            <a:pPr marL="342900" lvl="0" indent="-342900">
              <a:spcBef>
                <a:spcPts val="75"/>
              </a:spcBef>
              <a:buClr>
                <a:srgbClr val="2C3A45"/>
              </a:buClr>
              <a:buSzPts val="1000"/>
              <a:buFont typeface="Arial" panose="020B0604020202020204" pitchFamily="34" charset="0"/>
              <a:buChar char="•"/>
              <a:tabLst>
                <a:tab pos="831850" algn="l"/>
                <a:tab pos="832485" algn="l"/>
              </a:tabLst>
            </a:pPr>
            <a:endParaRPr lang="en-US" sz="3200" b="1" dirty="0">
              <a:solidFill>
                <a:schemeClr val="bg1"/>
              </a:solidFill>
              <a:effectLst/>
              <a:latin typeface="Century Gothic" panose="020B0502020202020204" pitchFamily="34" charset="0"/>
              <a:ea typeface="Arial" panose="020B0604020202020204" pitchFamily="34" charset="0"/>
            </a:endParaRPr>
          </a:p>
          <a:p>
            <a:pPr marL="342900" lvl="0" indent="-342900">
              <a:spcBef>
                <a:spcPts val="75"/>
              </a:spcBef>
              <a:buClr>
                <a:srgbClr val="2C3A45"/>
              </a:buClr>
              <a:buSzPts val="1000"/>
              <a:buFont typeface="Arial" panose="020B0604020202020204" pitchFamily="34" charset="0"/>
              <a:buChar char="•"/>
              <a:tabLst>
                <a:tab pos="831850" algn="l"/>
                <a:tab pos="832485" algn="l"/>
              </a:tabLst>
            </a:pPr>
            <a:r>
              <a:rPr lang="en-US" sz="3200" b="1" dirty="0">
                <a:solidFill>
                  <a:schemeClr val="bg1"/>
                </a:solidFill>
                <a:latin typeface="Century Gothic" panose="020B0502020202020204" pitchFamily="34" charset="0"/>
                <a:ea typeface="Arial" panose="020B0604020202020204" pitchFamily="34" charset="0"/>
              </a:rPr>
              <a:t>- </a:t>
            </a:r>
            <a:r>
              <a:rPr lang="en-US" sz="3200" b="1" dirty="0">
                <a:solidFill>
                  <a:schemeClr val="bg1"/>
                </a:solidFill>
                <a:effectLst/>
                <a:latin typeface="Century Gothic" panose="020B0502020202020204" pitchFamily="34" charset="0"/>
                <a:ea typeface="Arial" panose="020B0604020202020204" pitchFamily="34" charset="0"/>
              </a:rPr>
              <a:t>Homoromantic</a:t>
            </a:r>
            <a:r>
              <a:rPr lang="en-US" sz="3200" b="1" spc="-2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refers to</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 person</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who</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is</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romantically attracted</a:t>
            </a:r>
            <a:r>
              <a:rPr lang="en-US" sz="3200" spc="-1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to</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people who</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have the</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same gender as</a:t>
            </a:r>
            <a:r>
              <a:rPr lang="en-US" sz="3200" spc="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them.</a:t>
            </a:r>
          </a:p>
          <a:p>
            <a:pPr marL="342900" lvl="0" indent="-342900">
              <a:spcBef>
                <a:spcPts val="75"/>
              </a:spcBef>
              <a:buClr>
                <a:srgbClr val="2C3A45"/>
              </a:buClr>
              <a:buSzPts val="1000"/>
              <a:buFont typeface="Arial" panose="020B0604020202020204" pitchFamily="34" charset="0"/>
              <a:buChar char="•"/>
              <a:tabLst>
                <a:tab pos="831850" algn="l"/>
                <a:tab pos="832485" algn="l"/>
              </a:tabLst>
            </a:pPr>
            <a:endParaRPr lang="en-US" sz="3200" spc="-10" dirty="0">
              <a:solidFill>
                <a:schemeClr val="bg1"/>
              </a:solidFill>
              <a:latin typeface="Century Gothic" panose="020B0502020202020204" pitchFamily="34" charset="0"/>
              <a:ea typeface="Arial" panose="020B0604020202020204" pitchFamily="34" charset="0"/>
            </a:endParaRPr>
          </a:p>
          <a:p>
            <a:pPr marL="342900" lvl="0" indent="-342900">
              <a:spcBef>
                <a:spcPts val="375"/>
              </a:spcBef>
              <a:buClr>
                <a:srgbClr val="2C3A45"/>
              </a:buClr>
              <a:buSzPts val="1000"/>
              <a:buFont typeface="Arial" panose="020B0604020202020204" pitchFamily="34" charset="0"/>
              <a:buChar char="•"/>
              <a:tabLst>
                <a:tab pos="831850" algn="l"/>
                <a:tab pos="832485" algn="l"/>
              </a:tabLst>
            </a:pPr>
            <a:r>
              <a:rPr lang="en-US" sz="3200" b="1" dirty="0">
                <a:solidFill>
                  <a:schemeClr val="bg1"/>
                </a:solidFill>
                <a:effectLst/>
                <a:latin typeface="Century Gothic" panose="020B0502020202020204" pitchFamily="34" charset="0"/>
                <a:ea typeface="Arial" panose="020B0604020202020204" pitchFamily="34" charset="0"/>
              </a:rPr>
              <a:t>- Aromantic</a:t>
            </a:r>
            <a:r>
              <a:rPr lang="en-US" sz="3200" dirty="0">
                <a:solidFill>
                  <a:schemeClr val="bg1"/>
                </a:solidFill>
                <a:effectLst/>
                <a:latin typeface="Century Gothic" panose="020B0502020202020204" pitchFamily="34" charset="0"/>
                <a:ea typeface="Arial" panose="020B0604020202020204" pitchFamily="34" charset="0"/>
              </a:rPr>
              <a:t> refers</a:t>
            </a:r>
            <a:r>
              <a:rPr lang="en-US" sz="3200" spc="4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to</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person</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who</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has</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little</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to</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no</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romantic</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attraction</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to</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other</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people,</a:t>
            </a:r>
            <a:r>
              <a:rPr lang="en-US" sz="3200" spc="4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regardless</a:t>
            </a:r>
            <a:r>
              <a:rPr lang="en-US" sz="3200" spc="4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of</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their</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gender.</a:t>
            </a:r>
            <a:endParaRPr lang="en-CA" sz="3200" dirty="0">
              <a:solidFill>
                <a:schemeClr val="bg1"/>
              </a:solidFill>
              <a:effectLst/>
              <a:latin typeface="Century Gothic" panose="020B0502020202020204" pitchFamily="34" charset="0"/>
              <a:ea typeface="Arial" panose="020B0604020202020204" pitchFamily="34" charset="0"/>
            </a:endParaRPr>
          </a:p>
          <a:p>
            <a:r>
              <a:rPr lang="en-US" sz="3200" dirty="0">
                <a:solidFill>
                  <a:schemeClr val="bg1"/>
                </a:solidFill>
                <a:effectLst/>
                <a:latin typeface="Century Gothic" panose="020B0502020202020204" pitchFamily="34" charset="0"/>
                <a:ea typeface="Arial" panose="020B0604020202020204" pitchFamily="34" charset="0"/>
              </a:rPr>
              <a:t> </a:t>
            </a:r>
            <a:endParaRPr lang="en-CA" sz="3200" dirty="0">
              <a:solidFill>
                <a:schemeClr val="bg1"/>
              </a:solidFill>
              <a:effectLst/>
              <a:latin typeface="Century Gothic" panose="020B0502020202020204" pitchFamily="34" charset="0"/>
              <a:ea typeface="Arial" panose="020B0604020202020204" pitchFamily="34" charset="0"/>
            </a:endParaRPr>
          </a:p>
          <a:p>
            <a:pPr marL="342900" lvl="0" indent="-342900">
              <a:spcBef>
                <a:spcPts val="5"/>
              </a:spcBef>
              <a:buClr>
                <a:srgbClr val="2C3A45"/>
              </a:buClr>
              <a:buSzPts val="1000"/>
              <a:buFont typeface="Arial" panose="020B0604020202020204" pitchFamily="34" charset="0"/>
              <a:buChar char="•"/>
              <a:tabLst>
                <a:tab pos="831850" algn="l"/>
                <a:tab pos="832485" algn="l"/>
              </a:tabLst>
            </a:pPr>
            <a:r>
              <a:rPr lang="en-US" sz="3200" b="1" dirty="0">
                <a:solidFill>
                  <a:schemeClr val="bg1"/>
                </a:solidFill>
                <a:effectLst/>
                <a:latin typeface="Century Gothic" panose="020B0502020202020204" pitchFamily="34" charset="0"/>
                <a:ea typeface="Arial" panose="020B0604020202020204" pitchFamily="34" charset="0"/>
              </a:rPr>
              <a:t>- Biromantic</a:t>
            </a:r>
            <a:r>
              <a:rPr lang="en-US" sz="3200" b="1"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refers</a:t>
            </a:r>
            <a:r>
              <a:rPr lang="en-US" sz="3200" spc="1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to a</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person who</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is</a:t>
            </a:r>
            <a:r>
              <a:rPr lang="en-US" sz="3200" spc="1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romantically</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attracted</a:t>
            </a:r>
            <a:r>
              <a:rPr lang="en-US" sz="3200" spc="1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to more</a:t>
            </a:r>
            <a:r>
              <a:rPr lang="en-US" sz="3200" spc="1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than</a:t>
            </a:r>
            <a:r>
              <a:rPr lang="en-US" sz="3200" spc="1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one</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gender.</a:t>
            </a:r>
            <a:endParaRPr lang="en-CA" sz="3200" dirty="0">
              <a:solidFill>
                <a:schemeClr val="bg1"/>
              </a:solidFill>
              <a:effectLst/>
              <a:latin typeface="Century Gothic" panose="020B0502020202020204" pitchFamily="34" charset="0"/>
              <a:ea typeface="Arial" panose="020B0604020202020204" pitchFamily="34" charset="0"/>
            </a:endParaRPr>
          </a:p>
          <a:p>
            <a:pPr>
              <a:spcBef>
                <a:spcPts val="30"/>
              </a:spcBef>
            </a:pPr>
            <a:r>
              <a:rPr lang="en-US" sz="3200" dirty="0">
                <a:solidFill>
                  <a:schemeClr val="bg1"/>
                </a:solidFill>
                <a:effectLst/>
                <a:latin typeface="Century Gothic" panose="020B0502020202020204" pitchFamily="34" charset="0"/>
                <a:ea typeface="Arial" panose="020B0604020202020204" pitchFamily="34" charset="0"/>
              </a:rPr>
              <a:t> </a:t>
            </a:r>
            <a:endParaRPr lang="en-CA" sz="3200" dirty="0">
              <a:solidFill>
                <a:schemeClr val="bg1"/>
              </a:solidFill>
              <a:effectLst/>
              <a:latin typeface="Century Gothic" panose="020B0502020202020204" pitchFamily="34" charset="0"/>
              <a:ea typeface="Arial" panose="020B0604020202020204" pitchFamily="34" charset="0"/>
            </a:endParaRPr>
          </a:p>
          <a:p>
            <a:pPr marL="136525" marR="147320" indent="34925" algn="just">
              <a:lnSpc>
                <a:spcPct val="105000"/>
              </a:lnSpc>
              <a:spcAft>
                <a:spcPts val="0"/>
              </a:spcAft>
            </a:pPr>
            <a:r>
              <a:rPr lang="en-US" sz="3200" dirty="0">
                <a:solidFill>
                  <a:schemeClr val="bg1"/>
                </a:solidFill>
                <a:effectLst/>
                <a:latin typeface="Century Gothic" panose="020B0502020202020204" pitchFamily="34" charset="0"/>
                <a:ea typeface="Arial" panose="020B0604020202020204" pitchFamily="34" charset="0"/>
              </a:rPr>
              <a:t>*This list is not exhaustive, but instead provides a starting point of the</a:t>
            </a:r>
            <a:r>
              <a:rPr lang="en-US" sz="3200" spc="8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most frequently used labels and umbrella terms people use to</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describe</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their</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sexuality.</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As</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well,</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these</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definitions</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are</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not</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comprehensive,</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given</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individuality</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of</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sexuality</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but</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instead</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offer</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 </a:t>
            </a:r>
            <a:r>
              <a:rPr lang="en-US" sz="3200" spc="-10" dirty="0">
                <a:solidFill>
                  <a:schemeClr val="bg1"/>
                </a:solidFill>
                <a:effectLst/>
                <a:latin typeface="Century Gothic" panose="020B0502020202020204" pitchFamily="34" charset="0"/>
                <a:ea typeface="Arial" panose="020B0604020202020204" pitchFamily="34" charset="0"/>
              </a:rPr>
              <a:t>general</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introduction</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to</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each</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label.</a:t>
            </a:r>
          </a:p>
          <a:p>
            <a:pPr marL="136525" marR="147320" indent="34925" algn="just">
              <a:lnSpc>
                <a:spcPct val="105000"/>
              </a:lnSpc>
              <a:spcAft>
                <a:spcPts val="0"/>
              </a:spcAft>
            </a:pPr>
            <a:endParaRPr lang="en-CA" sz="3200" dirty="0">
              <a:solidFill>
                <a:schemeClr val="bg1"/>
              </a:solidFill>
              <a:effectLst/>
              <a:latin typeface="Century Gothic" panose="020B0502020202020204" pitchFamily="34" charset="0"/>
              <a:ea typeface="Arial" panose="020B0604020202020204" pitchFamily="34" charset="0"/>
            </a:endParaRPr>
          </a:p>
          <a:p>
            <a:pPr marL="136525" marR="270510">
              <a:lnSpc>
                <a:spcPct val="105000"/>
              </a:lnSpc>
              <a:spcBef>
                <a:spcPts val="915"/>
              </a:spcBef>
              <a:spcAft>
                <a:spcPts val="0"/>
              </a:spcAft>
            </a:pPr>
            <a:r>
              <a:rPr lang="en-US" sz="3000" dirty="0">
                <a:solidFill>
                  <a:schemeClr val="bg1"/>
                </a:solidFill>
                <a:effectLst/>
                <a:latin typeface="Century Gothic" panose="020B0502020202020204" pitchFamily="34" charset="0"/>
                <a:ea typeface="Arial" panose="020B0604020202020204" pitchFamily="34" charset="0"/>
              </a:rPr>
              <a:t>Learn</a:t>
            </a:r>
            <a:r>
              <a:rPr lang="en-US" sz="3000" spc="-1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more at: </a:t>
            </a:r>
            <a:r>
              <a:rPr lang="en-US" sz="3000" dirty="0">
                <a:solidFill>
                  <a:schemeClr val="accent1">
                    <a:lumMod val="50000"/>
                    <a:lumOff val="50000"/>
                  </a:schemeClr>
                </a:solidFill>
                <a:effectLst/>
                <a:latin typeface="Century Gothic" panose="020B0502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Toronto</a:t>
            </a:r>
            <a:r>
              <a:rPr lang="en-US" sz="3000" spc="-10" dirty="0">
                <a:solidFill>
                  <a:schemeClr val="accent1">
                    <a:lumMod val="50000"/>
                    <a:lumOff val="50000"/>
                  </a:schemeClr>
                </a:solidFill>
                <a:effectLst/>
                <a:latin typeface="Century Gothic" panose="020B0502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 </a:t>
            </a:r>
            <a:r>
              <a:rPr lang="en-US" sz="3000" dirty="0">
                <a:solidFill>
                  <a:schemeClr val="accent1">
                    <a:lumMod val="50000"/>
                    <a:lumOff val="50000"/>
                  </a:schemeClr>
                </a:solidFill>
                <a:effectLst/>
                <a:latin typeface="Century Gothic" panose="020B0502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Pflag (Links to</a:t>
            </a:r>
            <a:r>
              <a:rPr lang="en-US" sz="3000" spc="-10" dirty="0">
                <a:solidFill>
                  <a:schemeClr val="accent1">
                    <a:lumMod val="50000"/>
                    <a:lumOff val="50000"/>
                  </a:schemeClr>
                </a:solidFill>
                <a:effectLst/>
                <a:latin typeface="Century Gothic" panose="020B0502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 </a:t>
            </a:r>
            <a:r>
              <a:rPr lang="en-US" sz="3000" dirty="0">
                <a:solidFill>
                  <a:schemeClr val="accent1">
                    <a:lumMod val="50000"/>
                    <a:lumOff val="50000"/>
                  </a:schemeClr>
                </a:solidFill>
                <a:effectLst/>
                <a:latin typeface="Century Gothic" panose="020B0502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an</a:t>
            </a:r>
            <a:r>
              <a:rPr lang="en-US" sz="3000" spc="-5" dirty="0">
                <a:solidFill>
                  <a:schemeClr val="accent1">
                    <a:lumMod val="50000"/>
                    <a:lumOff val="50000"/>
                  </a:schemeClr>
                </a:solidFill>
                <a:effectLst/>
                <a:latin typeface="Century Gothic" panose="020B0502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 </a:t>
            </a:r>
            <a:r>
              <a:rPr lang="en-US" sz="3000" dirty="0">
                <a:solidFill>
                  <a:schemeClr val="accent1">
                    <a:lumMod val="50000"/>
                    <a:lumOff val="50000"/>
                  </a:schemeClr>
                </a:solidFill>
                <a:effectLst/>
                <a:latin typeface="Century Gothic" panose="020B0502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external site.)</a:t>
            </a:r>
            <a:r>
              <a:rPr lang="en-US" sz="3000" dirty="0">
                <a:solidFill>
                  <a:schemeClr val="accent1">
                    <a:lumMod val="50000"/>
                    <a:lumOff val="50000"/>
                  </a:schemeClr>
                </a:solidFill>
                <a:effectLst/>
                <a:latin typeface="Century Gothic" panose="020B0502020202020204" pitchFamily="34" charset="0"/>
                <a:ea typeface="Arial" panose="020B0604020202020204" pitchFamily="34" charset="0"/>
              </a:rPr>
              <a:t>, </a:t>
            </a:r>
            <a:r>
              <a:rPr lang="en-US" sz="3000" dirty="0">
                <a:solidFill>
                  <a:schemeClr val="accent1">
                    <a:lumMod val="50000"/>
                    <a:lumOff val="50000"/>
                  </a:schemeClr>
                </a:solidFill>
                <a:effectLst/>
                <a:latin typeface="Century Gothic" panose="020B0502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Egale Canada (Links to</a:t>
            </a:r>
            <a:r>
              <a:rPr lang="en-US" sz="3000" spc="-10" dirty="0">
                <a:solidFill>
                  <a:schemeClr val="accent1">
                    <a:lumMod val="50000"/>
                    <a:lumOff val="50000"/>
                  </a:schemeClr>
                </a:solidFill>
                <a:effectLst/>
                <a:latin typeface="Century Gothic" panose="020B0502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 </a:t>
            </a:r>
            <a:r>
              <a:rPr lang="en-US" sz="3000" dirty="0">
                <a:solidFill>
                  <a:schemeClr val="accent1">
                    <a:lumMod val="50000"/>
                    <a:lumOff val="50000"/>
                  </a:schemeClr>
                </a:solidFill>
                <a:effectLst/>
                <a:latin typeface="Century Gothic" panose="020B0502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an</a:t>
            </a:r>
            <a:r>
              <a:rPr lang="en-US" sz="3000" spc="-5" dirty="0">
                <a:solidFill>
                  <a:schemeClr val="accent1">
                    <a:lumMod val="50000"/>
                    <a:lumOff val="50000"/>
                  </a:schemeClr>
                </a:solidFill>
                <a:effectLst/>
                <a:latin typeface="Century Gothic" panose="020B0502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 </a:t>
            </a:r>
            <a:r>
              <a:rPr lang="en-US" sz="3000" dirty="0">
                <a:solidFill>
                  <a:schemeClr val="accent1">
                    <a:lumMod val="50000"/>
                    <a:lumOff val="50000"/>
                  </a:schemeClr>
                </a:solidFill>
                <a:effectLst/>
                <a:latin typeface="Century Gothic" panose="020B0502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external site.)</a:t>
            </a:r>
            <a:r>
              <a:rPr lang="en-US" sz="3000" dirty="0">
                <a:solidFill>
                  <a:schemeClr val="accent1">
                    <a:lumMod val="50000"/>
                    <a:lumOff val="50000"/>
                  </a:schemeClr>
                </a:solidFill>
                <a:effectLst/>
                <a:latin typeface="Century Gothic" panose="020B0502020202020204" pitchFamily="34" charset="0"/>
                <a:ea typeface="Arial" panose="020B0604020202020204" pitchFamily="34" charset="0"/>
              </a:rPr>
              <a:t>, </a:t>
            </a:r>
          </a:p>
          <a:p>
            <a:pPr marL="136525" marR="270510">
              <a:lnSpc>
                <a:spcPct val="105000"/>
              </a:lnSpc>
              <a:spcBef>
                <a:spcPts val="915"/>
              </a:spcBef>
              <a:spcAft>
                <a:spcPts val="0"/>
              </a:spcAft>
            </a:pPr>
            <a:r>
              <a:rPr lang="en-US" sz="3000" dirty="0">
                <a:solidFill>
                  <a:schemeClr val="accent1">
                    <a:lumMod val="50000"/>
                    <a:lumOff val="50000"/>
                  </a:schemeClr>
                </a:solidFill>
                <a:effectLst/>
                <a:latin typeface="Century Gothic" panose="020B0502020202020204" pitchFamily="34" charset="0"/>
                <a:ea typeface="Arial" panose="020B0604020202020204" pitchFamily="34" charset="0"/>
                <a:hlinkClick r:id="rId5">
                  <a:extLst>
                    <a:ext uri="{A12FA001-AC4F-418D-AE19-62706E023703}">
                      <ahyp:hlinkClr xmlns:ahyp="http://schemas.microsoft.com/office/drawing/2018/hyperlinkcolor" val="tx"/>
                    </a:ext>
                  </a:extLst>
                </a:hlinkClick>
              </a:rPr>
              <a:t>The 519</a:t>
            </a:r>
            <a:r>
              <a:rPr lang="en-US" sz="3000" spc="-5" dirty="0">
                <a:solidFill>
                  <a:schemeClr val="accent1">
                    <a:lumMod val="50000"/>
                    <a:lumOff val="50000"/>
                  </a:schemeClr>
                </a:solidFill>
                <a:effectLst/>
                <a:latin typeface="Century Gothic" panose="020B0502020202020204" pitchFamily="34" charset="0"/>
                <a:ea typeface="Arial" panose="020B0604020202020204" pitchFamily="34" charset="0"/>
                <a:hlinkClick r:id="rId5">
                  <a:extLst>
                    <a:ext uri="{A12FA001-AC4F-418D-AE19-62706E023703}">
                      <ahyp:hlinkClr xmlns:ahyp="http://schemas.microsoft.com/office/drawing/2018/hyperlinkcolor" val="tx"/>
                    </a:ext>
                  </a:extLst>
                </a:hlinkClick>
              </a:rPr>
              <a:t> </a:t>
            </a:r>
            <a:r>
              <a:rPr lang="en-US" sz="3000" dirty="0">
                <a:solidFill>
                  <a:schemeClr val="accent1">
                    <a:lumMod val="50000"/>
                    <a:lumOff val="50000"/>
                  </a:schemeClr>
                </a:solidFill>
                <a:effectLst/>
                <a:latin typeface="Century Gothic" panose="020B0502020202020204" pitchFamily="34" charset="0"/>
                <a:ea typeface="Arial" panose="020B0604020202020204" pitchFamily="34" charset="0"/>
                <a:hlinkClick r:id="rId5">
                  <a:extLst>
                    <a:ext uri="{A12FA001-AC4F-418D-AE19-62706E023703}">
                      <ahyp:hlinkClr xmlns:ahyp="http://schemas.microsoft.com/office/drawing/2018/hyperlinkcolor" val="tx"/>
                    </a:ext>
                  </a:extLst>
                </a:hlinkClick>
              </a:rPr>
              <a:t>(Links to</a:t>
            </a:r>
            <a:r>
              <a:rPr lang="en-US" sz="3000" spc="-10" dirty="0">
                <a:solidFill>
                  <a:schemeClr val="accent1">
                    <a:lumMod val="50000"/>
                    <a:lumOff val="50000"/>
                  </a:schemeClr>
                </a:solidFill>
                <a:effectLst/>
                <a:latin typeface="Century Gothic" panose="020B0502020202020204" pitchFamily="34" charset="0"/>
                <a:ea typeface="Arial" panose="020B0604020202020204" pitchFamily="34" charset="0"/>
                <a:hlinkClick r:id="rId5">
                  <a:extLst>
                    <a:ext uri="{A12FA001-AC4F-418D-AE19-62706E023703}">
                      <ahyp:hlinkClr xmlns:ahyp="http://schemas.microsoft.com/office/drawing/2018/hyperlinkcolor" val="tx"/>
                    </a:ext>
                  </a:extLst>
                </a:hlinkClick>
              </a:rPr>
              <a:t> </a:t>
            </a:r>
            <a:r>
              <a:rPr lang="en-US" sz="3000" dirty="0">
                <a:solidFill>
                  <a:schemeClr val="accent1">
                    <a:lumMod val="50000"/>
                    <a:lumOff val="50000"/>
                  </a:schemeClr>
                </a:solidFill>
                <a:effectLst/>
                <a:latin typeface="Century Gothic" panose="020B0502020202020204" pitchFamily="34" charset="0"/>
                <a:ea typeface="Arial" panose="020B0604020202020204" pitchFamily="34" charset="0"/>
                <a:hlinkClick r:id="rId5">
                  <a:extLst>
                    <a:ext uri="{A12FA001-AC4F-418D-AE19-62706E023703}">
                      <ahyp:hlinkClr xmlns:ahyp="http://schemas.microsoft.com/office/drawing/2018/hyperlinkcolor" val="tx"/>
                    </a:ext>
                  </a:extLst>
                </a:hlinkClick>
              </a:rPr>
              <a:t>an</a:t>
            </a:r>
            <a:r>
              <a:rPr lang="en-US" sz="3000" spc="-5" dirty="0">
                <a:solidFill>
                  <a:schemeClr val="accent1">
                    <a:lumMod val="50000"/>
                    <a:lumOff val="50000"/>
                  </a:schemeClr>
                </a:solidFill>
                <a:effectLst/>
                <a:latin typeface="Century Gothic" panose="020B0502020202020204" pitchFamily="34" charset="0"/>
                <a:ea typeface="Arial" panose="020B0604020202020204" pitchFamily="34" charset="0"/>
                <a:hlinkClick r:id="rId5">
                  <a:extLst>
                    <a:ext uri="{A12FA001-AC4F-418D-AE19-62706E023703}">
                      <ahyp:hlinkClr xmlns:ahyp="http://schemas.microsoft.com/office/drawing/2018/hyperlinkcolor" val="tx"/>
                    </a:ext>
                  </a:extLst>
                </a:hlinkClick>
              </a:rPr>
              <a:t> </a:t>
            </a:r>
            <a:r>
              <a:rPr lang="en-US" sz="3000" dirty="0">
                <a:solidFill>
                  <a:schemeClr val="accent1">
                    <a:lumMod val="50000"/>
                    <a:lumOff val="50000"/>
                  </a:schemeClr>
                </a:solidFill>
                <a:effectLst/>
                <a:latin typeface="Century Gothic" panose="020B0502020202020204" pitchFamily="34" charset="0"/>
                <a:ea typeface="Arial" panose="020B0604020202020204" pitchFamily="34" charset="0"/>
                <a:hlinkClick r:id="rId5">
                  <a:extLst>
                    <a:ext uri="{A12FA001-AC4F-418D-AE19-62706E023703}">
                      <ahyp:hlinkClr xmlns:ahyp="http://schemas.microsoft.com/office/drawing/2018/hyperlinkcolor" val="tx"/>
                    </a:ext>
                  </a:extLst>
                </a:hlinkClick>
              </a:rPr>
              <a:t>external</a:t>
            </a:r>
            <a:r>
              <a:rPr lang="en-US" sz="3000" dirty="0">
                <a:solidFill>
                  <a:schemeClr val="accent1">
                    <a:lumMod val="50000"/>
                    <a:lumOff val="50000"/>
                  </a:schemeClr>
                </a:solidFill>
                <a:effectLst/>
                <a:latin typeface="Century Gothic" panose="020B0502020202020204" pitchFamily="34" charset="0"/>
                <a:ea typeface="Arial" panose="020B0604020202020204" pitchFamily="34" charset="0"/>
              </a:rPr>
              <a:t> </a:t>
            </a:r>
            <a:r>
              <a:rPr lang="en-US" sz="3000" dirty="0">
                <a:solidFill>
                  <a:schemeClr val="accent1">
                    <a:lumMod val="50000"/>
                    <a:lumOff val="50000"/>
                  </a:schemeClr>
                </a:solidFill>
                <a:effectLst/>
                <a:latin typeface="Century Gothic" panose="020B0502020202020204" pitchFamily="34" charset="0"/>
                <a:ea typeface="Arial" panose="020B0604020202020204" pitchFamily="34" charset="0"/>
                <a:hlinkClick r:id="rId5">
                  <a:extLst>
                    <a:ext uri="{A12FA001-AC4F-418D-AE19-62706E023703}">
                      <ahyp:hlinkClr xmlns:ahyp="http://schemas.microsoft.com/office/drawing/2018/hyperlinkcolor" val="tx"/>
                    </a:ext>
                  </a:extLst>
                </a:hlinkClick>
              </a:rPr>
              <a:t>site.)</a:t>
            </a:r>
            <a:r>
              <a:rPr lang="en-US" sz="3000" dirty="0">
                <a:solidFill>
                  <a:schemeClr val="accent1">
                    <a:lumMod val="50000"/>
                    <a:lumOff val="50000"/>
                  </a:schemeClr>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and </a:t>
            </a:r>
            <a:r>
              <a:rPr lang="en-US" sz="3000" dirty="0">
                <a:solidFill>
                  <a:schemeClr val="accent1">
                    <a:lumMod val="50000"/>
                    <a:lumOff val="50000"/>
                  </a:schemeClr>
                </a:solidFill>
                <a:effectLst/>
                <a:latin typeface="Century Gothic" panose="020B0502020202020204" pitchFamily="34" charset="0"/>
                <a:ea typeface="Arial" panose="020B0604020202020204" pitchFamily="34" charset="0"/>
                <a:hlinkClick r:id="rId6">
                  <a:extLst>
                    <a:ext uri="{A12FA001-AC4F-418D-AE19-62706E023703}">
                      <ahyp:hlinkClr xmlns:ahyp="http://schemas.microsoft.com/office/drawing/2018/hyperlinkcolor" val="tx"/>
                    </a:ext>
                  </a:extLst>
                </a:hlinkClick>
              </a:rPr>
              <a:t>LGBTQ2S Toolkit (Links to an external site.)</a:t>
            </a:r>
            <a:r>
              <a:rPr lang="en-US" sz="3000" dirty="0">
                <a:solidFill>
                  <a:schemeClr val="accent1">
                    <a:lumMod val="50000"/>
                    <a:lumOff val="50000"/>
                  </a:schemeClr>
                </a:solidFill>
                <a:effectLst/>
                <a:latin typeface="Century Gothic" panose="020B0502020202020204" pitchFamily="34" charset="0"/>
                <a:ea typeface="Arial" panose="020B0604020202020204" pitchFamily="34" charset="0"/>
              </a:rPr>
              <a:t>.</a:t>
            </a:r>
            <a:endParaRPr lang="en-CA" sz="3000" dirty="0">
              <a:solidFill>
                <a:schemeClr val="accent1">
                  <a:lumMod val="50000"/>
                  <a:lumOff val="50000"/>
                </a:schemeClr>
              </a:solidFill>
              <a:effectLst/>
              <a:latin typeface="Century Gothic" panose="020B0502020202020204" pitchFamily="34" charset="0"/>
              <a:ea typeface="Arial" panose="020B0604020202020204" pitchFamily="34" charset="0"/>
            </a:endParaRPr>
          </a:p>
          <a:p>
            <a:pPr marL="342900" lvl="0" indent="-342900">
              <a:spcBef>
                <a:spcPts val="75"/>
              </a:spcBef>
              <a:buClr>
                <a:srgbClr val="2C3A45"/>
              </a:buClr>
              <a:buSzPts val="1000"/>
              <a:buFont typeface="Arial" panose="020B0604020202020204" pitchFamily="34" charset="0"/>
              <a:buChar char="•"/>
              <a:tabLst>
                <a:tab pos="831850" algn="l"/>
                <a:tab pos="832485" algn="l"/>
              </a:tabLst>
            </a:pPr>
            <a:endParaRPr lang="en-CA" sz="3200" dirty="0">
              <a:solidFill>
                <a:schemeClr val="bg1"/>
              </a:solidFill>
              <a:effectLst/>
              <a:latin typeface="Century Gothic" panose="020B0502020202020204" pitchFamily="34" charset="0"/>
              <a:ea typeface="Arial" panose="020B0604020202020204" pitchFamily="34" charset="0"/>
            </a:endParaRPr>
          </a:p>
          <a:p>
            <a:pPr marL="457200" marR="313055" lvl="1">
              <a:lnSpc>
                <a:spcPct val="105000"/>
              </a:lnSpc>
              <a:spcBef>
                <a:spcPts val="110"/>
              </a:spcBef>
              <a:spcAft>
                <a:spcPts val="0"/>
              </a:spcAft>
              <a:buClr>
                <a:srgbClr val="2C3A45"/>
              </a:buClr>
              <a:buSzPts val="1000"/>
              <a:tabLst>
                <a:tab pos="1527810" algn="l"/>
              </a:tabLst>
            </a:pPr>
            <a:endParaRPr lang="en-US" sz="3200" i="1" dirty="0">
              <a:solidFill>
                <a:schemeClr val="bg1"/>
              </a:solidFill>
              <a:latin typeface="Century Gothic" panose="020B0502020202020204" pitchFamily="34" charset="0"/>
              <a:ea typeface="Courier New" panose="02070309020205020404" pitchFamily="49" charset="0"/>
            </a:endParaRPr>
          </a:p>
          <a:p>
            <a:pPr marL="457200" marR="313055" lvl="1">
              <a:lnSpc>
                <a:spcPct val="105000"/>
              </a:lnSpc>
              <a:spcBef>
                <a:spcPts val="110"/>
              </a:spcBef>
              <a:spcAft>
                <a:spcPts val="0"/>
              </a:spcAft>
              <a:buClr>
                <a:srgbClr val="2C3A45"/>
              </a:buClr>
              <a:buSzPts val="1000"/>
              <a:tabLst>
                <a:tab pos="1527810" algn="l"/>
              </a:tabLst>
            </a:pPr>
            <a:endParaRPr lang="en-CA" sz="3200" dirty="0">
              <a:solidFill>
                <a:schemeClr val="bg1"/>
              </a:solidFill>
              <a:effectLst/>
              <a:latin typeface="Century Gothic" panose="020B0502020202020204" pitchFamily="34" charset="0"/>
              <a:ea typeface="Courier New" panose="02070309020205020404" pitchFamily="49" charset="0"/>
            </a:endParaRPr>
          </a:p>
          <a:p>
            <a:pPr marL="342900" marR="361950" indent="-342900">
              <a:lnSpc>
                <a:spcPct val="106000"/>
              </a:lnSpc>
              <a:buClr>
                <a:srgbClr val="2C3A45"/>
              </a:buClr>
              <a:buSzPts val="1000"/>
              <a:buFont typeface="Arial" panose="020B0604020202020204" pitchFamily="34" charset="0"/>
              <a:buChar char="•"/>
              <a:tabLst>
                <a:tab pos="831850" algn="l"/>
                <a:tab pos="832485" algn="l"/>
              </a:tabLst>
            </a:pPr>
            <a:endParaRPr lang="en-CA" sz="3200" dirty="0">
              <a:solidFill>
                <a:schemeClr val="bg1"/>
              </a:solidFill>
              <a:effectLst/>
              <a:latin typeface="Century Gothic" panose="020B0502020202020204" pitchFamily="34" charset="0"/>
              <a:ea typeface="Arial" panose="020B0604020202020204" pitchFamily="34" charset="0"/>
            </a:endParaRPr>
          </a:p>
          <a:p>
            <a:pPr marL="342900" marR="361950" lvl="0" indent="-342900">
              <a:lnSpc>
                <a:spcPct val="106000"/>
              </a:lnSpc>
              <a:buClr>
                <a:srgbClr val="2C3A45"/>
              </a:buClr>
              <a:buSzPts val="1000"/>
              <a:buFont typeface="Arial" panose="020B0604020202020204" pitchFamily="34" charset="0"/>
              <a:buChar char="•"/>
              <a:tabLst>
                <a:tab pos="831850" algn="l"/>
                <a:tab pos="832485" algn="l"/>
              </a:tabLst>
            </a:pPr>
            <a:endParaRPr lang="en-CA" sz="3200" dirty="0">
              <a:solidFill>
                <a:schemeClr val="bg1"/>
              </a:solidFill>
              <a:effectLst/>
              <a:latin typeface="Century Gothic" panose="020B0502020202020204" pitchFamily="34" charset="0"/>
              <a:ea typeface="Arial" panose="020B0604020202020204" pitchFamily="34" charset="0"/>
            </a:endParaRPr>
          </a:p>
          <a:p>
            <a:endParaRPr lang="en-US" sz="3200" i="1" spc="-10" dirty="0">
              <a:solidFill>
                <a:schemeClr val="bg1"/>
              </a:solidFill>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endParaRPr lang="en-US" sz="3200" i="1" dirty="0">
              <a:solidFill>
                <a:schemeClr val="bg1"/>
              </a:solidFill>
              <a:latin typeface="Century Gothic" panose="020B0502020202020204" pitchFamily="34" charset="0"/>
            </a:endParaRPr>
          </a:p>
        </p:txBody>
      </p:sp>
      <p:sp>
        <p:nvSpPr>
          <p:cNvPr id="2" name="Title 1">
            <a:extLst>
              <a:ext uri="{FF2B5EF4-FFF2-40B4-BE49-F238E27FC236}">
                <a16:creationId xmlns:a16="http://schemas.microsoft.com/office/drawing/2014/main" id="{260C244F-ECFA-133C-0EBE-025C61F3057C}"/>
              </a:ext>
            </a:extLst>
          </p:cNvPr>
          <p:cNvSpPr txBox="1">
            <a:spLocks/>
          </p:cNvSpPr>
          <p:nvPr/>
        </p:nvSpPr>
        <p:spPr>
          <a:xfrm>
            <a:off x="1466251" y="883652"/>
            <a:ext cx="18523549"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2: Sexual Orientation:</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37718133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817D02-4C8A-2705-FFAC-0D01CD8167DF}"/>
              </a:ext>
            </a:extLst>
          </p:cNvPr>
          <p:cNvSpPr txBox="1">
            <a:spLocks/>
          </p:cNvSpPr>
          <p:nvPr/>
        </p:nvSpPr>
        <p:spPr>
          <a:xfrm>
            <a:off x="1466251" y="1111695"/>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Invitation to Reflect:</a:t>
            </a:r>
            <a:endParaRPr lang="en-CA" sz="8800" dirty="0">
              <a:solidFill>
                <a:schemeClr val="bg2"/>
              </a:solidFill>
              <a:effectLst/>
              <a:latin typeface="Century Gothic" panose="020B0502020202020204" pitchFamily="34" charset="0"/>
              <a:ea typeface="Arial" panose="020B0604020202020204" pitchFamily="34" charset="0"/>
            </a:endParaRPr>
          </a:p>
        </p:txBody>
      </p:sp>
      <p:sp>
        <p:nvSpPr>
          <p:cNvPr id="12" name="TextBox 11">
            <a:extLst>
              <a:ext uri="{FF2B5EF4-FFF2-40B4-BE49-F238E27FC236}">
                <a16:creationId xmlns:a16="http://schemas.microsoft.com/office/drawing/2014/main" id="{2B8F8BCD-E27B-DBDE-920C-2438DFE078A3}"/>
              </a:ext>
            </a:extLst>
          </p:cNvPr>
          <p:cNvSpPr txBox="1"/>
          <p:nvPr/>
        </p:nvSpPr>
        <p:spPr>
          <a:xfrm>
            <a:off x="1605950" y="2565293"/>
            <a:ext cx="20548600" cy="9281515"/>
          </a:xfrm>
          <a:prstGeom prst="rect">
            <a:avLst/>
          </a:prstGeom>
          <a:noFill/>
        </p:spPr>
        <p:txBody>
          <a:bodyPr wrap="square" rtlCol="0">
            <a:spAutoFit/>
          </a:bodyPr>
          <a:lstStyle/>
          <a:p>
            <a:pPr marL="69850" marR="238125">
              <a:lnSpc>
                <a:spcPct val="105000"/>
              </a:lnSpc>
              <a:spcBef>
                <a:spcPts val="970"/>
              </a:spcBef>
              <a:spcAft>
                <a:spcPts val="0"/>
              </a:spcAft>
            </a:pPr>
            <a:r>
              <a:rPr lang="en-US" sz="3000" dirty="0">
                <a:solidFill>
                  <a:schemeClr val="bg2"/>
                </a:solidFill>
                <a:effectLst/>
                <a:latin typeface="Century Gothic" panose="020B0502020202020204" pitchFamily="34" charset="0"/>
                <a:ea typeface="Arial" panose="020B0604020202020204" pitchFamily="34" charset="0"/>
              </a:rPr>
              <a:t>Writing</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about</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what you have learned or come to about the topic of Sexual Orientation and Sexuality,  is</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unique</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and</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possibly</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challenging</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experience.</a:t>
            </a:r>
            <a:r>
              <a:rPr lang="en-US" sz="3000" spc="-70" dirty="0">
                <a:solidFill>
                  <a:schemeClr val="bg2"/>
                </a:solidFill>
                <a:effectLst/>
                <a:latin typeface="Century Gothic" panose="020B0502020202020204" pitchFamily="34" charset="0"/>
                <a:ea typeface="Arial" panose="020B0604020202020204" pitchFamily="34" charset="0"/>
              </a:rPr>
              <a:t> Take your time, and begin the process of accounting for:</a:t>
            </a:r>
          </a:p>
          <a:p>
            <a:pPr marL="69850" marR="238125">
              <a:lnSpc>
                <a:spcPct val="105000"/>
              </a:lnSpc>
              <a:spcBef>
                <a:spcPts val="970"/>
              </a:spcBef>
              <a:spcAft>
                <a:spcPts val="0"/>
              </a:spcAft>
            </a:pPr>
            <a:endParaRPr lang="en-US" sz="3000" spc="-70" dirty="0">
              <a:solidFill>
                <a:schemeClr val="bg2"/>
              </a:solidFill>
              <a:effectLst/>
              <a:latin typeface="Century Gothic" panose="020B0502020202020204" pitchFamily="34" charset="0"/>
              <a:ea typeface="Arial" panose="020B0604020202020204" pitchFamily="34" charset="0"/>
            </a:endParaRPr>
          </a:p>
          <a:p>
            <a:pPr marL="527050" marR="238125" indent="-457200">
              <a:lnSpc>
                <a:spcPct val="105000"/>
              </a:lnSpc>
              <a:spcBef>
                <a:spcPts val="970"/>
              </a:spcBef>
              <a:spcAft>
                <a:spcPts val="0"/>
              </a:spcAft>
              <a:buFont typeface="Arial" panose="020B0604020202020204" pitchFamily="34" charset="0"/>
              <a:buChar char="•"/>
            </a:pPr>
            <a:r>
              <a:rPr lang="en-US" sz="3200" i="1" spc="-70" dirty="0">
                <a:solidFill>
                  <a:schemeClr val="bg2"/>
                </a:solidFill>
                <a:latin typeface="Century Gothic" panose="020B0502020202020204" pitchFamily="34" charset="0"/>
                <a:ea typeface="Arial" panose="020B0604020202020204" pitchFamily="34" charset="0"/>
              </a:rPr>
              <a:t>What parts of your knowledge were deepened? </a:t>
            </a:r>
          </a:p>
          <a:p>
            <a:pPr marL="527050" marR="238125" indent="-457200">
              <a:lnSpc>
                <a:spcPct val="105000"/>
              </a:lnSpc>
              <a:spcBef>
                <a:spcPts val="970"/>
              </a:spcBef>
              <a:spcAft>
                <a:spcPts val="0"/>
              </a:spcAft>
              <a:buFont typeface="Arial" panose="020B0604020202020204" pitchFamily="34" charset="0"/>
              <a:buChar char="•"/>
            </a:pPr>
            <a:r>
              <a:rPr lang="en-US" sz="3200" i="1" spc="-70" dirty="0">
                <a:solidFill>
                  <a:schemeClr val="bg2"/>
                </a:solidFill>
                <a:effectLst/>
                <a:latin typeface="Century Gothic" panose="020B0502020202020204" pitchFamily="34" charset="0"/>
                <a:ea typeface="Arial" panose="020B0604020202020204" pitchFamily="34" charset="0"/>
              </a:rPr>
              <a:t>What parts of your knowledge were challenged?</a:t>
            </a:r>
          </a:p>
          <a:p>
            <a:pPr marL="527050" marR="238125" indent="-457200">
              <a:lnSpc>
                <a:spcPct val="105000"/>
              </a:lnSpc>
              <a:spcBef>
                <a:spcPts val="970"/>
              </a:spcBef>
              <a:spcAft>
                <a:spcPts val="0"/>
              </a:spcAft>
              <a:buFont typeface="Arial" panose="020B0604020202020204" pitchFamily="34" charset="0"/>
              <a:buChar char="•"/>
            </a:pPr>
            <a:r>
              <a:rPr lang="en-US" sz="3200" i="1" spc="-70" dirty="0">
                <a:solidFill>
                  <a:schemeClr val="bg2"/>
                </a:solidFill>
                <a:latin typeface="Century Gothic" panose="020B0502020202020204" pitchFamily="34" charset="0"/>
                <a:ea typeface="Arial" panose="020B0604020202020204" pitchFamily="34" charset="0"/>
              </a:rPr>
              <a:t>How might you integrate this new knowledge in your everyday role in the Ivey community?</a:t>
            </a:r>
            <a:endParaRPr lang="en-US" sz="3200" i="1" spc="-70" dirty="0">
              <a:solidFill>
                <a:schemeClr val="bg2"/>
              </a:solidFill>
              <a:effectLst/>
              <a:latin typeface="Century Gothic" panose="020B0502020202020204" pitchFamily="34" charset="0"/>
              <a:ea typeface="Arial" panose="020B0604020202020204" pitchFamily="34" charset="0"/>
            </a:endParaRPr>
          </a:p>
          <a:p>
            <a:pPr marL="527050" marR="238125" indent="-457200">
              <a:lnSpc>
                <a:spcPct val="105000"/>
              </a:lnSpc>
              <a:spcBef>
                <a:spcPts val="970"/>
              </a:spcBef>
              <a:spcAft>
                <a:spcPts val="0"/>
              </a:spcAft>
              <a:buFont typeface="Arial" panose="020B0604020202020204" pitchFamily="34" charset="0"/>
              <a:buChar char="•"/>
            </a:pPr>
            <a:endParaRPr lang="en-US" sz="3000" i="1" dirty="0">
              <a:solidFill>
                <a:schemeClr val="bg2"/>
              </a:solidFill>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r>
              <a:rPr lang="en-US" sz="3000" dirty="0">
                <a:solidFill>
                  <a:schemeClr val="bg2"/>
                </a:solidFill>
                <a:effectLst/>
                <a:latin typeface="Century Gothic" panose="020B0502020202020204" pitchFamily="34" charset="0"/>
                <a:ea typeface="Arial" panose="020B0604020202020204" pitchFamily="34" charset="0"/>
              </a:rPr>
              <a:t>Give yourself the freedom</a:t>
            </a:r>
            <a:r>
              <a:rPr lang="en-US" sz="3000" spc="20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write,</a:t>
            </a:r>
            <a:r>
              <a:rPr lang="en-US" sz="3000" spc="-2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and</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also,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the</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freedom</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embrace</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writing</a:t>
            </a:r>
            <a:r>
              <a:rPr lang="en-US" sz="3000" spc="-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process</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that</a:t>
            </a:r>
            <a:r>
              <a:rPr lang="en-US" sz="3000" spc="-2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may</a:t>
            </a:r>
            <a:r>
              <a:rPr lang="en-US" sz="3000" spc="-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be</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unfamiliar</a:t>
            </a:r>
            <a:r>
              <a:rPr lang="en-US" sz="3000" spc="-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you. You may also want to explore what you have learned about Sexual Orientation and Sexuality through other mediums: poetry, painting, drawing, sculpture, song. All of these </a:t>
            </a:r>
            <a:r>
              <a:rPr lang="en-US" sz="3000" dirty="0">
                <a:solidFill>
                  <a:schemeClr val="bg2"/>
                </a:solidFill>
                <a:latin typeface="Century Gothic" panose="020B0502020202020204" pitchFamily="34" charset="0"/>
                <a:ea typeface="Arial" panose="020B0604020202020204" pitchFamily="34" charset="0"/>
              </a:rPr>
              <a:t>forms of expression </a:t>
            </a:r>
            <a:r>
              <a:rPr lang="en-US" sz="3000" dirty="0">
                <a:solidFill>
                  <a:schemeClr val="bg2"/>
                </a:solidFill>
                <a:effectLst/>
                <a:latin typeface="Century Gothic" panose="020B0502020202020204" pitchFamily="34" charset="0"/>
                <a:ea typeface="Arial" panose="020B0604020202020204" pitchFamily="34" charset="0"/>
              </a:rPr>
              <a:t>can support the reflective process of </a:t>
            </a:r>
            <a:r>
              <a:rPr lang="en-US" sz="3000" b="1" i="1" dirty="0">
                <a:solidFill>
                  <a:schemeClr val="bg2"/>
                </a:solidFill>
                <a:effectLst/>
                <a:latin typeface="Century Gothic" panose="020B0502020202020204" pitchFamily="34" charset="0"/>
                <a:ea typeface="Arial" panose="020B0604020202020204" pitchFamily="34" charset="0"/>
              </a:rPr>
              <a:t>coming to know</a:t>
            </a:r>
            <a:r>
              <a:rPr lang="en-US" sz="3000" dirty="0">
                <a:solidFill>
                  <a:schemeClr val="bg2"/>
                </a:solidFill>
                <a:effectLst/>
                <a:latin typeface="Century Gothic" panose="020B0502020202020204" pitchFamily="34" charset="0"/>
                <a:ea typeface="Arial" panose="020B0604020202020204" pitchFamily="34" charset="0"/>
              </a:rPr>
              <a:t>, and the process of making-meaning about new knowledge related to one’s self. Engaging in reflection in this way, allows us to engage with both the process of coming to know, and the intentional meaning-making that comes through embedding this knowing in a material form (</a:t>
            </a:r>
            <a:r>
              <a:rPr lang="en-US" sz="3000" dirty="0">
                <a:solidFill>
                  <a:schemeClr val="bg2"/>
                </a:solidFill>
                <a:latin typeface="Century Gothic" panose="020B0502020202020204" pitchFamily="34" charset="0"/>
                <a:ea typeface="Arial" panose="020B0604020202020204" pitchFamily="34" charset="0"/>
              </a:rPr>
              <a:t>an idea, a stream of consciousness, a poem, a piece of art, music etc.).</a:t>
            </a:r>
            <a:endParaRPr lang="en-US" sz="3000" dirty="0">
              <a:solidFill>
                <a:schemeClr val="bg2"/>
              </a:solidFill>
              <a:effectLst/>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endParaRPr lang="en-CA" sz="3000" dirty="0">
              <a:solidFill>
                <a:schemeClr val="bg2"/>
              </a:solidFill>
              <a:effectLst/>
              <a:latin typeface="Century Gothic" panose="020B0502020202020204" pitchFamily="34" charset="0"/>
              <a:ea typeface="Arial" panose="020B0604020202020204" pitchFamily="34" charset="0"/>
            </a:endParaRPr>
          </a:p>
          <a:p>
            <a:r>
              <a:rPr lang="en-US" sz="3000" dirty="0">
                <a:solidFill>
                  <a:schemeClr val="bg2"/>
                </a:solidFill>
                <a:effectLst/>
                <a:latin typeface="Century Gothic" panose="020B0502020202020204" pitchFamily="34" charset="0"/>
                <a:ea typeface="Arial" panose="020B0604020202020204" pitchFamily="34" charset="0"/>
              </a:rPr>
              <a:t>Please know that you are not required to write. This is a learning opportunity.</a:t>
            </a:r>
            <a:r>
              <a:rPr lang="en-US" sz="3000" spc="20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Please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engage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in</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this</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reflection</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in</a:t>
            </a:r>
            <a:r>
              <a:rPr lang="en-US" sz="3000" spc="-5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capacity</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that</a:t>
            </a:r>
            <a:r>
              <a:rPr lang="en-US" sz="3000" spc="-4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best</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suits</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you.</a:t>
            </a:r>
            <a:r>
              <a:rPr lang="en-CA" sz="3000" dirty="0">
                <a:solidFill>
                  <a:schemeClr val="bg2"/>
                </a:solidFill>
                <a:effectLst/>
                <a:latin typeface="Century Gothic" panose="020B0502020202020204" pitchFamily="34" charset="0"/>
              </a:rPr>
              <a:t> </a:t>
            </a:r>
            <a:endParaRPr lang="en-US" sz="3000" i="1" dirty="0">
              <a:solidFill>
                <a:schemeClr val="bg2"/>
              </a:solidFill>
              <a:latin typeface="Century Gothic" panose="020B0502020202020204" pitchFamily="34" charset="0"/>
            </a:endParaRPr>
          </a:p>
        </p:txBody>
      </p:sp>
      <p:sp>
        <p:nvSpPr>
          <p:cNvPr id="2" name="TextBox 1">
            <a:extLst>
              <a:ext uri="{FF2B5EF4-FFF2-40B4-BE49-F238E27FC236}">
                <a16:creationId xmlns:a16="http://schemas.microsoft.com/office/drawing/2014/main" id="{5CB55A69-B347-D564-123B-54F81AA55367}"/>
              </a:ext>
            </a:extLst>
          </p:cNvPr>
          <p:cNvSpPr txBox="1"/>
          <p:nvPr/>
        </p:nvSpPr>
        <p:spPr>
          <a:xfrm>
            <a:off x="1605950" y="6404297"/>
            <a:ext cx="21144301" cy="707886"/>
          </a:xfrm>
          <a:prstGeom prst="rect">
            <a:avLst/>
          </a:prstGeom>
          <a:noFill/>
        </p:spPr>
        <p:txBody>
          <a:bodyPr wrap="square" rtlCol="0">
            <a:spAutoFit/>
          </a:bodyPr>
          <a:lstStyle/>
          <a:p>
            <a:endParaRPr lang="en-US" sz="4000"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25876957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817D02-4C8A-2705-FFAC-0D01CD8167DF}"/>
              </a:ext>
            </a:extLst>
          </p:cNvPr>
          <p:cNvSpPr txBox="1">
            <a:spLocks/>
          </p:cNvSpPr>
          <p:nvPr/>
        </p:nvSpPr>
        <p:spPr>
          <a:xfrm>
            <a:off x="1466251" y="984695"/>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b="1" spc="-10" dirty="0">
                <a:solidFill>
                  <a:schemeClr val="bg2"/>
                </a:solidFill>
                <a:latin typeface="Century Gothic" panose="020B0502020202020204" pitchFamily="34" charset="0"/>
                <a:ea typeface="Arial" panose="020B0604020202020204" pitchFamily="34" charset="0"/>
              </a:rPr>
              <a:t>Invitation to Reflect:</a:t>
            </a:r>
            <a:endParaRPr lang="en-CA" sz="8800" b="1" dirty="0">
              <a:solidFill>
                <a:schemeClr val="bg2"/>
              </a:solidFill>
              <a:effectLst/>
              <a:latin typeface="Century Gothic" panose="020B0502020202020204" pitchFamily="34" charset="0"/>
              <a:ea typeface="Arial" panose="020B0604020202020204" pitchFamily="34" charset="0"/>
            </a:endParaRPr>
          </a:p>
        </p:txBody>
      </p:sp>
      <p:sp>
        <p:nvSpPr>
          <p:cNvPr id="2" name="TextBox 1">
            <a:extLst>
              <a:ext uri="{FF2B5EF4-FFF2-40B4-BE49-F238E27FC236}">
                <a16:creationId xmlns:a16="http://schemas.microsoft.com/office/drawing/2014/main" id="{5CB55A69-B347-D564-123B-54F81AA55367}"/>
              </a:ext>
            </a:extLst>
          </p:cNvPr>
          <p:cNvSpPr txBox="1"/>
          <p:nvPr/>
        </p:nvSpPr>
        <p:spPr>
          <a:xfrm>
            <a:off x="1605950" y="6404297"/>
            <a:ext cx="21144301" cy="707886"/>
          </a:xfrm>
          <a:prstGeom prst="rect">
            <a:avLst/>
          </a:prstGeom>
          <a:noFill/>
        </p:spPr>
        <p:txBody>
          <a:bodyPr wrap="square" rtlCol="0">
            <a:spAutoFit/>
          </a:bodyPr>
          <a:lstStyle/>
          <a:p>
            <a:endParaRPr lang="en-US" sz="4000" dirty="0">
              <a:solidFill>
                <a:schemeClr val="bg2"/>
              </a:solidFill>
              <a:latin typeface="Century Gothic" panose="020B0502020202020204" pitchFamily="34" charset="0"/>
            </a:endParaRPr>
          </a:p>
        </p:txBody>
      </p:sp>
      <p:sp>
        <p:nvSpPr>
          <p:cNvPr id="5" name="Rectangle 4">
            <a:extLst>
              <a:ext uri="{FF2B5EF4-FFF2-40B4-BE49-F238E27FC236}">
                <a16:creationId xmlns:a16="http://schemas.microsoft.com/office/drawing/2014/main" id="{0E53C700-1C73-C042-2AA9-BFE1341D96B9}"/>
              </a:ext>
            </a:extLst>
          </p:cNvPr>
          <p:cNvSpPr/>
          <p:nvPr/>
        </p:nvSpPr>
        <p:spPr>
          <a:xfrm>
            <a:off x="1466251" y="2456670"/>
            <a:ext cx="20530149" cy="943053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736715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2174857"/>
            <a:ext cx="20548600" cy="13313325"/>
          </a:xfrm>
          <a:prstGeom prst="rect">
            <a:avLst/>
          </a:prstGeom>
          <a:noFill/>
        </p:spPr>
        <p:txBody>
          <a:bodyPr wrap="square" rtlCol="0">
            <a:spAutoFit/>
          </a:bodyPr>
          <a:lstStyle/>
          <a:p>
            <a:pPr marL="136525">
              <a:spcBef>
                <a:spcPts val="1005"/>
              </a:spcBef>
            </a:pPr>
            <a:r>
              <a:rPr lang="en-US" sz="4000" b="1" kern="0" dirty="0">
                <a:solidFill>
                  <a:schemeClr val="bg2"/>
                </a:solidFill>
                <a:effectLst/>
                <a:latin typeface="Century Gothic" panose="020B0502020202020204" pitchFamily="34" charset="0"/>
                <a:ea typeface="Arial" panose="020B0604020202020204" pitchFamily="34" charset="0"/>
              </a:rPr>
              <a:t>Tips</a:t>
            </a:r>
            <a:r>
              <a:rPr lang="en-US" sz="4000" b="1" kern="0" spc="75" dirty="0">
                <a:solidFill>
                  <a:schemeClr val="bg2"/>
                </a:solidFill>
                <a:effectLst/>
                <a:latin typeface="Century Gothic" panose="020B0502020202020204" pitchFamily="34" charset="0"/>
                <a:ea typeface="Arial" panose="020B0604020202020204" pitchFamily="34" charset="0"/>
              </a:rPr>
              <a:t> </a:t>
            </a:r>
            <a:r>
              <a:rPr lang="en-US" sz="4000" b="1" kern="0" dirty="0">
                <a:solidFill>
                  <a:schemeClr val="bg2"/>
                </a:solidFill>
                <a:effectLst/>
                <a:latin typeface="Century Gothic" panose="020B0502020202020204" pitchFamily="34" charset="0"/>
                <a:ea typeface="Arial" panose="020B0604020202020204" pitchFamily="34" charset="0"/>
              </a:rPr>
              <a:t>for</a:t>
            </a:r>
            <a:r>
              <a:rPr lang="en-US" sz="4000" b="1" kern="0" spc="95" dirty="0">
                <a:solidFill>
                  <a:schemeClr val="bg2"/>
                </a:solidFill>
                <a:effectLst/>
                <a:latin typeface="Century Gothic" panose="020B0502020202020204" pitchFamily="34" charset="0"/>
                <a:ea typeface="Arial" panose="020B0604020202020204" pitchFamily="34" charset="0"/>
              </a:rPr>
              <a:t> </a:t>
            </a:r>
            <a:r>
              <a:rPr lang="en-US" sz="4000" b="1" kern="0" dirty="0">
                <a:solidFill>
                  <a:schemeClr val="bg2"/>
                </a:solidFill>
                <a:effectLst/>
                <a:latin typeface="Century Gothic" panose="020B0502020202020204" pitchFamily="34" charset="0"/>
                <a:ea typeface="Arial" panose="020B0604020202020204" pitchFamily="34" charset="0"/>
              </a:rPr>
              <a:t>Discussing</a:t>
            </a:r>
            <a:r>
              <a:rPr lang="en-US" sz="4000" b="1" kern="0" spc="65" dirty="0">
                <a:solidFill>
                  <a:schemeClr val="bg2"/>
                </a:solidFill>
                <a:effectLst/>
                <a:latin typeface="Century Gothic" panose="020B0502020202020204" pitchFamily="34" charset="0"/>
                <a:ea typeface="Arial" panose="020B0604020202020204" pitchFamily="34" charset="0"/>
              </a:rPr>
              <a:t> </a:t>
            </a:r>
            <a:r>
              <a:rPr lang="en-US" sz="4000" b="1" kern="0" dirty="0">
                <a:solidFill>
                  <a:schemeClr val="bg2"/>
                </a:solidFill>
                <a:effectLst/>
                <a:latin typeface="Century Gothic" panose="020B0502020202020204" pitchFamily="34" charset="0"/>
                <a:ea typeface="Arial" panose="020B0604020202020204" pitchFamily="34" charset="0"/>
              </a:rPr>
              <a:t>Other</a:t>
            </a:r>
            <a:r>
              <a:rPr lang="en-US" sz="4000" b="1" kern="0" spc="60" dirty="0">
                <a:solidFill>
                  <a:schemeClr val="bg2"/>
                </a:solidFill>
                <a:effectLst/>
                <a:latin typeface="Century Gothic" panose="020B0502020202020204" pitchFamily="34" charset="0"/>
                <a:ea typeface="Arial" panose="020B0604020202020204" pitchFamily="34" charset="0"/>
              </a:rPr>
              <a:t> </a:t>
            </a:r>
            <a:r>
              <a:rPr lang="en-US" sz="4000" b="1" kern="0" dirty="0">
                <a:solidFill>
                  <a:schemeClr val="bg2"/>
                </a:solidFill>
                <a:effectLst/>
                <a:latin typeface="Century Gothic" panose="020B0502020202020204" pitchFamily="34" charset="0"/>
                <a:ea typeface="Arial" panose="020B0604020202020204" pitchFamily="34" charset="0"/>
              </a:rPr>
              <a:t>People’s</a:t>
            </a:r>
            <a:r>
              <a:rPr lang="en-US" sz="4000" b="1" kern="0" spc="80" dirty="0">
                <a:solidFill>
                  <a:schemeClr val="bg2"/>
                </a:solidFill>
                <a:effectLst/>
                <a:latin typeface="Century Gothic" panose="020B0502020202020204" pitchFamily="34" charset="0"/>
                <a:ea typeface="Arial" panose="020B0604020202020204" pitchFamily="34" charset="0"/>
              </a:rPr>
              <a:t> </a:t>
            </a:r>
            <a:r>
              <a:rPr lang="en-US" sz="4000" b="1" kern="0" spc="-10" dirty="0">
                <a:solidFill>
                  <a:schemeClr val="bg2"/>
                </a:solidFill>
                <a:effectLst/>
                <a:latin typeface="Century Gothic" panose="020B0502020202020204" pitchFamily="34" charset="0"/>
                <a:ea typeface="Arial" panose="020B0604020202020204" pitchFamily="34" charset="0"/>
              </a:rPr>
              <a:t>Sexuality</a:t>
            </a:r>
            <a:endParaRPr lang="en-CA" sz="4000" b="1" kern="0" dirty="0">
              <a:solidFill>
                <a:schemeClr val="bg2"/>
              </a:solidFill>
              <a:effectLst/>
              <a:latin typeface="Century Gothic" panose="020B0502020202020204" pitchFamily="34" charset="0"/>
              <a:ea typeface="Arial" panose="020B0604020202020204" pitchFamily="34" charset="0"/>
            </a:endParaRPr>
          </a:p>
          <a:p>
            <a:pPr marL="136525">
              <a:spcBef>
                <a:spcPts val="970"/>
              </a:spcBef>
              <a:spcAft>
                <a:spcPts val="0"/>
              </a:spcAft>
            </a:pPr>
            <a:endParaRPr lang="en-US" sz="3200" b="1" dirty="0">
              <a:solidFill>
                <a:schemeClr val="bg2"/>
              </a:solidFill>
              <a:effectLst/>
              <a:latin typeface="Century Gothic" panose="020B0502020202020204" pitchFamily="34" charset="0"/>
              <a:ea typeface="Arial" panose="020B0604020202020204" pitchFamily="34" charset="0"/>
            </a:endParaRPr>
          </a:p>
          <a:p>
            <a:pPr marL="136525">
              <a:spcBef>
                <a:spcPts val="970"/>
              </a:spcBef>
              <a:spcAft>
                <a:spcPts val="0"/>
              </a:spcAft>
            </a:pPr>
            <a:r>
              <a:rPr lang="en-US" b="1" dirty="0">
                <a:solidFill>
                  <a:schemeClr val="bg2"/>
                </a:solidFill>
                <a:effectLst/>
                <a:latin typeface="Century Gothic" panose="020B0502020202020204" pitchFamily="34" charset="0"/>
                <a:ea typeface="Arial" panose="020B0604020202020204" pitchFamily="34" charset="0"/>
              </a:rPr>
              <a:t>Respect</a:t>
            </a:r>
            <a:r>
              <a:rPr lang="en-US" b="1" spc="-10" dirty="0">
                <a:solidFill>
                  <a:schemeClr val="bg2"/>
                </a:solidFill>
                <a:effectLst/>
                <a:latin typeface="Century Gothic" panose="020B0502020202020204" pitchFamily="34" charset="0"/>
                <a:ea typeface="Arial" panose="020B0604020202020204" pitchFamily="34" charset="0"/>
              </a:rPr>
              <a:t> </a:t>
            </a:r>
            <a:r>
              <a:rPr lang="en-US" b="1" dirty="0">
                <a:solidFill>
                  <a:schemeClr val="bg2"/>
                </a:solidFill>
                <a:effectLst/>
                <a:latin typeface="Century Gothic" panose="020B0502020202020204" pitchFamily="34" charset="0"/>
                <a:ea typeface="Arial" panose="020B0604020202020204" pitchFamily="34" charset="0"/>
              </a:rPr>
              <a:t>the</a:t>
            </a:r>
            <a:r>
              <a:rPr lang="en-US" b="1" spc="-15" dirty="0">
                <a:solidFill>
                  <a:schemeClr val="bg2"/>
                </a:solidFill>
                <a:effectLst/>
                <a:latin typeface="Century Gothic" panose="020B0502020202020204" pitchFamily="34" charset="0"/>
                <a:ea typeface="Arial" panose="020B0604020202020204" pitchFamily="34" charset="0"/>
              </a:rPr>
              <a:t> </a:t>
            </a:r>
            <a:r>
              <a:rPr lang="en-US" b="1" dirty="0">
                <a:solidFill>
                  <a:schemeClr val="bg2"/>
                </a:solidFill>
                <a:effectLst/>
                <a:latin typeface="Century Gothic" panose="020B0502020202020204" pitchFamily="34" charset="0"/>
                <a:ea typeface="Arial" panose="020B0604020202020204" pitchFamily="34" charset="0"/>
              </a:rPr>
              <a:t>personal</a:t>
            </a:r>
            <a:r>
              <a:rPr lang="en-US" b="1" spc="-15" dirty="0">
                <a:solidFill>
                  <a:schemeClr val="bg2"/>
                </a:solidFill>
                <a:effectLst/>
                <a:latin typeface="Century Gothic" panose="020B0502020202020204" pitchFamily="34" charset="0"/>
                <a:ea typeface="Arial" panose="020B0604020202020204" pitchFamily="34" charset="0"/>
              </a:rPr>
              <a:t> </a:t>
            </a:r>
            <a:r>
              <a:rPr lang="en-US" b="1" dirty="0">
                <a:solidFill>
                  <a:schemeClr val="bg2"/>
                </a:solidFill>
                <a:effectLst/>
                <a:latin typeface="Century Gothic" panose="020B0502020202020204" pitchFamily="34" charset="0"/>
                <a:ea typeface="Arial" panose="020B0604020202020204" pitchFamily="34" charset="0"/>
              </a:rPr>
              <a:t>ownership</a:t>
            </a:r>
            <a:r>
              <a:rPr lang="en-US" b="1" spc="-5" dirty="0">
                <a:solidFill>
                  <a:schemeClr val="bg2"/>
                </a:solidFill>
                <a:effectLst/>
                <a:latin typeface="Century Gothic" panose="020B0502020202020204" pitchFamily="34" charset="0"/>
                <a:ea typeface="Arial" panose="020B0604020202020204" pitchFamily="34" charset="0"/>
              </a:rPr>
              <a:t> </a:t>
            </a:r>
            <a:r>
              <a:rPr lang="en-US" b="1" dirty="0">
                <a:solidFill>
                  <a:schemeClr val="bg2"/>
                </a:solidFill>
                <a:effectLst/>
                <a:latin typeface="Century Gothic" panose="020B0502020202020204" pitchFamily="34" charset="0"/>
                <a:ea typeface="Arial" panose="020B0604020202020204" pitchFamily="34" charset="0"/>
              </a:rPr>
              <a:t>of</a:t>
            </a:r>
            <a:r>
              <a:rPr lang="en-US" b="1" spc="-25" dirty="0">
                <a:solidFill>
                  <a:schemeClr val="bg2"/>
                </a:solidFill>
                <a:effectLst/>
                <a:latin typeface="Century Gothic" panose="020B0502020202020204" pitchFamily="34" charset="0"/>
                <a:ea typeface="Arial" panose="020B0604020202020204" pitchFamily="34" charset="0"/>
              </a:rPr>
              <a:t> </a:t>
            </a:r>
            <a:r>
              <a:rPr lang="en-US" b="1" spc="-10" dirty="0">
                <a:solidFill>
                  <a:schemeClr val="bg2"/>
                </a:solidFill>
                <a:effectLst/>
                <a:latin typeface="Century Gothic" panose="020B0502020202020204" pitchFamily="34" charset="0"/>
                <a:ea typeface="Arial" panose="020B0604020202020204" pitchFamily="34" charset="0"/>
              </a:rPr>
              <a:t>sexuality</a:t>
            </a:r>
            <a:endParaRPr lang="en-CA" dirty="0">
              <a:solidFill>
                <a:schemeClr val="bg2"/>
              </a:solidFill>
              <a:effectLst/>
              <a:latin typeface="Century Gothic" panose="020B0502020202020204" pitchFamily="34" charset="0"/>
              <a:ea typeface="Arial" panose="020B0604020202020204" pitchFamily="34" charset="0"/>
            </a:endParaRPr>
          </a:p>
          <a:p>
            <a:r>
              <a:rPr lang="en-US" sz="3200" b="1" dirty="0">
                <a:solidFill>
                  <a:schemeClr val="bg2"/>
                </a:solidFill>
                <a:effectLst/>
                <a:latin typeface="Century Gothic" panose="020B0502020202020204" pitchFamily="34" charset="0"/>
                <a:ea typeface="Arial" panose="020B0604020202020204" pitchFamily="34" charset="0"/>
              </a:rPr>
              <a:t> </a:t>
            </a:r>
            <a:endParaRPr lang="en-CA" sz="3200" dirty="0">
              <a:solidFill>
                <a:schemeClr val="bg2"/>
              </a:solidFill>
              <a:effectLst/>
              <a:latin typeface="Century Gothic" panose="020B0502020202020204" pitchFamily="34" charset="0"/>
              <a:ea typeface="Arial" panose="020B0604020202020204" pitchFamily="34" charset="0"/>
            </a:endParaRPr>
          </a:p>
          <a:p>
            <a:pPr marL="342900" marR="151765" lvl="0" indent="-342900">
              <a:lnSpc>
                <a:spcPct val="105000"/>
              </a:lnSpc>
              <a:spcBef>
                <a:spcPts val="5"/>
              </a:spcBef>
              <a:spcAft>
                <a:spcPts val="0"/>
              </a:spcAft>
              <a:buClr>
                <a:srgbClr val="2C3A45"/>
              </a:buClr>
              <a:buSzPts val="1000"/>
              <a:buFont typeface="Arial" panose="020B0604020202020204" pitchFamily="34" charset="0"/>
              <a:buChar char="•"/>
              <a:tabLst>
                <a:tab pos="831850" algn="l"/>
                <a:tab pos="832485" algn="l"/>
              </a:tabLst>
            </a:pPr>
            <a:r>
              <a:rPr lang="en-US" sz="3200" spc="-10" dirty="0">
                <a:solidFill>
                  <a:schemeClr val="bg2"/>
                </a:solidFill>
                <a:effectLst/>
                <a:latin typeface="Century Gothic" panose="020B0502020202020204" pitchFamily="34" charset="0"/>
                <a:ea typeface="Arial" panose="020B0604020202020204" pitchFamily="34" charset="0"/>
              </a:rPr>
              <a:t>Every</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individual</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should</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have control</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over</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their sexuality,</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and</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no</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one</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is</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entitled</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to</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know</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someone</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else’s</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sexuality.</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The </a:t>
            </a:r>
            <a:r>
              <a:rPr lang="en-US" sz="3200" dirty="0">
                <a:solidFill>
                  <a:schemeClr val="bg2"/>
                </a:solidFill>
                <a:effectLst/>
                <a:latin typeface="Century Gothic" panose="020B0502020202020204" pitchFamily="34" charset="0"/>
                <a:ea typeface="Arial" panose="020B0604020202020204" pitchFamily="34" charset="0"/>
              </a:rPr>
              <a:t>expression of sexuality is inherently personal and may be associated with distinct social, cultural, and personal histories that</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shape</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how</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willing</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individual</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is</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disclosing</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this</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information.</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If</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someone</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is</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comfortable</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sharing</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their</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sexuality and other personal details, they will most often initiate the conversation.</a:t>
            </a:r>
            <a:endParaRPr lang="en-CA" sz="3200" dirty="0">
              <a:solidFill>
                <a:schemeClr val="bg2"/>
              </a:solidFill>
              <a:effectLst/>
              <a:latin typeface="Century Gothic" panose="020B0502020202020204" pitchFamily="34" charset="0"/>
              <a:ea typeface="Arial" panose="020B0604020202020204" pitchFamily="34" charset="0"/>
            </a:endParaRPr>
          </a:p>
          <a:p>
            <a:pPr>
              <a:spcBef>
                <a:spcPts val="20"/>
              </a:spcBef>
            </a:pPr>
            <a:r>
              <a:rPr lang="en-US" sz="3200" dirty="0">
                <a:solidFill>
                  <a:schemeClr val="bg2"/>
                </a:solidFill>
                <a:effectLst/>
                <a:latin typeface="Century Gothic" panose="020B0502020202020204" pitchFamily="34" charset="0"/>
                <a:ea typeface="Arial" panose="020B0604020202020204" pitchFamily="34" charset="0"/>
              </a:rPr>
              <a:t> </a:t>
            </a:r>
            <a:endParaRPr lang="en-CA" sz="3200" dirty="0">
              <a:solidFill>
                <a:schemeClr val="bg2"/>
              </a:solidFill>
              <a:effectLst/>
              <a:latin typeface="Century Gothic" panose="020B0502020202020204" pitchFamily="34" charset="0"/>
              <a:ea typeface="Arial" panose="020B0604020202020204" pitchFamily="34" charset="0"/>
            </a:endParaRPr>
          </a:p>
          <a:p>
            <a:pPr marL="136525"/>
            <a:r>
              <a:rPr lang="en-US" b="1" kern="0" dirty="0">
                <a:solidFill>
                  <a:schemeClr val="bg2"/>
                </a:solidFill>
                <a:effectLst/>
                <a:latin typeface="Century Gothic" panose="020B0502020202020204" pitchFamily="34" charset="0"/>
                <a:ea typeface="Arial" panose="020B0604020202020204" pitchFamily="34" charset="0"/>
              </a:rPr>
              <a:t>Create</a:t>
            </a:r>
            <a:r>
              <a:rPr lang="en-US" b="1" kern="0" spc="-10" dirty="0">
                <a:solidFill>
                  <a:schemeClr val="bg2"/>
                </a:solidFill>
                <a:effectLst/>
                <a:latin typeface="Century Gothic" panose="020B0502020202020204" pitchFamily="34" charset="0"/>
                <a:ea typeface="Arial" panose="020B0604020202020204" pitchFamily="34" charset="0"/>
              </a:rPr>
              <a:t> </a:t>
            </a:r>
            <a:r>
              <a:rPr lang="en-US" b="1" kern="0" dirty="0">
                <a:solidFill>
                  <a:schemeClr val="bg2"/>
                </a:solidFill>
                <a:effectLst/>
                <a:latin typeface="Century Gothic" panose="020B0502020202020204" pitchFamily="34" charset="0"/>
                <a:ea typeface="Arial" panose="020B0604020202020204" pitchFamily="34" charset="0"/>
              </a:rPr>
              <a:t>open</a:t>
            </a:r>
            <a:r>
              <a:rPr lang="en-US" b="1" kern="0" spc="-50" dirty="0">
                <a:solidFill>
                  <a:schemeClr val="bg2"/>
                </a:solidFill>
                <a:effectLst/>
                <a:latin typeface="Century Gothic" panose="020B0502020202020204" pitchFamily="34" charset="0"/>
                <a:ea typeface="Arial" panose="020B0604020202020204" pitchFamily="34" charset="0"/>
              </a:rPr>
              <a:t> </a:t>
            </a:r>
            <a:r>
              <a:rPr lang="en-US" b="1" kern="0" dirty="0">
                <a:solidFill>
                  <a:schemeClr val="bg2"/>
                </a:solidFill>
                <a:effectLst/>
                <a:latin typeface="Century Gothic" panose="020B0502020202020204" pitchFamily="34" charset="0"/>
                <a:ea typeface="Arial" panose="020B0604020202020204" pitchFamily="34" charset="0"/>
              </a:rPr>
              <a:t>spaces</a:t>
            </a:r>
            <a:r>
              <a:rPr lang="en-US" b="1" kern="0" spc="-5" dirty="0">
                <a:solidFill>
                  <a:schemeClr val="bg2"/>
                </a:solidFill>
                <a:effectLst/>
                <a:latin typeface="Century Gothic" panose="020B0502020202020204" pitchFamily="34" charset="0"/>
                <a:ea typeface="Arial" panose="020B0604020202020204" pitchFamily="34" charset="0"/>
              </a:rPr>
              <a:t> </a:t>
            </a:r>
            <a:r>
              <a:rPr lang="en-US" b="1" kern="0" dirty="0">
                <a:solidFill>
                  <a:schemeClr val="bg2"/>
                </a:solidFill>
                <a:effectLst/>
                <a:latin typeface="Century Gothic" panose="020B0502020202020204" pitchFamily="34" charset="0"/>
                <a:ea typeface="Arial" panose="020B0604020202020204" pitchFamily="34" charset="0"/>
              </a:rPr>
              <a:t>for</a:t>
            </a:r>
            <a:r>
              <a:rPr lang="en-US" b="1" kern="0" spc="-10" dirty="0">
                <a:solidFill>
                  <a:schemeClr val="bg2"/>
                </a:solidFill>
                <a:effectLst/>
                <a:latin typeface="Century Gothic" panose="020B0502020202020204" pitchFamily="34" charset="0"/>
                <a:ea typeface="Arial" panose="020B0604020202020204" pitchFamily="34" charset="0"/>
              </a:rPr>
              <a:t> disclosure</a:t>
            </a:r>
            <a:endParaRPr lang="en-CA" b="1" kern="0" dirty="0">
              <a:solidFill>
                <a:schemeClr val="bg2"/>
              </a:solidFill>
              <a:effectLst/>
              <a:latin typeface="Century Gothic" panose="020B0502020202020204" pitchFamily="34" charset="0"/>
              <a:ea typeface="Arial" panose="020B0604020202020204" pitchFamily="34" charset="0"/>
            </a:endParaRPr>
          </a:p>
          <a:p>
            <a:r>
              <a:rPr lang="en-US" sz="3200" b="1" dirty="0">
                <a:solidFill>
                  <a:schemeClr val="bg2"/>
                </a:solidFill>
                <a:effectLst/>
                <a:latin typeface="Century Gothic" panose="020B0502020202020204" pitchFamily="34" charset="0"/>
                <a:ea typeface="Arial" panose="020B0604020202020204" pitchFamily="34" charset="0"/>
              </a:rPr>
              <a:t> </a:t>
            </a:r>
            <a:endParaRPr lang="en-CA" sz="3200" dirty="0">
              <a:solidFill>
                <a:schemeClr val="bg2"/>
              </a:solidFill>
              <a:effectLst/>
              <a:latin typeface="Century Gothic" panose="020B0502020202020204" pitchFamily="34" charset="0"/>
              <a:ea typeface="Arial" panose="020B0604020202020204" pitchFamily="34" charset="0"/>
            </a:endParaRPr>
          </a:p>
          <a:p>
            <a:pPr marL="342900" marR="413385" lvl="0" indent="-342900">
              <a:lnSpc>
                <a:spcPct val="106000"/>
              </a:lnSpc>
              <a:buClr>
                <a:srgbClr val="2C3A45"/>
              </a:buClr>
              <a:buSzPts val="1000"/>
              <a:buFont typeface="Arial" panose="020B0604020202020204" pitchFamily="34" charset="0"/>
              <a:buChar char="•"/>
              <a:tabLst>
                <a:tab pos="831850" algn="l"/>
                <a:tab pos="832485" algn="l"/>
              </a:tabLst>
            </a:pPr>
            <a:r>
              <a:rPr lang="en-US" sz="3200" dirty="0">
                <a:solidFill>
                  <a:schemeClr val="bg2"/>
                </a:solidFill>
                <a:effectLst/>
                <a:latin typeface="Century Gothic" panose="020B0502020202020204" pitchFamily="34" charset="0"/>
                <a:ea typeface="Arial" panose="020B0604020202020204" pitchFamily="34" charset="0"/>
              </a:rPr>
              <a:t>If asking about an individual’s relationship status, use non-gendered terms such as ‘partner’ or ‘significant other’ to</a:t>
            </a:r>
            <a:r>
              <a:rPr lang="en-US" sz="3200" spc="20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actively remove heteronormative assumptions within</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conversations.</a:t>
            </a:r>
            <a:endParaRPr lang="en-CA" sz="3200" dirty="0">
              <a:solidFill>
                <a:schemeClr val="bg2"/>
              </a:solidFill>
              <a:effectLst/>
              <a:latin typeface="Century Gothic" panose="020B0502020202020204" pitchFamily="34" charset="0"/>
              <a:ea typeface="Arial" panose="020B0604020202020204" pitchFamily="34" charset="0"/>
            </a:endParaRPr>
          </a:p>
          <a:p>
            <a:pPr>
              <a:spcBef>
                <a:spcPts val="50"/>
              </a:spcBef>
            </a:pPr>
            <a:r>
              <a:rPr lang="en-US" sz="3200" dirty="0">
                <a:solidFill>
                  <a:schemeClr val="bg2"/>
                </a:solidFill>
                <a:effectLst/>
                <a:latin typeface="Century Gothic" panose="020B0502020202020204" pitchFamily="34" charset="0"/>
                <a:ea typeface="Arial" panose="020B0604020202020204" pitchFamily="34" charset="0"/>
              </a:rPr>
              <a:t> </a:t>
            </a:r>
            <a:endParaRPr lang="en-CA" sz="3200" dirty="0">
              <a:solidFill>
                <a:schemeClr val="bg2"/>
              </a:solidFill>
              <a:effectLst/>
              <a:latin typeface="Century Gothic" panose="020B0502020202020204" pitchFamily="34" charset="0"/>
              <a:ea typeface="Arial" panose="020B0604020202020204" pitchFamily="34" charset="0"/>
            </a:endParaRPr>
          </a:p>
          <a:p>
            <a:pPr marL="342900" marR="257175" lvl="0" indent="-342900" algn="just">
              <a:lnSpc>
                <a:spcPct val="105000"/>
              </a:lnSpc>
              <a:spcBef>
                <a:spcPts val="5"/>
              </a:spcBef>
              <a:spcAft>
                <a:spcPts val="0"/>
              </a:spcAft>
              <a:buClr>
                <a:srgbClr val="2C3A45"/>
              </a:buClr>
              <a:buSzPts val="1000"/>
              <a:buFont typeface="Arial" panose="020B0604020202020204" pitchFamily="34" charset="0"/>
              <a:buChar char="•"/>
              <a:tabLst>
                <a:tab pos="832485" algn="l"/>
              </a:tabLst>
            </a:pPr>
            <a:r>
              <a:rPr lang="en-US" sz="3200" dirty="0">
                <a:solidFill>
                  <a:schemeClr val="bg2"/>
                </a:solidFill>
                <a:effectLst/>
                <a:latin typeface="Century Gothic" panose="020B0502020202020204" pitchFamily="34" charset="0"/>
                <a:ea typeface="Arial" panose="020B0604020202020204" pitchFamily="34" charset="0"/>
              </a:rPr>
              <a:t>Without putting yourself in an uncomfortable state, create visibility and space to discuss sexual and gender identities, relationships structures, and sexuality by discussing your own experience (at a level of disclosure you are comfortable </a:t>
            </a:r>
            <a:r>
              <a:rPr lang="en-US" sz="3200" spc="-10" dirty="0">
                <a:solidFill>
                  <a:schemeClr val="bg2"/>
                </a:solidFill>
                <a:effectLst/>
                <a:latin typeface="Century Gothic" panose="020B0502020202020204" pitchFamily="34" charset="0"/>
                <a:ea typeface="Arial" panose="020B0604020202020204" pitchFamily="34" charset="0"/>
              </a:rPr>
              <a:t>with).</a:t>
            </a:r>
            <a:endParaRPr lang="en-CA" sz="3200" dirty="0">
              <a:solidFill>
                <a:schemeClr val="bg2"/>
              </a:solidFill>
              <a:effectLst/>
              <a:latin typeface="Century Gothic" panose="020B0502020202020204" pitchFamily="34" charset="0"/>
              <a:ea typeface="Arial" panose="020B0604020202020204" pitchFamily="34" charset="0"/>
            </a:endParaRPr>
          </a:p>
          <a:p>
            <a:pPr marL="342900" lvl="0" indent="-342900">
              <a:spcBef>
                <a:spcPts val="75"/>
              </a:spcBef>
              <a:buClr>
                <a:srgbClr val="2C3A45"/>
              </a:buClr>
              <a:buSzPts val="1000"/>
              <a:buFont typeface="Arial" panose="020B0604020202020204" pitchFamily="34" charset="0"/>
              <a:buChar char="•"/>
              <a:tabLst>
                <a:tab pos="831850" algn="l"/>
                <a:tab pos="832485" algn="l"/>
              </a:tabLst>
            </a:pPr>
            <a:endParaRPr lang="en-CA" sz="3200" dirty="0">
              <a:solidFill>
                <a:schemeClr val="bg2"/>
              </a:solidFill>
              <a:effectLst/>
              <a:latin typeface="Century Gothic" panose="020B0502020202020204" pitchFamily="34" charset="0"/>
              <a:ea typeface="Arial" panose="020B0604020202020204" pitchFamily="34" charset="0"/>
            </a:endParaRPr>
          </a:p>
          <a:p>
            <a:pPr marL="457200" marR="313055" lvl="1">
              <a:lnSpc>
                <a:spcPct val="105000"/>
              </a:lnSpc>
              <a:spcBef>
                <a:spcPts val="110"/>
              </a:spcBef>
              <a:spcAft>
                <a:spcPts val="0"/>
              </a:spcAft>
              <a:buClr>
                <a:srgbClr val="2C3A45"/>
              </a:buClr>
              <a:buSzPts val="1000"/>
              <a:tabLst>
                <a:tab pos="1527810" algn="l"/>
              </a:tabLst>
            </a:pPr>
            <a:endParaRPr lang="en-US" sz="3200" i="1" dirty="0">
              <a:solidFill>
                <a:schemeClr val="bg2"/>
              </a:solidFill>
              <a:latin typeface="Century Gothic" panose="020B0502020202020204" pitchFamily="34" charset="0"/>
              <a:ea typeface="Courier New" panose="02070309020205020404" pitchFamily="49" charset="0"/>
            </a:endParaRPr>
          </a:p>
          <a:p>
            <a:pPr marL="457200" marR="313055" lvl="1">
              <a:lnSpc>
                <a:spcPct val="105000"/>
              </a:lnSpc>
              <a:spcBef>
                <a:spcPts val="110"/>
              </a:spcBef>
              <a:spcAft>
                <a:spcPts val="0"/>
              </a:spcAft>
              <a:buClr>
                <a:srgbClr val="2C3A45"/>
              </a:buClr>
              <a:buSzPts val="1000"/>
              <a:tabLst>
                <a:tab pos="1527810" algn="l"/>
              </a:tabLst>
            </a:pPr>
            <a:endParaRPr lang="en-CA" sz="3200" dirty="0">
              <a:solidFill>
                <a:schemeClr val="bg2"/>
              </a:solidFill>
              <a:effectLst/>
              <a:latin typeface="Century Gothic" panose="020B0502020202020204" pitchFamily="34" charset="0"/>
              <a:ea typeface="Courier New" panose="02070309020205020404" pitchFamily="49" charset="0"/>
            </a:endParaRPr>
          </a:p>
          <a:p>
            <a:pPr marL="342900" marR="361950" indent="-342900">
              <a:lnSpc>
                <a:spcPct val="106000"/>
              </a:lnSpc>
              <a:buClr>
                <a:srgbClr val="2C3A45"/>
              </a:buClr>
              <a:buSzPts val="1000"/>
              <a:buFont typeface="Arial" panose="020B0604020202020204" pitchFamily="34" charset="0"/>
              <a:buChar char="•"/>
              <a:tabLst>
                <a:tab pos="831850" algn="l"/>
                <a:tab pos="832485" algn="l"/>
              </a:tabLst>
            </a:pPr>
            <a:endParaRPr lang="en-CA" sz="3200" dirty="0">
              <a:solidFill>
                <a:schemeClr val="bg2"/>
              </a:solidFill>
              <a:effectLst/>
              <a:latin typeface="Century Gothic" panose="020B0502020202020204" pitchFamily="34" charset="0"/>
              <a:ea typeface="Arial" panose="020B0604020202020204" pitchFamily="34" charset="0"/>
            </a:endParaRPr>
          </a:p>
          <a:p>
            <a:pPr marL="342900" marR="361950" lvl="0" indent="-342900">
              <a:lnSpc>
                <a:spcPct val="106000"/>
              </a:lnSpc>
              <a:buClr>
                <a:srgbClr val="2C3A45"/>
              </a:buClr>
              <a:buSzPts val="1000"/>
              <a:buFont typeface="Arial" panose="020B0604020202020204" pitchFamily="34" charset="0"/>
              <a:buChar char="•"/>
              <a:tabLst>
                <a:tab pos="831850" algn="l"/>
                <a:tab pos="832485" algn="l"/>
              </a:tabLst>
            </a:pPr>
            <a:endParaRPr lang="en-CA" sz="3200" dirty="0">
              <a:solidFill>
                <a:schemeClr val="bg2"/>
              </a:solidFill>
              <a:effectLst/>
              <a:latin typeface="Century Gothic" panose="020B0502020202020204" pitchFamily="34" charset="0"/>
              <a:ea typeface="Arial" panose="020B0604020202020204" pitchFamily="34" charset="0"/>
            </a:endParaRPr>
          </a:p>
          <a:p>
            <a:endParaRPr lang="en-US" sz="3200" i="1" spc="-10" dirty="0">
              <a:solidFill>
                <a:schemeClr val="bg2"/>
              </a:solidFill>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endParaRPr lang="en-US" sz="3200" i="1" dirty="0">
              <a:solidFill>
                <a:schemeClr val="bg2"/>
              </a:solidFill>
              <a:latin typeface="Century Gothic" panose="020B0502020202020204" pitchFamily="34" charset="0"/>
            </a:endParaRPr>
          </a:p>
        </p:txBody>
      </p:sp>
      <p:sp>
        <p:nvSpPr>
          <p:cNvPr id="2" name="Title 1">
            <a:extLst>
              <a:ext uri="{FF2B5EF4-FFF2-40B4-BE49-F238E27FC236}">
                <a16:creationId xmlns:a16="http://schemas.microsoft.com/office/drawing/2014/main" id="{9537BAA1-C61F-4889-A650-FB380D534B62}"/>
              </a:ext>
            </a:extLst>
          </p:cNvPr>
          <p:cNvSpPr txBox="1">
            <a:spLocks/>
          </p:cNvSpPr>
          <p:nvPr/>
        </p:nvSpPr>
        <p:spPr>
          <a:xfrm>
            <a:off x="1466251" y="883652"/>
            <a:ext cx="18523549"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2: Sexual Orientation:</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7105015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2251057"/>
            <a:ext cx="20548600" cy="13910796"/>
          </a:xfrm>
          <a:prstGeom prst="rect">
            <a:avLst/>
          </a:prstGeom>
          <a:noFill/>
        </p:spPr>
        <p:txBody>
          <a:bodyPr wrap="square" rtlCol="0">
            <a:spAutoFit/>
          </a:bodyPr>
          <a:lstStyle/>
          <a:p>
            <a:pPr marL="136525">
              <a:spcBef>
                <a:spcPts val="1005"/>
              </a:spcBef>
            </a:pPr>
            <a:r>
              <a:rPr lang="en-US" sz="4000" b="1" kern="0" dirty="0">
                <a:solidFill>
                  <a:schemeClr val="bg2"/>
                </a:solidFill>
                <a:effectLst/>
                <a:latin typeface="Century Gothic" panose="020B0502020202020204" pitchFamily="34" charset="0"/>
                <a:ea typeface="Arial" panose="020B0604020202020204" pitchFamily="34" charset="0"/>
              </a:rPr>
              <a:t>Tips</a:t>
            </a:r>
            <a:r>
              <a:rPr lang="en-US" sz="4000" b="1" kern="0" spc="75" dirty="0">
                <a:solidFill>
                  <a:schemeClr val="bg2"/>
                </a:solidFill>
                <a:effectLst/>
                <a:latin typeface="Century Gothic" panose="020B0502020202020204" pitchFamily="34" charset="0"/>
                <a:ea typeface="Arial" panose="020B0604020202020204" pitchFamily="34" charset="0"/>
              </a:rPr>
              <a:t> </a:t>
            </a:r>
            <a:r>
              <a:rPr lang="en-US" sz="4000" b="1" kern="0" dirty="0">
                <a:solidFill>
                  <a:schemeClr val="bg2"/>
                </a:solidFill>
                <a:effectLst/>
                <a:latin typeface="Century Gothic" panose="020B0502020202020204" pitchFamily="34" charset="0"/>
                <a:ea typeface="Arial" panose="020B0604020202020204" pitchFamily="34" charset="0"/>
              </a:rPr>
              <a:t>for</a:t>
            </a:r>
            <a:r>
              <a:rPr lang="en-US" sz="4000" b="1" kern="0" spc="95" dirty="0">
                <a:solidFill>
                  <a:schemeClr val="bg2"/>
                </a:solidFill>
                <a:effectLst/>
                <a:latin typeface="Century Gothic" panose="020B0502020202020204" pitchFamily="34" charset="0"/>
                <a:ea typeface="Arial" panose="020B0604020202020204" pitchFamily="34" charset="0"/>
              </a:rPr>
              <a:t> </a:t>
            </a:r>
            <a:r>
              <a:rPr lang="en-US" sz="4000" b="1" kern="0" dirty="0">
                <a:solidFill>
                  <a:schemeClr val="bg2"/>
                </a:solidFill>
                <a:effectLst/>
                <a:latin typeface="Century Gothic" panose="020B0502020202020204" pitchFamily="34" charset="0"/>
                <a:ea typeface="Arial" panose="020B0604020202020204" pitchFamily="34" charset="0"/>
              </a:rPr>
              <a:t>Discussing</a:t>
            </a:r>
            <a:r>
              <a:rPr lang="en-US" sz="4000" b="1" kern="0" spc="65" dirty="0">
                <a:solidFill>
                  <a:schemeClr val="bg2"/>
                </a:solidFill>
                <a:effectLst/>
                <a:latin typeface="Century Gothic" panose="020B0502020202020204" pitchFamily="34" charset="0"/>
                <a:ea typeface="Arial" panose="020B0604020202020204" pitchFamily="34" charset="0"/>
              </a:rPr>
              <a:t> </a:t>
            </a:r>
            <a:r>
              <a:rPr lang="en-US" sz="4000" b="1" kern="0" dirty="0">
                <a:solidFill>
                  <a:schemeClr val="bg2"/>
                </a:solidFill>
                <a:effectLst/>
                <a:latin typeface="Century Gothic" panose="020B0502020202020204" pitchFamily="34" charset="0"/>
                <a:ea typeface="Arial" panose="020B0604020202020204" pitchFamily="34" charset="0"/>
              </a:rPr>
              <a:t>Other</a:t>
            </a:r>
            <a:r>
              <a:rPr lang="en-US" sz="4000" b="1" kern="0" spc="60" dirty="0">
                <a:solidFill>
                  <a:schemeClr val="bg2"/>
                </a:solidFill>
                <a:effectLst/>
                <a:latin typeface="Century Gothic" panose="020B0502020202020204" pitchFamily="34" charset="0"/>
                <a:ea typeface="Arial" panose="020B0604020202020204" pitchFamily="34" charset="0"/>
              </a:rPr>
              <a:t> </a:t>
            </a:r>
            <a:r>
              <a:rPr lang="en-US" sz="4000" b="1" kern="0" dirty="0">
                <a:solidFill>
                  <a:schemeClr val="bg2"/>
                </a:solidFill>
                <a:effectLst/>
                <a:latin typeface="Century Gothic" panose="020B0502020202020204" pitchFamily="34" charset="0"/>
                <a:ea typeface="Arial" panose="020B0604020202020204" pitchFamily="34" charset="0"/>
              </a:rPr>
              <a:t>People’s</a:t>
            </a:r>
            <a:r>
              <a:rPr lang="en-US" sz="4000" b="1" kern="0" spc="80" dirty="0">
                <a:solidFill>
                  <a:schemeClr val="bg2"/>
                </a:solidFill>
                <a:effectLst/>
                <a:latin typeface="Century Gothic" panose="020B0502020202020204" pitchFamily="34" charset="0"/>
                <a:ea typeface="Arial" panose="020B0604020202020204" pitchFamily="34" charset="0"/>
              </a:rPr>
              <a:t> </a:t>
            </a:r>
            <a:r>
              <a:rPr lang="en-US" sz="4000" b="1" kern="0" spc="-10" dirty="0">
                <a:solidFill>
                  <a:schemeClr val="bg2"/>
                </a:solidFill>
                <a:effectLst/>
                <a:latin typeface="Century Gothic" panose="020B0502020202020204" pitchFamily="34" charset="0"/>
                <a:ea typeface="Arial" panose="020B0604020202020204" pitchFamily="34" charset="0"/>
              </a:rPr>
              <a:t>Sexuality</a:t>
            </a:r>
            <a:endParaRPr lang="en-CA" sz="4000" b="1" kern="0" dirty="0">
              <a:solidFill>
                <a:schemeClr val="bg2"/>
              </a:solidFill>
              <a:effectLst/>
              <a:latin typeface="Century Gothic" panose="020B0502020202020204" pitchFamily="34" charset="0"/>
              <a:ea typeface="Arial" panose="020B0604020202020204" pitchFamily="34" charset="0"/>
            </a:endParaRPr>
          </a:p>
          <a:p>
            <a:pPr marL="136525">
              <a:spcBef>
                <a:spcPts val="970"/>
              </a:spcBef>
              <a:spcAft>
                <a:spcPts val="0"/>
              </a:spcAft>
            </a:pPr>
            <a:endParaRPr lang="en-US" sz="3200" b="1" dirty="0">
              <a:solidFill>
                <a:schemeClr val="bg2"/>
              </a:solidFill>
              <a:effectLst/>
              <a:latin typeface="Century Gothic" panose="020B0502020202020204" pitchFamily="34" charset="0"/>
              <a:ea typeface="Arial" panose="020B0604020202020204" pitchFamily="34" charset="0"/>
            </a:endParaRPr>
          </a:p>
          <a:p>
            <a:pPr marL="136525">
              <a:spcBef>
                <a:spcPts val="970"/>
              </a:spcBef>
              <a:spcAft>
                <a:spcPts val="0"/>
              </a:spcAft>
            </a:pPr>
            <a:r>
              <a:rPr lang="en-CA" b="1" dirty="0">
                <a:solidFill>
                  <a:schemeClr val="bg2"/>
                </a:solidFill>
                <a:effectLst/>
                <a:latin typeface="Century Gothic" panose="020B0502020202020204" pitchFamily="34" charset="0"/>
                <a:ea typeface="Arial" panose="020B0604020202020204" pitchFamily="34" charset="0"/>
              </a:rPr>
              <a:t>Carefully Refer to Previously disclosed Labels</a:t>
            </a:r>
            <a:endParaRPr lang="en-CA" dirty="0">
              <a:solidFill>
                <a:schemeClr val="bg2"/>
              </a:solidFill>
              <a:effectLst/>
              <a:latin typeface="Century Gothic" panose="020B0502020202020204" pitchFamily="34" charset="0"/>
              <a:ea typeface="Arial" panose="020B0604020202020204" pitchFamily="34" charset="0"/>
            </a:endParaRPr>
          </a:p>
          <a:p>
            <a:r>
              <a:rPr lang="en-US" sz="3200" b="1" dirty="0">
                <a:solidFill>
                  <a:schemeClr val="bg2"/>
                </a:solidFill>
                <a:effectLst/>
                <a:latin typeface="Century Gothic" panose="020B0502020202020204" pitchFamily="34" charset="0"/>
                <a:ea typeface="Arial" panose="020B0604020202020204" pitchFamily="34" charset="0"/>
              </a:rPr>
              <a:t> </a:t>
            </a:r>
            <a:endParaRPr lang="en-CA" sz="3200" dirty="0">
              <a:solidFill>
                <a:schemeClr val="bg2"/>
              </a:solidFill>
              <a:effectLst/>
              <a:latin typeface="Century Gothic" panose="020B0502020202020204" pitchFamily="34" charset="0"/>
              <a:ea typeface="Arial" panose="020B0604020202020204" pitchFamily="34" charset="0"/>
            </a:endParaRPr>
          </a:p>
          <a:p>
            <a:pPr marL="342900" marR="198755" lvl="0" indent="-342900">
              <a:lnSpc>
                <a:spcPct val="105000"/>
              </a:lnSpc>
              <a:spcBef>
                <a:spcPts val="875"/>
              </a:spcBef>
              <a:spcAft>
                <a:spcPts val="0"/>
              </a:spcAft>
              <a:buClr>
                <a:srgbClr val="2C3A45"/>
              </a:buClr>
              <a:buSzPts val="1000"/>
              <a:buFont typeface="Arial" panose="020B0604020202020204" pitchFamily="34" charset="0"/>
              <a:buChar char="•"/>
              <a:tabLst>
                <a:tab pos="831850" algn="l"/>
                <a:tab pos="832485" algn="l"/>
              </a:tabLst>
            </a:pPr>
            <a:r>
              <a:rPr lang="en-US" sz="3200" spc="-10" dirty="0">
                <a:solidFill>
                  <a:schemeClr val="bg2"/>
                </a:solidFill>
                <a:effectLst/>
                <a:latin typeface="Century Gothic" panose="020B0502020202020204" pitchFamily="34" charset="0"/>
                <a:ea typeface="Arial" panose="020B0604020202020204" pitchFamily="34" charset="0"/>
              </a:rPr>
              <a:t>If someone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has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confided</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with</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you</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in</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past</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that</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they</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hold</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specific</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sexuality</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label,</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feel</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free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to</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embrace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it</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and</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clarify </a:t>
            </a:r>
            <a:r>
              <a:rPr lang="en-US" sz="3200" dirty="0">
                <a:solidFill>
                  <a:schemeClr val="bg2"/>
                </a:solidFill>
                <a:effectLst/>
                <a:latin typeface="Century Gothic" panose="020B0502020202020204" pitchFamily="34" charset="0"/>
                <a:ea typeface="Arial" panose="020B0604020202020204" pitchFamily="34" charset="0"/>
              </a:rPr>
              <a:t>whether you are using the correct term to describe their sexuality!</a:t>
            </a:r>
            <a:endParaRPr lang="en-CA" sz="3200" dirty="0">
              <a:solidFill>
                <a:schemeClr val="bg2"/>
              </a:solidFill>
              <a:effectLst/>
              <a:latin typeface="Century Gothic" panose="020B0502020202020204" pitchFamily="34" charset="0"/>
              <a:ea typeface="Arial" panose="020B0604020202020204" pitchFamily="34" charset="0"/>
            </a:endParaRPr>
          </a:p>
          <a:p>
            <a:pPr marL="342900" lvl="0" indent="-342900">
              <a:spcBef>
                <a:spcPts val="30"/>
              </a:spcBef>
              <a:buClr>
                <a:srgbClr val="2C3A45"/>
              </a:buClr>
              <a:buSzPts val="1000"/>
              <a:buFont typeface="Arial" panose="020B0604020202020204" pitchFamily="34" charset="0"/>
              <a:buChar char="•"/>
              <a:tabLst>
                <a:tab pos="831850" algn="l"/>
                <a:tab pos="832485" algn="l"/>
              </a:tabLst>
            </a:pPr>
            <a:r>
              <a:rPr lang="en-US" sz="3200" i="1" dirty="0">
                <a:solidFill>
                  <a:schemeClr val="bg2"/>
                </a:solidFill>
                <a:effectLst/>
                <a:latin typeface="Century Gothic" panose="020B0502020202020204" pitchFamily="34" charset="0"/>
                <a:ea typeface="Arial" panose="020B0604020202020204" pitchFamily="34" charset="0"/>
              </a:rPr>
              <a:t>Note:</a:t>
            </a:r>
            <a:r>
              <a:rPr lang="en-US" sz="3200" i="1" spc="-1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It</a:t>
            </a:r>
            <a:r>
              <a:rPr lang="en-US" sz="3200" i="1" spc="-2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is</a:t>
            </a:r>
            <a:r>
              <a:rPr lang="en-US" sz="3200" i="1" spc="-1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always</a:t>
            </a:r>
            <a:r>
              <a:rPr lang="en-US" sz="3200" i="1" spc="-1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imperative</a:t>
            </a:r>
            <a:r>
              <a:rPr lang="en-US" sz="3200" i="1" spc="-2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to</a:t>
            </a:r>
            <a:r>
              <a:rPr lang="en-US" sz="3200" i="1" spc="-1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clarify</a:t>
            </a:r>
            <a:r>
              <a:rPr lang="en-US" sz="3200" i="1" spc="-1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what</a:t>
            </a:r>
            <a:r>
              <a:rPr lang="en-US" sz="3200" i="1" spc="-2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circumstances</a:t>
            </a:r>
            <a:r>
              <a:rPr lang="en-US" sz="3200" i="1" spc="-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you</a:t>
            </a:r>
            <a:r>
              <a:rPr lang="en-US" sz="3200" i="1" spc="-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are</a:t>
            </a:r>
            <a:r>
              <a:rPr lang="en-US" sz="3200" i="1" spc="-2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allowed</a:t>
            </a:r>
            <a:r>
              <a:rPr lang="en-US" sz="3200" i="1" spc="-3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to</a:t>
            </a:r>
            <a:r>
              <a:rPr lang="en-US" sz="3200" i="1" spc="-1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use</a:t>
            </a:r>
            <a:r>
              <a:rPr lang="en-US" sz="3200" i="1" spc="-2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someone’s</a:t>
            </a:r>
            <a:r>
              <a:rPr lang="en-US" sz="3200" i="1" spc="-1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label</a:t>
            </a:r>
            <a:r>
              <a:rPr lang="en-US" sz="3200" i="1" spc="-2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or</a:t>
            </a:r>
            <a:r>
              <a:rPr lang="en-US" sz="3200" i="1" spc="-3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express</a:t>
            </a:r>
            <a:r>
              <a:rPr lang="en-US" sz="3200" i="1" spc="-10" dirty="0">
                <a:solidFill>
                  <a:schemeClr val="bg2"/>
                </a:solidFill>
                <a:effectLst/>
                <a:latin typeface="Century Gothic" panose="020B0502020202020204" pitchFamily="34" charset="0"/>
                <a:ea typeface="Arial" panose="020B0604020202020204" pitchFamily="34" charset="0"/>
              </a:rPr>
              <a:t> their</a:t>
            </a:r>
            <a:r>
              <a:rPr lang="en-CA" sz="3200" spc="-10" dirty="0">
                <a:solidFill>
                  <a:schemeClr val="bg2"/>
                </a:solidFill>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sexuality. Out of personal safety and comfort, many individuals choose to only disclose their sexuality to </a:t>
            </a:r>
            <a:r>
              <a:rPr lang="en-US" sz="3200" i="1" spc="-10" dirty="0">
                <a:solidFill>
                  <a:schemeClr val="bg2"/>
                </a:solidFill>
                <a:effectLst/>
                <a:latin typeface="Century Gothic" panose="020B0502020202020204" pitchFamily="34" charset="0"/>
                <a:ea typeface="Arial" panose="020B0604020202020204" pitchFamily="34" charset="0"/>
              </a:rPr>
              <a:t>specific</a:t>
            </a:r>
            <a:r>
              <a:rPr lang="en-US" sz="3200" i="1" spc="-3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trusted</a:t>
            </a:r>
            <a:r>
              <a:rPr lang="en-US" sz="3200" i="1" spc="-2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people</a:t>
            </a:r>
            <a:r>
              <a:rPr lang="en-US" sz="3200" i="1" spc="-3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or</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in</a:t>
            </a:r>
            <a:r>
              <a:rPr lang="en-US" sz="3200" i="1" spc="-5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specific</a:t>
            </a:r>
            <a:r>
              <a:rPr lang="en-US" sz="3200" i="1" spc="-40"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spaces</a:t>
            </a:r>
            <a:r>
              <a:rPr lang="en-US" sz="3200" i="1" spc="-1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they</a:t>
            </a:r>
            <a:r>
              <a:rPr lang="en-US" sz="3200" i="1" spc="-4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feel</a:t>
            </a:r>
            <a:r>
              <a:rPr lang="en-US" sz="3200" i="1" spc="-60"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safe</a:t>
            </a:r>
            <a:r>
              <a:rPr lang="en-US" sz="3200" i="1" spc="-35"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in.</a:t>
            </a:r>
          </a:p>
          <a:p>
            <a:pPr marL="342900" lvl="0" indent="-342900">
              <a:spcBef>
                <a:spcPts val="30"/>
              </a:spcBef>
              <a:buClr>
                <a:srgbClr val="2C3A45"/>
              </a:buClr>
              <a:buSzPts val="1000"/>
              <a:buFont typeface="Arial" panose="020B0604020202020204" pitchFamily="34" charset="0"/>
              <a:buChar char="•"/>
              <a:tabLst>
                <a:tab pos="831850" algn="l"/>
                <a:tab pos="832485" algn="l"/>
              </a:tabLst>
            </a:pPr>
            <a:endParaRPr lang="en-US" sz="3200" i="1" spc="-10" dirty="0">
              <a:solidFill>
                <a:schemeClr val="bg2"/>
              </a:solidFill>
              <a:latin typeface="Century Gothic" panose="020B0502020202020204" pitchFamily="34" charset="0"/>
              <a:ea typeface="Arial" panose="020B0604020202020204" pitchFamily="34" charset="0"/>
            </a:endParaRPr>
          </a:p>
          <a:p>
            <a:pPr marL="136525"/>
            <a:r>
              <a:rPr lang="en-US" b="1" kern="0" dirty="0">
                <a:solidFill>
                  <a:schemeClr val="bg2"/>
                </a:solidFill>
                <a:effectLst/>
                <a:latin typeface="Century Gothic" panose="020B0502020202020204" pitchFamily="34" charset="0"/>
                <a:ea typeface="Arial" panose="020B0604020202020204" pitchFamily="34" charset="0"/>
              </a:rPr>
              <a:t>Remain</a:t>
            </a:r>
            <a:r>
              <a:rPr lang="en-US" b="1" kern="0" spc="-25" dirty="0">
                <a:solidFill>
                  <a:schemeClr val="bg2"/>
                </a:solidFill>
                <a:effectLst/>
                <a:latin typeface="Century Gothic" panose="020B0502020202020204" pitchFamily="34" charset="0"/>
                <a:ea typeface="Arial" panose="020B0604020202020204" pitchFamily="34" charset="0"/>
              </a:rPr>
              <a:t> </a:t>
            </a:r>
            <a:r>
              <a:rPr lang="en-US" b="1" kern="0" dirty="0">
                <a:solidFill>
                  <a:schemeClr val="bg2"/>
                </a:solidFill>
                <a:effectLst/>
                <a:latin typeface="Century Gothic" panose="020B0502020202020204" pitchFamily="34" charset="0"/>
                <a:ea typeface="Arial" panose="020B0604020202020204" pitchFamily="34" charset="0"/>
              </a:rPr>
              <a:t>non-assumptive</a:t>
            </a:r>
            <a:r>
              <a:rPr lang="en-US" b="1" kern="0" spc="-25" dirty="0">
                <a:solidFill>
                  <a:schemeClr val="bg2"/>
                </a:solidFill>
                <a:effectLst/>
                <a:latin typeface="Century Gothic" panose="020B0502020202020204" pitchFamily="34" charset="0"/>
                <a:ea typeface="Arial" panose="020B0604020202020204" pitchFamily="34" charset="0"/>
              </a:rPr>
              <a:t> </a:t>
            </a:r>
            <a:r>
              <a:rPr lang="en-US" b="1" kern="0" dirty="0">
                <a:solidFill>
                  <a:schemeClr val="bg2"/>
                </a:solidFill>
                <a:effectLst/>
                <a:latin typeface="Century Gothic" panose="020B0502020202020204" pitchFamily="34" charset="0"/>
                <a:ea typeface="Arial" panose="020B0604020202020204" pitchFamily="34" charset="0"/>
              </a:rPr>
              <a:t>when</a:t>
            </a:r>
            <a:r>
              <a:rPr lang="en-US" b="1" kern="0" spc="-35" dirty="0">
                <a:solidFill>
                  <a:schemeClr val="bg2"/>
                </a:solidFill>
                <a:effectLst/>
                <a:latin typeface="Century Gothic" panose="020B0502020202020204" pitchFamily="34" charset="0"/>
                <a:ea typeface="Arial" panose="020B0604020202020204" pitchFamily="34" charset="0"/>
              </a:rPr>
              <a:t> </a:t>
            </a:r>
            <a:r>
              <a:rPr lang="en-US" b="1" kern="0" dirty="0">
                <a:solidFill>
                  <a:schemeClr val="bg2"/>
                </a:solidFill>
                <a:effectLst/>
                <a:latin typeface="Century Gothic" panose="020B0502020202020204" pitchFamily="34" charset="0"/>
                <a:ea typeface="Arial" panose="020B0604020202020204" pitchFamily="34" charset="0"/>
              </a:rPr>
              <a:t>discussing</a:t>
            </a:r>
            <a:r>
              <a:rPr lang="en-US" b="1" kern="0" spc="-20" dirty="0">
                <a:solidFill>
                  <a:schemeClr val="bg2"/>
                </a:solidFill>
                <a:effectLst/>
                <a:latin typeface="Century Gothic" panose="020B0502020202020204" pitchFamily="34" charset="0"/>
                <a:ea typeface="Arial" panose="020B0604020202020204" pitchFamily="34" charset="0"/>
              </a:rPr>
              <a:t> </a:t>
            </a:r>
            <a:r>
              <a:rPr lang="en-US" b="1" kern="0" spc="-10" dirty="0">
                <a:solidFill>
                  <a:schemeClr val="bg2"/>
                </a:solidFill>
                <a:effectLst/>
                <a:latin typeface="Century Gothic" panose="020B0502020202020204" pitchFamily="34" charset="0"/>
                <a:ea typeface="Arial" panose="020B0604020202020204" pitchFamily="34" charset="0"/>
              </a:rPr>
              <a:t>sexuality</a:t>
            </a:r>
            <a:endParaRPr lang="en-CA" b="1" kern="0" dirty="0">
              <a:solidFill>
                <a:schemeClr val="bg2"/>
              </a:solidFill>
              <a:effectLst/>
              <a:latin typeface="Century Gothic" panose="020B0502020202020204" pitchFamily="34" charset="0"/>
              <a:ea typeface="Arial" panose="020B0604020202020204" pitchFamily="34" charset="0"/>
            </a:endParaRPr>
          </a:p>
          <a:p>
            <a:pPr>
              <a:spcBef>
                <a:spcPts val="30"/>
              </a:spcBef>
            </a:pPr>
            <a:r>
              <a:rPr lang="en-US" sz="3200" b="1" dirty="0">
                <a:solidFill>
                  <a:schemeClr val="bg2"/>
                </a:solidFill>
                <a:effectLst/>
                <a:latin typeface="Century Gothic" panose="020B0502020202020204" pitchFamily="34" charset="0"/>
                <a:ea typeface="Arial" panose="020B0604020202020204" pitchFamily="34" charset="0"/>
              </a:rPr>
              <a:t> </a:t>
            </a:r>
            <a:endParaRPr lang="en-CA" sz="3200" dirty="0">
              <a:solidFill>
                <a:schemeClr val="bg2"/>
              </a:solidFill>
              <a:effectLst/>
              <a:latin typeface="Century Gothic" panose="020B0502020202020204" pitchFamily="34" charset="0"/>
              <a:ea typeface="Arial" panose="020B0604020202020204" pitchFamily="34" charset="0"/>
            </a:endParaRPr>
          </a:p>
          <a:p>
            <a:pPr marL="342900" marR="189230" lvl="0" indent="-342900">
              <a:lnSpc>
                <a:spcPct val="105000"/>
              </a:lnSpc>
              <a:spcBef>
                <a:spcPts val="5"/>
              </a:spcBef>
              <a:spcAft>
                <a:spcPts val="0"/>
              </a:spcAft>
              <a:buClr>
                <a:srgbClr val="2C3A45"/>
              </a:buClr>
              <a:buSzPts val="1000"/>
              <a:buFont typeface="Arial" panose="020B0604020202020204" pitchFamily="34" charset="0"/>
              <a:buChar char="•"/>
              <a:tabLst>
                <a:tab pos="831850" algn="l"/>
                <a:tab pos="832485" algn="l"/>
              </a:tabLst>
            </a:pPr>
            <a:r>
              <a:rPr lang="en-US" sz="3200" dirty="0">
                <a:solidFill>
                  <a:schemeClr val="bg2"/>
                </a:solidFill>
                <a:effectLst/>
                <a:latin typeface="Century Gothic" panose="020B0502020202020204" pitchFamily="34" charset="0"/>
                <a:ea typeface="Arial" panose="020B0604020202020204" pitchFamily="34" charset="0"/>
              </a:rPr>
              <a:t>If you are ever unsure what exact label someone prefers, it is always helpful and supportive to do away with labels and just</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refer</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their</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sexuality</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as</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gender(s)</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that</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they</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are</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attracted</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You</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may</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also</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opt</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practice</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using</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neutral language on a daily basis to avoid using presumptive</a:t>
            </a:r>
            <a:r>
              <a:rPr lang="en-US" sz="3200" spc="-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language. Above all, always be open to new experiences and how people may choose to express their sexuality while never assuming what one’s orientation might be. Examples of Non- </a:t>
            </a:r>
            <a:r>
              <a:rPr lang="en-US" sz="3200" spc="-10" dirty="0">
                <a:solidFill>
                  <a:schemeClr val="bg2"/>
                </a:solidFill>
                <a:effectLst/>
                <a:latin typeface="Century Gothic" panose="020B0502020202020204" pitchFamily="34" charset="0"/>
                <a:ea typeface="Arial" panose="020B0604020202020204" pitchFamily="34" charset="0"/>
              </a:rPr>
              <a:t>Label</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Sexuality</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References: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“You</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like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non-binary</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folks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and</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men”</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or</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“Since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you</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are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attracted</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to</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women,</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t>
            </a:r>
            <a:endParaRPr lang="en-CA" sz="3200" dirty="0">
              <a:solidFill>
                <a:schemeClr val="bg2"/>
              </a:solidFill>
              <a:effectLst/>
              <a:latin typeface="Century Gothic" panose="020B0502020202020204" pitchFamily="34" charset="0"/>
              <a:ea typeface="Arial" panose="020B0604020202020204" pitchFamily="34" charset="0"/>
            </a:endParaRPr>
          </a:p>
          <a:p>
            <a:pPr marL="342900" lvl="0" indent="-342900">
              <a:spcBef>
                <a:spcPts val="30"/>
              </a:spcBef>
              <a:buClr>
                <a:srgbClr val="2C3A45"/>
              </a:buClr>
              <a:buSzPts val="1000"/>
              <a:buFont typeface="Arial" panose="020B0604020202020204" pitchFamily="34" charset="0"/>
              <a:buChar char="•"/>
              <a:tabLst>
                <a:tab pos="831850" algn="l"/>
                <a:tab pos="832485" algn="l"/>
              </a:tabLst>
            </a:pPr>
            <a:endParaRPr lang="en-CA" sz="3200" dirty="0">
              <a:solidFill>
                <a:schemeClr val="bg2"/>
              </a:solidFill>
              <a:effectLst/>
              <a:latin typeface="Century Gothic" panose="020B0502020202020204" pitchFamily="34" charset="0"/>
              <a:ea typeface="Arial" panose="020B0604020202020204" pitchFamily="34" charset="0"/>
            </a:endParaRPr>
          </a:p>
          <a:p>
            <a:pPr marL="342900" lvl="0" indent="-342900">
              <a:spcBef>
                <a:spcPts val="75"/>
              </a:spcBef>
              <a:buClr>
                <a:srgbClr val="2C3A45"/>
              </a:buClr>
              <a:buSzPts val="1000"/>
              <a:buFont typeface="Arial" panose="020B0604020202020204" pitchFamily="34" charset="0"/>
              <a:buChar char="•"/>
              <a:tabLst>
                <a:tab pos="831850" algn="l"/>
                <a:tab pos="832485" algn="l"/>
              </a:tabLst>
            </a:pPr>
            <a:endParaRPr lang="en-CA" sz="3200" dirty="0">
              <a:solidFill>
                <a:schemeClr val="bg2"/>
              </a:solidFill>
              <a:effectLst/>
              <a:latin typeface="Century Gothic" panose="020B0502020202020204" pitchFamily="34" charset="0"/>
              <a:ea typeface="Arial" panose="020B0604020202020204" pitchFamily="34" charset="0"/>
            </a:endParaRPr>
          </a:p>
          <a:p>
            <a:pPr marL="457200" marR="313055" lvl="1">
              <a:lnSpc>
                <a:spcPct val="105000"/>
              </a:lnSpc>
              <a:spcBef>
                <a:spcPts val="110"/>
              </a:spcBef>
              <a:spcAft>
                <a:spcPts val="0"/>
              </a:spcAft>
              <a:buClr>
                <a:srgbClr val="2C3A45"/>
              </a:buClr>
              <a:buSzPts val="1000"/>
              <a:tabLst>
                <a:tab pos="1527810" algn="l"/>
              </a:tabLst>
            </a:pPr>
            <a:endParaRPr lang="en-US" sz="3200" i="1" dirty="0">
              <a:solidFill>
                <a:schemeClr val="bg2"/>
              </a:solidFill>
              <a:latin typeface="Century Gothic" panose="020B0502020202020204" pitchFamily="34" charset="0"/>
              <a:ea typeface="Courier New" panose="02070309020205020404" pitchFamily="49" charset="0"/>
            </a:endParaRPr>
          </a:p>
          <a:p>
            <a:pPr marL="457200" marR="313055" lvl="1">
              <a:lnSpc>
                <a:spcPct val="105000"/>
              </a:lnSpc>
              <a:spcBef>
                <a:spcPts val="110"/>
              </a:spcBef>
              <a:spcAft>
                <a:spcPts val="0"/>
              </a:spcAft>
              <a:buClr>
                <a:srgbClr val="2C3A45"/>
              </a:buClr>
              <a:buSzPts val="1000"/>
              <a:tabLst>
                <a:tab pos="1527810" algn="l"/>
              </a:tabLst>
            </a:pPr>
            <a:endParaRPr lang="en-CA" sz="3200" dirty="0">
              <a:solidFill>
                <a:schemeClr val="bg2"/>
              </a:solidFill>
              <a:effectLst/>
              <a:latin typeface="Century Gothic" panose="020B0502020202020204" pitchFamily="34" charset="0"/>
              <a:ea typeface="Courier New" panose="02070309020205020404" pitchFamily="49" charset="0"/>
            </a:endParaRPr>
          </a:p>
          <a:p>
            <a:pPr marL="342900" marR="361950" indent="-342900">
              <a:lnSpc>
                <a:spcPct val="106000"/>
              </a:lnSpc>
              <a:buClr>
                <a:srgbClr val="2C3A45"/>
              </a:buClr>
              <a:buSzPts val="1000"/>
              <a:buFont typeface="Arial" panose="020B0604020202020204" pitchFamily="34" charset="0"/>
              <a:buChar char="•"/>
              <a:tabLst>
                <a:tab pos="831850" algn="l"/>
                <a:tab pos="832485" algn="l"/>
              </a:tabLst>
            </a:pPr>
            <a:endParaRPr lang="en-CA" sz="3200" dirty="0">
              <a:solidFill>
                <a:schemeClr val="bg2"/>
              </a:solidFill>
              <a:effectLst/>
              <a:latin typeface="Century Gothic" panose="020B0502020202020204" pitchFamily="34" charset="0"/>
              <a:ea typeface="Arial" panose="020B0604020202020204" pitchFamily="34" charset="0"/>
            </a:endParaRPr>
          </a:p>
          <a:p>
            <a:pPr marL="342900" marR="361950" lvl="0" indent="-342900">
              <a:lnSpc>
                <a:spcPct val="106000"/>
              </a:lnSpc>
              <a:buClr>
                <a:srgbClr val="2C3A45"/>
              </a:buClr>
              <a:buSzPts val="1000"/>
              <a:buFont typeface="Arial" panose="020B0604020202020204" pitchFamily="34" charset="0"/>
              <a:buChar char="•"/>
              <a:tabLst>
                <a:tab pos="831850" algn="l"/>
                <a:tab pos="832485" algn="l"/>
              </a:tabLst>
            </a:pPr>
            <a:endParaRPr lang="en-CA" sz="3200" dirty="0">
              <a:solidFill>
                <a:schemeClr val="bg2"/>
              </a:solidFill>
              <a:effectLst/>
              <a:latin typeface="Century Gothic" panose="020B0502020202020204" pitchFamily="34" charset="0"/>
              <a:ea typeface="Arial" panose="020B0604020202020204" pitchFamily="34" charset="0"/>
            </a:endParaRPr>
          </a:p>
          <a:p>
            <a:endParaRPr lang="en-US" sz="3200" i="1" spc="-10" dirty="0">
              <a:solidFill>
                <a:schemeClr val="bg2"/>
              </a:solidFill>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endParaRPr lang="en-US" sz="3200" i="1" dirty="0">
              <a:solidFill>
                <a:schemeClr val="bg2"/>
              </a:solidFill>
              <a:latin typeface="Century Gothic" panose="020B0502020202020204" pitchFamily="34" charset="0"/>
            </a:endParaRPr>
          </a:p>
        </p:txBody>
      </p:sp>
      <p:sp>
        <p:nvSpPr>
          <p:cNvPr id="2" name="Title 1">
            <a:extLst>
              <a:ext uri="{FF2B5EF4-FFF2-40B4-BE49-F238E27FC236}">
                <a16:creationId xmlns:a16="http://schemas.microsoft.com/office/drawing/2014/main" id="{72F846A3-59FF-C47D-4DED-A8A0D76A9732}"/>
              </a:ext>
            </a:extLst>
          </p:cNvPr>
          <p:cNvSpPr txBox="1">
            <a:spLocks/>
          </p:cNvSpPr>
          <p:nvPr/>
        </p:nvSpPr>
        <p:spPr>
          <a:xfrm>
            <a:off x="1466251" y="883652"/>
            <a:ext cx="18523549"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2: Sexual Orientation:</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15911477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2251057"/>
            <a:ext cx="20548600" cy="5529527"/>
          </a:xfrm>
          <a:prstGeom prst="rect">
            <a:avLst/>
          </a:prstGeom>
          <a:noFill/>
        </p:spPr>
        <p:txBody>
          <a:bodyPr wrap="square" rtlCol="0">
            <a:spAutoFit/>
          </a:bodyPr>
          <a:lstStyle/>
          <a:p>
            <a:pPr marL="136525">
              <a:spcBef>
                <a:spcPts val="1005"/>
              </a:spcBef>
            </a:pPr>
            <a:r>
              <a:rPr lang="en-CA" sz="4000" b="1" kern="0" dirty="0">
                <a:solidFill>
                  <a:schemeClr val="bg2"/>
                </a:solidFill>
                <a:effectLst/>
                <a:latin typeface="Century Gothic" panose="020B0502020202020204" pitchFamily="34" charset="0"/>
                <a:ea typeface="Arial" panose="020B0604020202020204" pitchFamily="34" charset="0"/>
              </a:rPr>
              <a:t>Some Current Prevalent Issues: </a:t>
            </a:r>
          </a:p>
          <a:p>
            <a:pPr marL="136525">
              <a:spcBef>
                <a:spcPts val="970"/>
              </a:spcBef>
              <a:spcAft>
                <a:spcPts val="0"/>
              </a:spcAft>
            </a:pPr>
            <a:endParaRPr lang="en-US" sz="3200" b="1" dirty="0">
              <a:solidFill>
                <a:schemeClr val="bg2"/>
              </a:solidFill>
              <a:effectLst/>
              <a:latin typeface="Century Gothic" panose="020B0502020202020204" pitchFamily="34" charset="0"/>
              <a:ea typeface="Arial" panose="020B0604020202020204" pitchFamily="34" charset="0"/>
            </a:endParaRPr>
          </a:p>
          <a:p>
            <a:pPr marL="342900" lvl="0" indent="-342900">
              <a:spcBef>
                <a:spcPts val="30"/>
              </a:spcBef>
              <a:buClr>
                <a:srgbClr val="2C3A45"/>
              </a:buClr>
              <a:buSzPts val="1000"/>
              <a:buFont typeface="Arial" panose="020B0604020202020204" pitchFamily="34" charset="0"/>
              <a:buChar char="•"/>
              <a:tabLst>
                <a:tab pos="831850" algn="l"/>
                <a:tab pos="832485" algn="l"/>
              </a:tabLst>
            </a:pPr>
            <a:endParaRPr lang="en-CA" sz="3200" dirty="0">
              <a:solidFill>
                <a:schemeClr val="bg2"/>
              </a:solidFill>
              <a:effectLst/>
              <a:latin typeface="Century Gothic" panose="020B0502020202020204" pitchFamily="34" charset="0"/>
              <a:ea typeface="Arial" panose="020B0604020202020204" pitchFamily="34" charset="0"/>
            </a:endParaRPr>
          </a:p>
          <a:p>
            <a:pPr marL="342900" lvl="0" indent="-342900">
              <a:spcBef>
                <a:spcPts val="75"/>
              </a:spcBef>
              <a:buClr>
                <a:srgbClr val="2C3A45"/>
              </a:buClr>
              <a:buSzPts val="1000"/>
              <a:buFont typeface="Arial" panose="020B0604020202020204" pitchFamily="34" charset="0"/>
              <a:buChar char="•"/>
              <a:tabLst>
                <a:tab pos="831850" algn="l"/>
                <a:tab pos="832485" algn="l"/>
              </a:tabLst>
            </a:pPr>
            <a:endParaRPr lang="en-CA" sz="3200" dirty="0">
              <a:solidFill>
                <a:schemeClr val="bg2"/>
              </a:solidFill>
              <a:effectLst/>
              <a:latin typeface="Century Gothic" panose="020B0502020202020204" pitchFamily="34" charset="0"/>
              <a:ea typeface="Arial" panose="020B0604020202020204" pitchFamily="34" charset="0"/>
            </a:endParaRPr>
          </a:p>
          <a:p>
            <a:pPr marL="457200" marR="313055" lvl="1">
              <a:lnSpc>
                <a:spcPct val="105000"/>
              </a:lnSpc>
              <a:spcBef>
                <a:spcPts val="110"/>
              </a:spcBef>
              <a:spcAft>
                <a:spcPts val="0"/>
              </a:spcAft>
              <a:buClr>
                <a:srgbClr val="2C3A45"/>
              </a:buClr>
              <a:buSzPts val="1000"/>
              <a:tabLst>
                <a:tab pos="1527810" algn="l"/>
              </a:tabLst>
            </a:pPr>
            <a:endParaRPr lang="en-US" sz="3200" i="1" dirty="0">
              <a:solidFill>
                <a:schemeClr val="bg2"/>
              </a:solidFill>
              <a:latin typeface="Century Gothic" panose="020B0502020202020204" pitchFamily="34" charset="0"/>
              <a:ea typeface="Courier New" panose="02070309020205020404" pitchFamily="49" charset="0"/>
            </a:endParaRPr>
          </a:p>
          <a:p>
            <a:pPr marL="457200" marR="313055" lvl="1">
              <a:lnSpc>
                <a:spcPct val="105000"/>
              </a:lnSpc>
              <a:spcBef>
                <a:spcPts val="110"/>
              </a:spcBef>
              <a:spcAft>
                <a:spcPts val="0"/>
              </a:spcAft>
              <a:buClr>
                <a:srgbClr val="2C3A45"/>
              </a:buClr>
              <a:buSzPts val="1000"/>
              <a:tabLst>
                <a:tab pos="1527810" algn="l"/>
              </a:tabLst>
            </a:pPr>
            <a:endParaRPr lang="en-CA" sz="3200" dirty="0">
              <a:solidFill>
                <a:schemeClr val="bg2"/>
              </a:solidFill>
              <a:effectLst/>
              <a:latin typeface="Century Gothic" panose="020B0502020202020204" pitchFamily="34" charset="0"/>
              <a:ea typeface="Courier New" panose="02070309020205020404" pitchFamily="49" charset="0"/>
            </a:endParaRPr>
          </a:p>
          <a:p>
            <a:pPr marL="342900" marR="361950" indent="-342900">
              <a:lnSpc>
                <a:spcPct val="106000"/>
              </a:lnSpc>
              <a:buClr>
                <a:srgbClr val="2C3A45"/>
              </a:buClr>
              <a:buSzPts val="1000"/>
              <a:buFont typeface="Arial" panose="020B0604020202020204" pitchFamily="34" charset="0"/>
              <a:buChar char="•"/>
              <a:tabLst>
                <a:tab pos="831850" algn="l"/>
                <a:tab pos="832485" algn="l"/>
              </a:tabLst>
            </a:pPr>
            <a:endParaRPr lang="en-CA" sz="3200" dirty="0">
              <a:solidFill>
                <a:schemeClr val="bg2"/>
              </a:solidFill>
              <a:effectLst/>
              <a:latin typeface="Century Gothic" panose="020B0502020202020204" pitchFamily="34" charset="0"/>
              <a:ea typeface="Arial" panose="020B0604020202020204" pitchFamily="34" charset="0"/>
            </a:endParaRPr>
          </a:p>
          <a:p>
            <a:pPr marL="342900" marR="361950" lvl="0" indent="-342900">
              <a:lnSpc>
                <a:spcPct val="106000"/>
              </a:lnSpc>
              <a:buClr>
                <a:srgbClr val="2C3A45"/>
              </a:buClr>
              <a:buSzPts val="1000"/>
              <a:buFont typeface="Arial" panose="020B0604020202020204" pitchFamily="34" charset="0"/>
              <a:buChar char="•"/>
              <a:tabLst>
                <a:tab pos="831850" algn="l"/>
                <a:tab pos="832485" algn="l"/>
              </a:tabLst>
            </a:pPr>
            <a:endParaRPr lang="en-CA" sz="3200" dirty="0">
              <a:solidFill>
                <a:schemeClr val="bg2"/>
              </a:solidFill>
              <a:effectLst/>
              <a:latin typeface="Century Gothic" panose="020B0502020202020204" pitchFamily="34" charset="0"/>
              <a:ea typeface="Arial" panose="020B0604020202020204" pitchFamily="34" charset="0"/>
            </a:endParaRPr>
          </a:p>
          <a:p>
            <a:endParaRPr lang="en-US" sz="3200" i="1" spc="-10" dirty="0">
              <a:solidFill>
                <a:schemeClr val="bg2"/>
              </a:solidFill>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endParaRPr lang="en-US" sz="3200" i="1" dirty="0">
              <a:solidFill>
                <a:schemeClr val="bg2"/>
              </a:solidFill>
              <a:latin typeface="Century Gothic" panose="020B0502020202020204" pitchFamily="34" charset="0"/>
            </a:endParaRPr>
          </a:p>
        </p:txBody>
      </p:sp>
      <p:sp>
        <p:nvSpPr>
          <p:cNvPr id="2" name="TextBox 1">
            <a:extLst>
              <a:ext uri="{FF2B5EF4-FFF2-40B4-BE49-F238E27FC236}">
                <a16:creationId xmlns:a16="http://schemas.microsoft.com/office/drawing/2014/main" id="{88060E9C-B7C2-9625-0B66-BE2939739399}"/>
              </a:ext>
            </a:extLst>
          </p:cNvPr>
          <p:cNvSpPr txBox="1"/>
          <p:nvPr/>
        </p:nvSpPr>
        <p:spPr>
          <a:xfrm>
            <a:off x="1694850" y="6323072"/>
            <a:ext cx="10106804" cy="5816977"/>
          </a:xfrm>
          <a:prstGeom prst="rect">
            <a:avLst/>
          </a:prstGeom>
          <a:noFill/>
        </p:spPr>
        <p:txBody>
          <a:bodyPr wrap="square" rtlCol="0">
            <a:spAutoFit/>
          </a:bodyPr>
          <a:lstStyle/>
          <a:p>
            <a:r>
              <a:rPr lang="en-US" sz="3100" i="1" dirty="0">
                <a:solidFill>
                  <a:schemeClr val="bg2"/>
                </a:solidFill>
                <a:effectLst/>
                <a:latin typeface="Century Gothic" panose="020B0502020202020204" pitchFamily="34" charset="0"/>
                <a:ea typeface="Arial" panose="020B0604020202020204" pitchFamily="34" charset="0"/>
              </a:rPr>
              <a:t>“ I rarely attended Section events in HBA1 because I heard the f-slur thrown around and ‘gay’ being used as an insult during Ivey O-Week, I felt like I was back in 2009. I felt uncomfortable around many of my classmates after hearing the way</a:t>
            </a:r>
            <a:r>
              <a:rPr lang="en-US" sz="3100" i="1" spc="-7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they</a:t>
            </a:r>
            <a:r>
              <a:rPr lang="en-US" sz="3100" i="1" spc="-6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spoke</a:t>
            </a:r>
            <a:r>
              <a:rPr lang="en-US" sz="3100" i="1" spc="-6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about</a:t>
            </a:r>
            <a:r>
              <a:rPr lang="en-US" sz="3100" i="1" spc="-7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gender.</a:t>
            </a:r>
            <a:r>
              <a:rPr lang="en-US" sz="3100" i="1" spc="-6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You</a:t>
            </a:r>
            <a:r>
              <a:rPr lang="en-US" sz="3100" i="1" spc="-7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don’t</a:t>
            </a:r>
            <a:r>
              <a:rPr lang="en-US" sz="3100" i="1" spc="-6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know</a:t>
            </a:r>
            <a:r>
              <a:rPr lang="en-US" sz="3100" i="1" spc="-7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who’s</a:t>
            </a:r>
            <a:r>
              <a:rPr lang="en-US" sz="3100" i="1" spc="-6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in</a:t>
            </a:r>
            <a:r>
              <a:rPr lang="en-US" sz="3100" i="1" spc="-6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the</a:t>
            </a:r>
            <a:r>
              <a:rPr lang="en-US" sz="3100" i="1" spc="-7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room</a:t>
            </a:r>
            <a:r>
              <a:rPr lang="en-US" sz="3100" i="1" spc="-6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with</a:t>
            </a:r>
            <a:r>
              <a:rPr lang="en-US" sz="3100" i="1" spc="-7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you,</a:t>
            </a:r>
            <a:r>
              <a:rPr lang="en-US" sz="3100" i="1" spc="-6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and</a:t>
            </a:r>
            <a:r>
              <a:rPr lang="en-US" sz="3100" i="1" spc="-6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you</a:t>
            </a:r>
            <a:r>
              <a:rPr lang="en-US" sz="3100" i="1" spc="-7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don’t</a:t>
            </a:r>
            <a:r>
              <a:rPr lang="en-US" sz="3100" i="1" spc="-7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know</a:t>
            </a:r>
            <a:r>
              <a:rPr lang="en-US" sz="3100" i="1" spc="-8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how</a:t>
            </a:r>
            <a:r>
              <a:rPr lang="en-US" sz="3100" i="1" spc="-6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your</a:t>
            </a:r>
            <a:r>
              <a:rPr lang="en-US" sz="3100" i="1" spc="-8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words</a:t>
            </a:r>
            <a:r>
              <a:rPr lang="en-US" sz="3100" i="1" spc="-6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might affect</a:t>
            </a:r>
            <a:r>
              <a:rPr lang="en-US" sz="3100" i="1" spc="-7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them.</a:t>
            </a:r>
            <a:r>
              <a:rPr lang="en-US" sz="3100" i="1" spc="-6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It’s</a:t>
            </a:r>
            <a:r>
              <a:rPr lang="en-US" sz="3100" i="1" spc="-6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been</a:t>
            </a:r>
            <a:r>
              <a:rPr lang="en-US" sz="3100" i="1" spc="-7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almost</a:t>
            </a:r>
            <a:r>
              <a:rPr lang="en-US" sz="3100" i="1" spc="-6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2</a:t>
            </a:r>
            <a:r>
              <a:rPr lang="en-US" sz="3100" i="1" spc="-7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years</a:t>
            </a:r>
            <a:r>
              <a:rPr lang="en-US" sz="3100" i="1" spc="-6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since</a:t>
            </a:r>
            <a:r>
              <a:rPr lang="en-US" sz="3100" i="1" spc="-7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my</a:t>
            </a:r>
            <a:r>
              <a:rPr lang="en-US" sz="3100" i="1" spc="-6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Ivey</a:t>
            </a:r>
            <a:r>
              <a:rPr lang="en-US" sz="3100" i="1" spc="-6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O-Week,</a:t>
            </a:r>
            <a:r>
              <a:rPr lang="en-US" sz="3100" i="1" spc="-7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and</a:t>
            </a:r>
            <a:r>
              <a:rPr lang="en-US" sz="3100" i="1" spc="-6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it</a:t>
            </a:r>
            <a:r>
              <a:rPr lang="en-US" sz="3100" i="1" spc="-7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still</a:t>
            </a:r>
            <a:r>
              <a:rPr lang="en-US" sz="3100" i="1" spc="-6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sticks</a:t>
            </a:r>
            <a:r>
              <a:rPr lang="en-US" sz="3100" i="1" spc="-5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with</a:t>
            </a:r>
            <a:r>
              <a:rPr lang="en-US" sz="3100" i="1" spc="-7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me.</a:t>
            </a:r>
            <a:r>
              <a:rPr lang="en-US" sz="3100" i="1" spc="-6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We’re</a:t>
            </a:r>
            <a:r>
              <a:rPr lang="en-US" sz="3100" i="1" spc="-6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taught</a:t>
            </a:r>
            <a:r>
              <a:rPr lang="en-US" sz="3100" i="1" spc="-6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to</a:t>
            </a:r>
            <a:r>
              <a:rPr lang="en-US" sz="3100" i="1" spc="-7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make assumptions</a:t>
            </a:r>
            <a:r>
              <a:rPr lang="en-US" sz="3100" i="1" spc="-7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in</a:t>
            </a:r>
            <a:r>
              <a:rPr lang="en-US" sz="3100" i="1" spc="-6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the</a:t>
            </a:r>
            <a:r>
              <a:rPr lang="en-US" sz="3100" i="1" spc="-7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classroom,</a:t>
            </a:r>
            <a:r>
              <a:rPr lang="en-US" sz="3100" i="1" spc="-6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don’t</a:t>
            </a:r>
            <a:r>
              <a:rPr lang="en-US" sz="3100" i="1" spc="-6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make</a:t>
            </a:r>
            <a:r>
              <a:rPr lang="en-US" sz="3100" i="1" spc="-6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them</a:t>
            </a:r>
            <a:r>
              <a:rPr lang="en-US" sz="3100" i="1" spc="-7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about</a:t>
            </a:r>
            <a:r>
              <a:rPr lang="en-US" sz="3100" i="1" spc="-6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your</a:t>
            </a:r>
            <a:r>
              <a:rPr lang="en-US" sz="3100" i="1" spc="-7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classmates.”</a:t>
            </a:r>
            <a:endParaRPr lang="en-CA" sz="3100" i="1" dirty="0">
              <a:solidFill>
                <a:schemeClr val="bg2"/>
              </a:solidFill>
              <a:effectLst/>
              <a:latin typeface="Century Gothic" panose="020B0502020202020204" pitchFamily="34" charset="0"/>
              <a:ea typeface="Arial" panose="020B0604020202020204" pitchFamily="34" charset="0"/>
            </a:endParaRPr>
          </a:p>
          <a:p>
            <a:endParaRPr lang="en-US" sz="3100" i="1" dirty="0">
              <a:solidFill>
                <a:schemeClr val="bg2"/>
              </a:solidFill>
              <a:latin typeface="Century Gothic" panose="020B0502020202020204" pitchFamily="34" charset="0"/>
            </a:endParaRPr>
          </a:p>
        </p:txBody>
      </p:sp>
      <p:sp>
        <p:nvSpPr>
          <p:cNvPr id="5" name="Title 1">
            <a:extLst>
              <a:ext uri="{FF2B5EF4-FFF2-40B4-BE49-F238E27FC236}">
                <a16:creationId xmlns:a16="http://schemas.microsoft.com/office/drawing/2014/main" id="{551F773B-4B21-A142-72EA-2A0DF5740A23}"/>
              </a:ext>
            </a:extLst>
          </p:cNvPr>
          <p:cNvSpPr txBox="1">
            <a:spLocks/>
          </p:cNvSpPr>
          <p:nvPr/>
        </p:nvSpPr>
        <p:spPr>
          <a:xfrm>
            <a:off x="1466251" y="4966749"/>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Quotes:</a:t>
            </a:r>
            <a:endParaRPr lang="en-CA" sz="8800" dirty="0">
              <a:solidFill>
                <a:schemeClr val="bg2"/>
              </a:solidFill>
              <a:effectLst/>
              <a:latin typeface="Century Gothic" panose="020B0502020202020204" pitchFamily="34" charset="0"/>
              <a:ea typeface="Arial" panose="020B0604020202020204" pitchFamily="34" charset="0"/>
            </a:endParaRPr>
          </a:p>
        </p:txBody>
      </p:sp>
      <p:sp>
        <p:nvSpPr>
          <p:cNvPr id="8" name="TextBox 7">
            <a:extLst>
              <a:ext uri="{FF2B5EF4-FFF2-40B4-BE49-F238E27FC236}">
                <a16:creationId xmlns:a16="http://schemas.microsoft.com/office/drawing/2014/main" id="{D4EFE7C0-8AC6-2096-CBC3-1AEEB30B7008}"/>
              </a:ext>
            </a:extLst>
          </p:cNvPr>
          <p:cNvSpPr txBox="1"/>
          <p:nvPr/>
        </p:nvSpPr>
        <p:spPr>
          <a:xfrm>
            <a:off x="12804597" y="6321309"/>
            <a:ext cx="9379427" cy="5053691"/>
          </a:xfrm>
          <a:prstGeom prst="rect">
            <a:avLst/>
          </a:prstGeom>
          <a:noFill/>
        </p:spPr>
        <p:txBody>
          <a:bodyPr wrap="square" rtlCol="0">
            <a:spAutoFit/>
          </a:bodyPr>
          <a:lstStyle/>
          <a:p>
            <a:pPr marL="12065">
              <a:lnSpc>
                <a:spcPct val="105000"/>
              </a:lnSpc>
              <a:spcBef>
                <a:spcPts val="85"/>
              </a:spcBef>
              <a:spcAft>
                <a:spcPts val="0"/>
              </a:spcAft>
            </a:pPr>
            <a:r>
              <a:rPr lang="en-US" sz="3100" i="1" dirty="0">
                <a:solidFill>
                  <a:schemeClr val="bg2"/>
                </a:solidFill>
                <a:effectLst/>
                <a:latin typeface="Century Gothic" panose="020B0502020202020204" pitchFamily="34" charset="0"/>
                <a:ea typeface="Arial" panose="020B0604020202020204" pitchFamily="34" charset="0"/>
              </a:rPr>
              <a:t>“A</a:t>
            </a:r>
            <a:r>
              <a:rPr lang="en-US" sz="3100" i="1" spc="-4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clear</a:t>
            </a:r>
            <a:r>
              <a:rPr lang="en-US" sz="3100" i="1" spc="-5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memory</a:t>
            </a:r>
            <a:r>
              <a:rPr lang="en-US" sz="3100" i="1" spc="-3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I</a:t>
            </a:r>
            <a:r>
              <a:rPr lang="en-US" sz="3100" i="1" spc="-7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have</a:t>
            </a:r>
            <a:r>
              <a:rPr lang="en-US" sz="3100" i="1" spc="-4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from</a:t>
            </a:r>
            <a:r>
              <a:rPr lang="en-US" sz="3100" i="1" spc="-4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high</a:t>
            </a:r>
            <a:r>
              <a:rPr lang="en-US" sz="3100" i="1" spc="-6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school</a:t>
            </a:r>
            <a:r>
              <a:rPr lang="en-US" sz="3100" i="1" spc="-4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is</a:t>
            </a:r>
            <a:r>
              <a:rPr lang="en-US" sz="3100" i="1" spc="-5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a</a:t>
            </a:r>
            <a:r>
              <a:rPr lang="en-US" sz="3100" i="1" spc="-3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group</a:t>
            </a:r>
            <a:r>
              <a:rPr lang="en-US" sz="3100" i="1" spc="-6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of</a:t>
            </a:r>
            <a:r>
              <a:rPr lang="en-US" sz="3100" i="1" spc="-3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guys</a:t>
            </a:r>
            <a:r>
              <a:rPr lang="en-US" sz="3100" i="1" spc="-6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trying</a:t>
            </a:r>
            <a:r>
              <a:rPr lang="en-US" sz="3100" i="1" spc="-3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to,</a:t>
            </a:r>
            <a:r>
              <a:rPr lang="en-US" sz="3100" i="1" spc="-4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in</a:t>
            </a:r>
            <a:r>
              <a:rPr lang="en-US" sz="3100" i="1" spc="-3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their</a:t>
            </a:r>
            <a:r>
              <a:rPr lang="en-US" sz="3100" i="1" spc="-5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words,</a:t>
            </a:r>
            <a:r>
              <a:rPr lang="en-US" sz="3100" i="1" spc="-4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“find</a:t>
            </a:r>
            <a:r>
              <a:rPr lang="en-US" sz="3100" i="1" spc="-6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the</a:t>
            </a:r>
            <a:r>
              <a:rPr lang="en-US" sz="3100" i="1" spc="-4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fag”</a:t>
            </a:r>
            <a:r>
              <a:rPr lang="en-US" sz="3100" i="1" spc="-4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in</a:t>
            </a:r>
            <a:r>
              <a:rPr lang="en-US" sz="3100" i="1" spc="-5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our</a:t>
            </a:r>
            <a:r>
              <a:rPr lang="en-US" sz="3100" i="1" spc="-8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class.</a:t>
            </a:r>
            <a:r>
              <a:rPr lang="en-US" sz="3100" i="1" spc="-4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It</a:t>
            </a:r>
            <a:r>
              <a:rPr lang="en-US" sz="3100" i="1" spc="-4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was terrifying</a:t>
            </a:r>
            <a:r>
              <a:rPr lang="en-US" sz="3100" i="1" spc="-1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for</a:t>
            </a:r>
            <a:r>
              <a:rPr lang="en-US" sz="3100" i="1" spc="-4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me,</a:t>
            </a:r>
            <a:r>
              <a:rPr lang="en-US" sz="3100" i="1" spc="-5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and</a:t>
            </a:r>
            <a:r>
              <a:rPr lang="en-US" sz="3100" i="1" spc="-4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at</a:t>
            </a:r>
            <a:r>
              <a:rPr lang="en-US" sz="3100" i="1" spc="-3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the</a:t>
            </a:r>
            <a:r>
              <a:rPr lang="en-US" sz="3100" i="1" spc="-2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time,</a:t>
            </a:r>
            <a:r>
              <a:rPr lang="en-US" sz="3100" i="1" spc="-5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all</a:t>
            </a:r>
            <a:r>
              <a:rPr lang="en-US" sz="3100" i="1" spc="-3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I</a:t>
            </a:r>
            <a:r>
              <a:rPr lang="en-US" sz="3100" i="1" spc="-3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wanted</a:t>
            </a:r>
            <a:r>
              <a:rPr lang="en-US" sz="3100" i="1" spc="-1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was</a:t>
            </a:r>
            <a:r>
              <a:rPr lang="en-US" sz="3100" i="1" spc="-1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the</a:t>
            </a:r>
            <a:r>
              <a:rPr lang="en-US" sz="3100" i="1" spc="-2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knowledge</a:t>
            </a:r>
            <a:r>
              <a:rPr lang="en-US" sz="3100" i="1" spc="-2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that</a:t>
            </a:r>
            <a:r>
              <a:rPr lang="en-US" sz="3100" i="1" spc="-3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someone</a:t>
            </a:r>
            <a:r>
              <a:rPr lang="en-US" sz="3100" i="1" spc="-2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might</a:t>
            </a:r>
            <a:r>
              <a:rPr lang="en-US" sz="3100" i="1" spc="-3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be</a:t>
            </a:r>
            <a:r>
              <a:rPr lang="en-US" sz="3100" i="1" spc="-5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willing</a:t>
            </a:r>
            <a:r>
              <a:rPr lang="en-US" sz="3100" i="1" spc="-1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to</a:t>
            </a:r>
            <a:r>
              <a:rPr lang="en-US" sz="3100" i="1" spc="-4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support</a:t>
            </a:r>
            <a:r>
              <a:rPr lang="en-US" sz="3100" i="1" spc="-3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me in</a:t>
            </a:r>
            <a:r>
              <a:rPr lang="en-US" sz="3100" i="1" spc="-1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that moment. Hearing the same thing at Ivey instantly brought me back to that</a:t>
            </a:r>
            <a:r>
              <a:rPr lang="en-US" sz="3100" i="1" spc="10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memory, and made me question the people I</a:t>
            </a:r>
            <a:endParaRPr lang="en-CA" sz="3100" dirty="0">
              <a:solidFill>
                <a:schemeClr val="bg2"/>
              </a:solidFill>
              <a:effectLst/>
              <a:latin typeface="Century Gothic" panose="020B0502020202020204" pitchFamily="34" charset="0"/>
              <a:ea typeface="Arial" panose="020B0604020202020204" pitchFamily="34" charset="0"/>
            </a:endParaRPr>
          </a:p>
          <a:p>
            <a:r>
              <a:rPr lang="en-US" sz="3100" i="1" dirty="0">
                <a:solidFill>
                  <a:schemeClr val="bg2"/>
                </a:solidFill>
                <a:effectLst/>
                <a:latin typeface="Century Gothic" panose="020B0502020202020204" pitchFamily="34" charset="0"/>
                <a:ea typeface="Arial" panose="020B0604020202020204" pitchFamily="34" charset="0"/>
              </a:rPr>
              <a:t>thought</a:t>
            </a:r>
            <a:r>
              <a:rPr lang="en-US" sz="3100" i="1" spc="2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were</a:t>
            </a:r>
            <a:r>
              <a:rPr lang="en-US" sz="3100" i="1" spc="3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my</a:t>
            </a:r>
            <a:r>
              <a:rPr lang="en-US" sz="3100" i="1" spc="5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friends</a:t>
            </a:r>
            <a:r>
              <a:rPr lang="en-US" sz="3100" i="1" spc="35"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and</a:t>
            </a:r>
            <a:r>
              <a:rPr lang="en-US" sz="3100" i="1" spc="40" dirty="0">
                <a:solidFill>
                  <a:schemeClr val="bg2"/>
                </a:solidFill>
                <a:effectLst/>
                <a:latin typeface="Century Gothic" panose="020B0502020202020204" pitchFamily="34" charset="0"/>
                <a:ea typeface="Arial" panose="020B0604020202020204" pitchFamily="34" charset="0"/>
              </a:rPr>
              <a:t> </a:t>
            </a:r>
            <a:r>
              <a:rPr lang="en-US" sz="3100" i="1" dirty="0">
                <a:solidFill>
                  <a:schemeClr val="bg2"/>
                </a:solidFill>
                <a:effectLst/>
                <a:latin typeface="Century Gothic" panose="020B0502020202020204" pitchFamily="34" charset="0"/>
                <a:ea typeface="Arial" panose="020B0604020202020204" pitchFamily="34" charset="0"/>
              </a:rPr>
              <a:t>future</a:t>
            </a:r>
            <a:r>
              <a:rPr lang="en-US" sz="3100" i="1" spc="35" dirty="0">
                <a:solidFill>
                  <a:schemeClr val="bg2"/>
                </a:solidFill>
                <a:effectLst/>
                <a:latin typeface="Century Gothic" panose="020B0502020202020204" pitchFamily="34" charset="0"/>
                <a:ea typeface="Arial" panose="020B0604020202020204" pitchFamily="34" charset="0"/>
              </a:rPr>
              <a:t> </a:t>
            </a:r>
            <a:r>
              <a:rPr lang="en-US" sz="3100" i="1" spc="-10" dirty="0">
                <a:solidFill>
                  <a:schemeClr val="bg2"/>
                </a:solidFill>
                <a:effectLst/>
                <a:latin typeface="Century Gothic" panose="020B0502020202020204" pitchFamily="34" charset="0"/>
                <a:ea typeface="Arial" panose="020B0604020202020204" pitchFamily="34" charset="0"/>
              </a:rPr>
              <a:t>colleagues.”</a:t>
            </a:r>
            <a:r>
              <a:rPr lang="en-CA" sz="3100" dirty="0">
                <a:solidFill>
                  <a:schemeClr val="bg2"/>
                </a:solidFill>
                <a:effectLst/>
                <a:latin typeface="Century Gothic" panose="020B0502020202020204" pitchFamily="34" charset="0"/>
              </a:rPr>
              <a:t> </a:t>
            </a:r>
            <a:endParaRPr lang="en-US" sz="3100" i="1" dirty="0">
              <a:solidFill>
                <a:schemeClr val="bg2"/>
              </a:solidFill>
              <a:latin typeface="Century Gothic" panose="020B0502020202020204" pitchFamily="34" charset="0"/>
            </a:endParaRPr>
          </a:p>
        </p:txBody>
      </p:sp>
      <p:cxnSp>
        <p:nvCxnSpPr>
          <p:cNvPr id="13" name="Straight Connector 12">
            <a:extLst>
              <a:ext uri="{FF2B5EF4-FFF2-40B4-BE49-F238E27FC236}">
                <a16:creationId xmlns:a16="http://schemas.microsoft.com/office/drawing/2014/main" id="{B66E7E2E-48AB-28CC-5127-A81A682CECBB}"/>
              </a:ext>
            </a:extLst>
          </p:cNvPr>
          <p:cNvCxnSpPr>
            <a:cxnSpLocks/>
          </p:cNvCxnSpPr>
          <p:nvPr/>
        </p:nvCxnSpPr>
        <p:spPr>
          <a:xfrm>
            <a:off x="12366625" y="6400800"/>
            <a:ext cx="0" cy="5130800"/>
          </a:xfrm>
          <a:prstGeom prst="line">
            <a:avLst/>
          </a:prstGeom>
          <a:ln w="57150">
            <a:solidFill>
              <a:schemeClr val="accent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8F9C6706-A8B6-5606-8A20-85B0966F8D8F}"/>
              </a:ext>
            </a:extLst>
          </p:cNvPr>
          <p:cNvSpPr txBox="1">
            <a:spLocks/>
          </p:cNvSpPr>
          <p:nvPr/>
        </p:nvSpPr>
        <p:spPr>
          <a:xfrm>
            <a:off x="1466251" y="883652"/>
            <a:ext cx="18523549"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2: Sexual Orientation:</a:t>
            </a:r>
            <a:endParaRPr lang="en-CA" sz="8800" dirty="0">
              <a:solidFill>
                <a:schemeClr val="bg2"/>
              </a:solidFill>
              <a:effectLst/>
              <a:latin typeface="Century Gothic" panose="020B0502020202020204" pitchFamily="34" charset="0"/>
              <a:ea typeface="Arial" panose="020B0604020202020204" pitchFamily="34" charset="0"/>
            </a:endParaRPr>
          </a:p>
        </p:txBody>
      </p:sp>
      <p:sp>
        <p:nvSpPr>
          <p:cNvPr id="18" name="TextBox 17">
            <a:extLst>
              <a:ext uri="{FF2B5EF4-FFF2-40B4-BE49-F238E27FC236}">
                <a16:creationId xmlns:a16="http://schemas.microsoft.com/office/drawing/2014/main" id="{3938E525-C594-2A00-E0FF-3C3DA058963C}"/>
              </a:ext>
            </a:extLst>
          </p:cNvPr>
          <p:cNvSpPr txBox="1"/>
          <p:nvPr/>
        </p:nvSpPr>
        <p:spPr>
          <a:xfrm>
            <a:off x="1694850" y="3046883"/>
            <a:ext cx="19533199" cy="2185214"/>
          </a:xfrm>
          <a:prstGeom prst="rect">
            <a:avLst/>
          </a:prstGeom>
          <a:noFill/>
        </p:spPr>
        <p:txBody>
          <a:bodyPr wrap="square" rtlCol="0">
            <a:spAutoFit/>
          </a:bodyPr>
          <a:lstStyle/>
          <a:p>
            <a:r>
              <a:rPr lang="en-US" sz="3600" b="1" dirty="0">
                <a:solidFill>
                  <a:schemeClr val="bg2"/>
                </a:solidFill>
                <a:effectLst/>
                <a:latin typeface="Century Gothic" panose="020B0502020202020204" pitchFamily="34" charset="0"/>
                <a:ea typeface="Arial" panose="020B0604020202020204" pitchFamily="34" charset="0"/>
              </a:rPr>
              <a:t>Homophobia</a:t>
            </a:r>
            <a:r>
              <a:rPr lang="en-US" sz="3600" b="1"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refers</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disapproval</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prejudice</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against</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queer</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community.</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It</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takes</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form</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physical</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violence;</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hateful comments; the lack of acceptance from family members and community members; and discriminatory</a:t>
            </a:r>
            <a:r>
              <a:rPr lang="en-US" sz="3200" spc="1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marriage, employment,</a:t>
            </a:r>
            <a:r>
              <a:rPr lang="en-US" sz="3200" spc="20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housing</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laws</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practices.</a:t>
            </a:r>
            <a:r>
              <a:rPr lang="en-CA" sz="3200" dirty="0">
                <a:solidFill>
                  <a:schemeClr val="bg2"/>
                </a:solidFill>
                <a:effectLst/>
                <a:latin typeface="Century Gothic" panose="020B0502020202020204" pitchFamily="34" charset="0"/>
              </a:rPr>
              <a:t> </a:t>
            </a:r>
            <a:endParaRPr lang="en-CA" sz="3200" b="1" kern="0" dirty="0">
              <a:solidFill>
                <a:schemeClr val="bg2"/>
              </a:solidFill>
              <a:effectLst/>
              <a:latin typeface="Century Gothic" panose="020B0502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4314702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817D02-4C8A-2705-FFAC-0D01CD8167DF}"/>
              </a:ext>
            </a:extLst>
          </p:cNvPr>
          <p:cNvSpPr txBox="1">
            <a:spLocks/>
          </p:cNvSpPr>
          <p:nvPr/>
        </p:nvSpPr>
        <p:spPr>
          <a:xfrm>
            <a:off x="1466251" y="1111695"/>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Invitation to Reflect:</a:t>
            </a:r>
            <a:endParaRPr lang="en-CA" sz="8800" dirty="0">
              <a:solidFill>
                <a:schemeClr val="bg2"/>
              </a:solidFill>
              <a:effectLst/>
              <a:latin typeface="Century Gothic" panose="020B0502020202020204" pitchFamily="34" charset="0"/>
              <a:ea typeface="Arial" panose="020B0604020202020204" pitchFamily="34" charset="0"/>
            </a:endParaRPr>
          </a:p>
        </p:txBody>
      </p:sp>
      <p:sp>
        <p:nvSpPr>
          <p:cNvPr id="12" name="TextBox 11">
            <a:extLst>
              <a:ext uri="{FF2B5EF4-FFF2-40B4-BE49-F238E27FC236}">
                <a16:creationId xmlns:a16="http://schemas.microsoft.com/office/drawing/2014/main" id="{2B8F8BCD-E27B-DBDE-920C-2438DFE078A3}"/>
              </a:ext>
            </a:extLst>
          </p:cNvPr>
          <p:cNvSpPr txBox="1"/>
          <p:nvPr/>
        </p:nvSpPr>
        <p:spPr>
          <a:xfrm>
            <a:off x="1605950" y="2565293"/>
            <a:ext cx="20548600" cy="9281515"/>
          </a:xfrm>
          <a:prstGeom prst="rect">
            <a:avLst/>
          </a:prstGeom>
          <a:noFill/>
        </p:spPr>
        <p:txBody>
          <a:bodyPr wrap="square" rtlCol="0">
            <a:spAutoFit/>
          </a:bodyPr>
          <a:lstStyle/>
          <a:p>
            <a:pPr marL="69850" marR="238125">
              <a:lnSpc>
                <a:spcPct val="105000"/>
              </a:lnSpc>
              <a:spcBef>
                <a:spcPts val="970"/>
              </a:spcBef>
              <a:spcAft>
                <a:spcPts val="0"/>
              </a:spcAft>
            </a:pPr>
            <a:r>
              <a:rPr lang="en-US" sz="3000" dirty="0">
                <a:solidFill>
                  <a:schemeClr val="bg2"/>
                </a:solidFill>
                <a:effectLst/>
                <a:latin typeface="Century Gothic" panose="020B0502020202020204" pitchFamily="34" charset="0"/>
                <a:ea typeface="Arial" panose="020B0604020202020204" pitchFamily="34" charset="0"/>
              </a:rPr>
              <a:t>Writing</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about</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what you have learned or come to about the topic of Sexual Orientation and Sexuality,  is</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unique</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and</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possibly</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challenging</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experience.</a:t>
            </a:r>
            <a:r>
              <a:rPr lang="en-US" sz="3000" spc="-70" dirty="0">
                <a:solidFill>
                  <a:schemeClr val="bg2"/>
                </a:solidFill>
                <a:effectLst/>
                <a:latin typeface="Century Gothic" panose="020B0502020202020204" pitchFamily="34" charset="0"/>
                <a:ea typeface="Arial" panose="020B0604020202020204" pitchFamily="34" charset="0"/>
              </a:rPr>
              <a:t> Take your time, and begin the process of accounting for:</a:t>
            </a:r>
          </a:p>
          <a:p>
            <a:pPr marL="69850" marR="238125">
              <a:lnSpc>
                <a:spcPct val="105000"/>
              </a:lnSpc>
              <a:spcBef>
                <a:spcPts val="970"/>
              </a:spcBef>
              <a:spcAft>
                <a:spcPts val="0"/>
              </a:spcAft>
            </a:pPr>
            <a:endParaRPr lang="en-US" sz="3000" spc="-70" dirty="0">
              <a:solidFill>
                <a:schemeClr val="bg2"/>
              </a:solidFill>
              <a:effectLst/>
              <a:latin typeface="Century Gothic" panose="020B0502020202020204" pitchFamily="34" charset="0"/>
              <a:ea typeface="Arial" panose="020B0604020202020204" pitchFamily="34" charset="0"/>
            </a:endParaRPr>
          </a:p>
          <a:p>
            <a:pPr marL="527050" marR="238125" indent="-457200">
              <a:lnSpc>
                <a:spcPct val="105000"/>
              </a:lnSpc>
              <a:spcBef>
                <a:spcPts val="970"/>
              </a:spcBef>
              <a:spcAft>
                <a:spcPts val="0"/>
              </a:spcAft>
              <a:buFont typeface="Arial" panose="020B0604020202020204" pitchFamily="34" charset="0"/>
              <a:buChar char="•"/>
            </a:pPr>
            <a:r>
              <a:rPr lang="en-US" sz="3200" i="1" spc="-70" dirty="0">
                <a:solidFill>
                  <a:schemeClr val="bg2"/>
                </a:solidFill>
                <a:latin typeface="Century Gothic" panose="020B0502020202020204" pitchFamily="34" charset="0"/>
                <a:ea typeface="Arial" panose="020B0604020202020204" pitchFamily="34" charset="0"/>
              </a:rPr>
              <a:t>What parts of your knowledge were deepened? </a:t>
            </a:r>
          </a:p>
          <a:p>
            <a:pPr marL="527050" marR="238125" indent="-457200">
              <a:lnSpc>
                <a:spcPct val="105000"/>
              </a:lnSpc>
              <a:spcBef>
                <a:spcPts val="970"/>
              </a:spcBef>
              <a:spcAft>
                <a:spcPts val="0"/>
              </a:spcAft>
              <a:buFont typeface="Arial" panose="020B0604020202020204" pitchFamily="34" charset="0"/>
              <a:buChar char="•"/>
            </a:pPr>
            <a:r>
              <a:rPr lang="en-US" sz="3200" i="1" spc="-70" dirty="0">
                <a:solidFill>
                  <a:schemeClr val="bg2"/>
                </a:solidFill>
                <a:effectLst/>
                <a:latin typeface="Century Gothic" panose="020B0502020202020204" pitchFamily="34" charset="0"/>
                <a:ea typeface="Arial" panose="020B0604020202020204" pitchFamily="34" charset="0"/>
              </a:rPr>
              <a:t>What parts of your knowledge were challenged?</a:t>
            </a:r>
          </a:p>
          <a:p>
            <a:pPr marL="527050" marR="238125" indent="-457200">
              <a:lnSpc>
                <a:spcPct val="105000"/>
              </a:lnSpc>
              <a:spcBef>
                <a:spcPts val="970"/>
              </a:spcBef>
              <a:spcAft>
                <a:spcPts val="0"/>
              </a:spcAft>
              <a:buFont typeface="Arial" panose="020B0604020202020204" pitchFamily="34" charset="0"/>
              <a:buChar char="•"/>
            </a:pPr>
            <a:r>
              <a:rPr lang="en-US" sz="3200" i="1" spc="-70" dirty="0">
                <a:solidFill>
                  <a:schemeClr val="bg2"/>
                </a:solidFill>
                <a:latin typeface="Century Gothic" panose="020B0502020202020204" pitchFamily="34" charset="0"/>
                <a:ea typeface="Arial" panose="020B0604020202020204" pitchFamily="34" charset="0"/>
              </a:rPr>
              <a:t>How might you integrate this new knowledge in your role in the Ivey community?</a:t>
            </a:r>
            <a:endParaRPr lang="en-US" sz="3200" i="1" spc="-70" dirty="0">
              <a:solidFill>
                <a:schemeClr val="bg2"/>
              </a:solidFill>
              <a:effectLst/>
              <a:latin typeface="Century Gothic" panose="020B0502020202020204" pitchFamily="34" charset="0"/>
              <a:ea typeface="Arial" panose="020B0604020202020204" pitchFamily="34" charset="0"/>
            </a:endParaRPr>
          </a:p>
          <a:p>
            <a:pPr marL="527050" marR="238125" indent="-457200">
              <a:lnSpc>
                <a:spcPct val="105000"/>
              </a:lnSpc>
              <a:spcBef>
                <a:spcPts val="970"/>
              </a:spcBef>
              <a:spcAft>
                <a:spcPts val="0"/>
              </a:spcAft>
              <a:buFont typeface="Arial" panose="020B0604020202020204" pitchFamily="34" charset="0"/>
              <a:buChar char="•"/>
            </a:pPr>
            <a:endParaRPr lang="en-US" sz="3000" i="1" dirty="0">
              <a:solidFill>
                <a:schemeClr val="bg2"/>
              </a:solidFill>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r>
              <a:rPr lang="en-US" sz="3000" dirty="0">
                <a:solidFill>
                  <a:schemeClr val="bg2"/>
                </a:solidFill>
                <a:effectLst/>
                <a:latin typeface="Century Gothic" panose="020B0502020202020204" pitchFamily="34" charset="0"/>
                <a:ea typeface="Arial" panose="020B0604020202020204" pitchFamily="34" charset="0"/>
              </a:rPr>
              <a:t>Give yourself the freedom</a:t>
            </a:r>
            <a:r>
              <a:rPr lang="en-US" sz="3000" spc="20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write,</a:t>
            </a:r>
            <a:r>
              <a:rPr lang="en-US" sz="3000" spc="-2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and</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also,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the</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freedom</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embrace</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writing</a:t>
            </a:r>
            <a:r>
              <a:rPr lang="en-US" sz="3000" spc="-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process</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that</a:t>
            </a:r>
            <a:r>
              <a:rPr lang="en-US" sz="3000" spc="-2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may</a:t>
            </a:r>
            <a:r>
              <a:rPr lang="en-US" sz="3000" spc="-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be</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unfamiliar</a:t>
            </a:r>
            <a:r>
              <a:rPr lang="en-US" sz="3000" spc="-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you. You may also want to explore what you have learned about Sexual Orientation and Sexuality through other mediums: poetry, painting, drawing, sculpture, song. All of these </a:t>
            </a:r>
            <a:r>
              <a:rPr lang="en-US" sz="3000" dirty="0">
                <a:solidFill>
                  <a:schemeClr val="bg2"/>
                </a:solidFill>
                <a:latin typeface="Century Gothic" panose="020B0502020202020204" pitchFamily="34" charset="0"/>
                <a:ea typeface="Arial" panose="020B0604020202020204" pitchFamily="34" charset="0"/>
              </a:rPr>
              <a:t>forms of expression </a:t>
            </a:r>
            <a:r>
              <a:rPr lang="en-US" sz="3000" dirty="0">
                <a:solidFill>
                  <a:schemeClr val="bg2"/>
                </a:solidFill>
                <a:effectLst/>
                <a:latin typeface="Century Gothic" panose="020B0502020202020204" pitchFamily="34" charset="0"/>
                <a:ea typeface="Arial" panose="020B0604020202020204" pitchFamily="34" charset="0"/>
              </a:rPr>
              <a:t>can support the reflective process of </a:t>
            </a:r>
            <a:r>
              <a:rPr lang="en-US" sz="3000" b="1" i="1" dirty="0">
                <a:solidFill>
                  <a:schemeClr val="bg2"/>
                </a:solidFill>
                <a:effectLst/>
                <a:latin typeface="Century Gothic" panose="020B0502020202020204" pitchFamily="34" charset="0"/>
                <a:ea typeface="Arial" panose="020B0604020202020204" pitchFamily="34" charset="0"/>
              </a:rPr>
              <a:t>coming to know</a:t>
            </a:r>
            <a:r>
              <a:rPr lang="en-US" sz="3000" dirty="0">
                <a:solidFill>
                  <a:schemeClr val="bg2"/>
                </a:solidFill>
                <a:effectLst/>
                <a:latin typeface="Century Gothic" panose="020B0502020202020204" pitchFamily="34" charset="0"/>
                <a:ea typeface="Arial" panose="020B0604020202020204" pitchFamily="34" charset="0"/>
              </a:rPr>
              <a:t>, and the process of making-meaning about new knowledge related to one’s self. Engaging in reflection in this way, allows us to engage with both the process of coming to know, and the intentional meaning-making that comes through embedding this knowing in a material form (</a:t>
            </a:r>
            <a:r>
              <a:rPr lang="en-US" sz="3000" dirty="0">
                <a:solidFill>
                  <a:schemeClr val="bg2"/>
                </a:solidFill>
                <a:latin typeface="Century Gothic" panose="020B0502020202020204" pitchFamily="34" charset="0"/>
                <a:ea typeface="Arial" panose="020B0604020202020204" pitchFamily="34" charset="0"/>
              </a:rPr>
              <a:t>an idea, a stream of consciousness, a poem, a piece of art, music etc.).</a:t>
            </a:r>
            <a:endParaRPr lang="en-US" sz="3000" dirty="0">
              <a:solidFill>
                <a:schemeClr val="bg2"/>
              </a:solidFill>
              <a:effectLst/>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endParaRPr lang="en-CA" sz="3000" dirty="0">
              <a:solidFill>
                <a:schemeClr val="bg2"/>
              </a:solidFill>
              <a:effectLst/>
              <a:latin typeface="Century Gothic" panose="020B0502020202020204" pitchFamily="34" charset="0"/>
              <a:ea typeface="Arial" panose="020B0604020202020204" pitchFamily="34" charset="0"/>
            </a:endParaRPr>
          </a:p>
          <a:p>
            <a:r>
              <a:rPr lang="en-US" sz="3000" dirty="0">
                <a:solidFill>
                  <a:schemeClr val="bg2"/>
                </a:solidFill>
                <a:effectLst/>
                <a:latin typeface="Century Gothic" panose="020B0502020202020204" pitchFamily="34" charset="0"/>
                <a:ea typeface="Arial" panose="020B0604020202020204" pitchFamily="34" charset="0"/>
              </a:rPr>
              <a:t>Please know that you are not required to write. This is a learning opportunity.</a:t>
            </a:r>
            <a:r>
              <a:rPr lang="en-US" sz="3000" spc="20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Please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engage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in</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this</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reflection</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in</a:t>
            </a:r>
            <a:r>
              <a:rPr lang="en-US" sz="3000" spc="-5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capacity</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that</a:t>
            </a:r>
            <a:r>
              <a:rPr lang="en-US" sz="3000" spc="-4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best</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suits</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you.</a:t>
            </a:r>
            <a:r>
              <a:rPr lang="en-CA" sz="3000" dirty="0">
                <a:solidFill>
                  <a:schemeClr val="bg2"/>
                </a:solidFill>
                <a:effectLst/>
                <a:latin typeface="Century Gothic" panose="020B0502020202020204" pitchFamily="34" charset="0"/>
              </a:rPr>
              <a:t> </a:t>
            </a:r>
            <a:endParaRPr lang="en-US" sz="3000" i="1" dirty="0">
              <a:solidFill>
                <a:schemeClr val="bg2"/>
              </a:solidFill>
              <a:latin typeface="Century Gothic" panose="020B0502020202020204" pitchFamily="34" charset="0"/>
            </a:endParaRPr>
          </a:p>
        </p:txBody>
      </p:sp>
      <p:sp>
        <p:nvSpPr>
          <p:cNvPr id="2" name="TextBox 1">
            <a:extLst>
              <a:ext uri="{FF2B5EF4-FFF2-40B4-BE49-F238E27FC236}">
                <a16:creationId xmlns:a16="http://schemas.microsoft.com/office/drawing/2014/main" id="{5CB55A69-B347-D564-123B-54F81AA55367}"/>
              </a:ext>
            </a:extLst>
          </p:cNvPr>
          <p:cNvSpPr txBox="1"/>
          <p:nvPr/>
        </p:nvSpPr>
        <p:spPr>
          <a:xfrm>
            <a:off x="1605950" y="6404297"/>
            <a:ext cx="21144301" cy="707886"/>
          </a:xfrm>
          <a:prstGeom prst="rect">
            <a:avLst/>
          </a:prstGeom>
          <a:noFill/>
        </p:spPr>
        <p:txBody>
          <a:bodyPr wrap="square" rtlCol="0">
            <a:spAutoFit/>
          </a:bodyPr>
          <a:lstStyle/>
          <a:p>
            <a:endParaRPr lang="en-US" sz="4000"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15706855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817D02-4C8A-2705-FFAC-0D01CD8167DF}"/>
              </a:ext>
            </a:extLst>
          </p:cNvPr>
          <p:cNvSpPr txBox="1">
            <a:spLocks/>
          </p:cNvSpPr>
          <p:nvPr/>
        </p:nvSpPr>
        <p:spPr>
          <a:xfrm>
            <a:off x="1466251" y="984695"/>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b="1" spc="-10" dirty="0">
                <a:solidFill>
                  <a:schemeClr val="bg2"/>
                </a:solidFill>
                <a:latin typeface="Century Gothic" panose="020B0502020202020204" pitchFamily="34" charset="0"/>
                <a:ea typeface="Arial" panose="020B0604020202020204" pitchFamily="34" charset="0"/>
              </a:rPr>
              <a:t>Invitation to Reflect:</a:t>
            </a:r>
            <a:endParaRPr lang="en-CA" sz="8800" b="1" dirty="0">
              <a:solidFill>
                <a:schemeClr val="bg2"/>
              </a:solidFill>
              <a:effectLst/>
              <a:latin typeface="Century Gothic" panose="020B0502020202020204" pitchFamily="34" charset="0"/>
              <a:ea typeface="Arial" panose="020B0604020202020204" pitchFamily="34" charset="0"/>
            </a:endParaRPr>
          </a:p>
        </p:txBody>
      </p:sp>
      <p:sp>
        <p:nvSpPr>
          <p:cNvPr id="2" name="TextBox 1">
            <a:extLst>
              <a:ext uri="{FF2B5EF4-FFF2-40B4-BE49-F238E27FC236}">
                <a16:creationId xmlns:a16="http://schemas.microsoft.com/office/drawing/2014/main" id="{5CB55A69-B347-D564-123B-54F81AA55367}"/>
              </a:ext>
            </a:extLst>
          </p:cNvPr>
          <p:cNvSpPr txBox="1"/>
          <p:nvPr/>
        </p:nvSpPr>
        <p:spPr>
          <a:xfrm>
            <a:off x="1605950" y="6404297"/>
            <a:ext cx="21144301" cy="707886"/>
          </a:xfrm>
          <a:prstGeom prst="rect">
            <a:avLst/>
          </a:prstGeom>
          <a:noFill/>
        </p:spPr>
        <p:txBody>
          <a:bodyPr wrap="square" rtlCol="0">
            <a:spAutoFit/>
          </a:bodyPr>
          <a:lstStyle/>
          <a:p>
            <a:endParaRPr lang="en-US" sz="4000" dirty="0">
              <a:solidFill>
                <a:schemeClr val="bg2"/>
              </a:solidFill>
              <a:latin typeface="Century Gothic" panose="020B0502020202020204" pitchFamily="34" charset="0"/>
            </a:endParaRPr>
          </a:p>
        </p:txBody>
      </p:sp>
      <p:sp>
        <p:nvSpPr>
          <p:cNvPr id="5" name="Rectangle 4">
            <a:extLst>
              <a:ext uri="{FF2B5EF4-FFF2-40B4-BE49-F238E27FC236}">
                <a16:creationId xmlns:a16="http://schemas.microsoft.com/office/drawing/2014/main" id="{0E53C700-1C73-C042-2AA9-BFE1341D96B9}"/>
              </a:ext>
            </a:extLst>
          </p:cNvPr>
          <p:cNvSpPr/>
          <p:nvPr/>
        </p:nvSpPr>
        <p:spPr>
          <a:xfrm>
            <a:off x="1466251" y="2456670"/>
            <a:ext cx="20530149" cy="943053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996775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3305050"/>
            <a:ext cx="20548600" cy="6450292"/>
          </a:xfrm>
          <a:prstGeom prst="rect">
            <a:avLst/>
          </a:prstGeom>
          <a:noFill/>
        </p:spPr>
        <p:txBody>
          <a:bodyPr wrap="square" rtlCol="0">
            <a:spAutoFit/>
          </a:bodyPr>
          <a:lstStyle/>
          <a:p>
            <a:pPr marL="69850">
              <a:lnSpc>
                <a:spcPct val="106000"/>
              </a:lnSpc>
              <a:spcBef>
                <a:spcPts val="925"/>
              </a:spcBef>
              <a:spcAft>
                <a:spcPts val="0"/>
              </a:spcAft>
            </a:pPr>
            <a:r>
              <a:rPr lang="en-US" sz="4000" b="1" dirty="0">
                <a:solidFill>
                  <a:schemeClr val="bg2"/>
                </a:solidFill>
                <a:effectLst/>
                <a:latin typeface="Century Gothic" panose="020B0502020202020204" pitchFamily="34" charset="0"/>
                <a:ea typeface="Arial" panose="020B0604020202020204" pitchFamily="34" charset="0"/>
              </a:rPr>
              <a:t>Derogatory Language</a:t>
            </a:r>
            <a:r>
              <a:rPr lang="en-US" sz="3200" b="1"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is used in the form of slurs or hateful terms to subordinate queer individuals and marginalize them for their</a:t>
            </a:r>
            <a:r>
              <a:rPr lang="en-US" sz="3200" spc="20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sexuality.</a:t>
            </a:r>
            <a:endParaRPr lang="en-CA" sz="3200" dirty="0">
              <a:solidFill>
                <a:schemeClr val="bg2"/>
              </a:solidFill>
              <a:effectLst/>
              <a:latin typeface="Century Gothic" panose="020B0502020202020204" pitchFamily="34" charset="0"/>
              <a:ea typeface="Arial" panose="020B0604020202020204" pitchFamily="34" charset="0"/>
            </a:endParaRPr>
          </a:p>
          <a:p>
            <a:pPr>
              <a:spcBef>
                <a:spcPts val="15"/>
              </a:spcBef>
            </a:pPr>
            <a:r>
              <a:rPr lang="en-US" sz="3200" dirty="0">
                <a:solidFill>
                  <a:schemeClr val="bg2"/>
                </a:solidFill>
                <a:effectLst/>
                <a:latin typeface="Century Gothic" panose="020B0502020202020204" pitchFamily="34" charset="0"/>
                <a:ea typeface="Arial" panose="020B0604020202020204" pitchFamily="34" charset="0"/>
              </a:rPr>
              <a:t> </a:t>
            </a:r>
            <a:endParaRPr lang="en-CA" sz="3200" dirty="0">
              <a:solidFill>
                <a:schemeClr val="bg2"/>
              </a:solidFill>
              <a:effectLst/>
              <a:latin typeface="Century Gothic" panose="020B0502020202020204" pitchFamily="34" charset="0"/>
              <a:ea typeface="Arial" panose="020B0604020202020204" pitchFamily="34" charset="0"/>
            </a:endParaRPr>
          </a:p>
          <a:p>
            <a:pPr marL="342900" lvl="0" indent="-342900">
              <a:spcBef>
                <a:spcPts val="5"/>
              </a:spcBef>
              <a:spcAft>
                <a:spcPts val="0"/>
              </a:spcAft>
              <a:buClr>
                <a:srgbClr val="2C3A45"/>
              </a:buClr>
              <a:buSzPts val="1000"/>
              <a:buFont typeface="Arial" panose="020B0604020202020204" pitchFamily="34" charset="0"/>
              <a:buChar char="•"/>
              <a:tabLst>
                <a:tab pos="765175" algn="l"/>
                <a:tab pos="765810" algn="l"/>
              </a:tabLst>
            </a:pPr>
            <a:r>
              <a:rPr lang="en-US" sz="3200" b="1" dirty="0">
                <a:solidFill>
                  <a:schemeClr val="bg2"/>
                </a:solidFill>
                <a:effectLst/>
                <a:latin typeface="Century Gothic" panose="020B0502020202020204" pitchFamily="34" charset="0"/>
                <a:ea typeface="Arial" panose="020B0604020202020204" pitchFamily="34" charset="0"/>
              </a:rPr>
              <a:t>Queer</a:t>
            </a:r>
            <a:r>
              <a:rPr lang="en-US" sz="3200" i="1" dirty="0">
                <a:solidFill>
                  <a:schemeClr val="bg2"/>
                </a:solidFill>
                <a:effectLst/>
                <a:latin typeface="Century Gothic" panose="020B0502020202020204" pitchFamily="34" charset="0"/>
                <a:ea typeface="Arial" panose="020B0604020202020204" pitchFamily="34" charset="0"/>
              </a:rPr>
              <a:t>,</a:t>
            </a:r>
            <a:r>
              <a:rPr lang="en-US" sz="3200" i="1" spc="9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see</a:t>
            </a:r>
            <a:r>
              <a:rPr lang="en-US" sz="3200" i="1" spc="10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“Sexuality</a:t>
            </a:r>
            <a:r>
              <a:rPr lang="en-US" sz="3200" i="1" spc="11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Labels”</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i="1" spc="-10" dirty="0">
                <a:solidFill>
                  <a:schemeClr val="bg2"/>
                </a:solidFill>
                <a:effectLst/>
                <a:latin typeface="Century Gothic" panose="020B0502020202020204" pitchFamily="34" charset="0"/>
                <a:ea typeface="Arial" panose="020B0604020202020204" pitchFamily="34" charset="0"/>
              </a:rPr>
              <a:t>section.</a:t>
            </a:r>
            <a:endParaRPr lang="en-CA" sz="3200" dirty="0">
              <a:solidFill>
                <a:schemeClr val="bg2"/>
              </a:solidFill>
              <a:effectLst/>
              <a:latin typeface="Century Gothic" panose="020B0502020202020204" pitchFamily="34" charset="0"/>
              <a:ea typeface="Arial" panose="020B0604020202020204" pitchFamily="34" charset="0"/>
            </a:endParaRPr>
          </a:p>
          <a:p>
            <a:pPr>
              <a:spcBef>
                <a:spcPts val="30"/>
              </a:spcBef>
            </a:pPr>
            <a:r>
              <a:rPr lang="en-US" sz="3200" dirty="0">
                <a:solidFill>
                  <a:schemeClr val="bg2"/>
                </a:solidFill>
                <a:effectLst/>
                <a:latin typeface="Century Gothic" panose="020B0502020202020204" pitchFamily="34" charset="0"/>
                <a:ea typeface="Arial" panose="020B0604020202020204" pitchFamily="34" charset="0"/>
              </a:rPr>
              <a:t> </a:t>
            </a:r>
            <a:endParaRPr lang="en-CA" sz="3200" dirty="0">
              <a:solidFill>
                <a:schemeClr val="bg2"/>
              </a:solidFill>
              <a:effectLst/>
              <a:latin typeface="Century Gothic" panose="020B0502020202020204" pitchFamily="34" charset="0"/>
              <a:ea typeface="Arial" panose="020B0604020202020204" pitchFamily="34" charset="0"/>
            </a:endParaRPr>
          </a:p>
          <a:p>
            <a:pPr marL="342900" marR="560705" lvl="0" indent="-342900">
              <a:lnSpc>
                <a:spcPct val="105000"/>
              </a:lnSpc>
              <a:spcBef>
                <a:spcPts val="5"/>
              </a:spcBef>
              <a:spcAft>
                <a:spcPts val="0"/>
              </a:spcAft>
              <a:buClr>
                <a:srgbClr val="2C3A45"/>
              </a:buClr>
              <a:buSzPts val="1000"/>
              <a:buFont typeface="Arial" panose="020B0604020202020204" pitchFamily="34" charset="0"/>
              <a:buChar char="•"/>
              <a:tabLst>
                <a:tab pos="765175" algn="l"/>
                <a:tab pos="765810" algn="l"/>
              </a:tabLst>
            </a:pPr>
            <a:r>
              <a:rPr lang="en-US" sz="3200" dirty="0">
                <a:solidFill>
                  <a:schemeClr val="bg2"/>
                </a:solidFill>
                <a:effectLst/>
                <a:latin typeface="Century Gothic" panose="020B0502020202020204" pitchFamily="34" charset="0"/>
                <a:ea typeface="Arial" panose="020B0604020202020204" pitchFamily="34" charset="0"/>
              </a:rPr>
              <a:t>The</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b="1" dirty="0">
                <a:solidFill>
                  <a:schemeClr val="bg2"/>
                </a:solidFill>
                <a:effectLst/>
                <a:latin typeface="Century Gothic" panose="020B0502020202020204" pitchFamily="34" charset="0"/>
                <a:ea typeface="Arial" panose="020B0604020202020204" pitchFamily="34" charset="0"/>
              </a:rPr>
              <a:t>F-slur</a:t>
            </a:r>
            <a:r>
              <a:rPr lang="en-US" sz="3200" i="1" dirty="0">
                <a:solidFill>
                  <a:schemeClr val="bg2"/>
                </a:solidFill>
                <a:effectLst/>
                <a:latin typeface="Century Gothic" panose="020B0502020202020204" pitchFamily="34" charset="0"/>
                <a:ea typeface="Arial" panose="020B0604020202020204" pitchFamily="34" charset="0"/>
              </a:rPr>
              <a:t>,</a:t>
            </a:r>
            <a:r>
              <a:rPr lang="en-US" sz="3200" i="1"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or</a:t>
            </a:r>
            <a:r>
              <a:rPr lang="en-US" sz="3200" spc="-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5" dirty="0">
                <a:solidFill>
                  <a:schemeClr val="bg2"/>
                </a:solidFill>
                <a:effectLst/>
                <a:latin typeface="Century Gothic" panose="020B0502020202020204" pitchFamily="34" charset="0"/>
                <a:ea typeface="Arial" panose="020B0604020202020204" pitchFamily="34" charset="0"/>
              </a:rPr>
              <a:t> </a:t>
            </a:r>
            <a:r>
              <a:rPr lang="en-US" sz="3200" b="1" dirty="0">
                <a:solidFill>
                  <a:schemeClr val="bg2"/>
                </a:solidFill>
                <a:effectLst/>
                <a:latin typeface="Century Gothic" panose="020B0502020202020204" pitchFamily="34" charset="0"/>
                <a:ea typeface="Arial" panose="020B0604020202020204" pitchFamily="34" charset="0"/>
              </a:rPr>
              <a:t>D-slur</a:t>
            </a:r>
            <a:r>
              <a:rPr lang="en-US" sz="3200" i="1" dirty="0">
                <a:solidFill>
                  <a:schemeClr val="bg2"/>
                </a:solidFill>
                <a:effectLst/>
                <a:latin typeface="Century Gothic" panose="020B0502020202020204" pitchFamily="34" charset="0"/>
                <a:ea typeface="Arial" panose="020B0604020202020204" pitchFamily="34" charset="0"/>
              </a:rPr>
              <a:t>,</a:t>
            </a:r>
            <a:r>
              <a:rPr lang="en-US" sz="3200" i="1"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are</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terms</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used</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subordinate</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harm individuals</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who</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are a</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part</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2SLGBTQIA+ community. The D-slur has historically been exclusively used to target women, whereas the F-slur has been used irrespective of gender. Many in the 2SLGBTQIA+ community have chosen to reclaim these words, but due to</a:t>
            </a:r>
            <a:r>
              <a:rPr lang="en-US" sz="3200" spc="-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 traumatic</a:t>
            </a:r>
            <a:r>
              <a:rPr lang="en-US" sz="3200" spc="-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connotation</a:t>
            </a:r>
            <a:r>
              <a:rPr lang="en-US" sz="3200" spc="-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 these words, they remain extremely offensive to many.</a:t>
            </a:r>
            <a:endParaRPr lang="en-CA" sz="3200" dirty="0">
              <a:solidFill>
                <a:schemeClr val="bg2"/>
              </a:solidFill>
              <a:effectLst/>
              <a:latin typeface="Century Gothic" panose="020B0502020202020204" pitchFamily="34" charset="0"/>
              <a:ea typeface="Arial" panose="020B0604020202020204" pitchFamily="34" charset="0"/>
            </a:endParaRPr>
          </a:p>
          <a:p>
            <a:pPr>
              <a:spcBef>
                <a:spcPts val="50"/>
              </a:spcBef>
            </a:pPr>
            <a:r>
              <a:rPr lang="en-US" dirty="0">
                <a:solidFill>
                  <a:schemeClr val="bg2"/>
                </a:solidFill>
                <a:effectLst/>
                <a:latin typeface="Century Gothic" panose="020B0502020202020204" pitchFamily="34" charset="0"/>
                <a:ea typeface="Arial" panose="020B0604020202020204" pitchFamily="34" charset="0"/>
              </a:rPr>
              <a:t> </a:t>
            </a:r>
            <a:endParaRPr lang="en-CA" dirty="0">
              <a:solidFill>
                <a:schemeClr val="bg2"/>
              </a:solidFill>
              <a:effectLst/>
              <a:latin typeface="Century Gothic" panose="020B0502020202020204" pitchFamily="34" charset="0"/>
              <a:ea typeface="Arial" panose="020B0604020202020204" pitchFamily="34" charset="0"/>
            </a:endParaRPr>
          </a:p>
          <a:p>
            <a:pPr>
              <a:spcBef>
                <a:spcPts val="35"/>
              </a:spcBef>
            </a:pPr>
            <a:r>
              <a:rPr lang="en-US" dirty="0">
                <a:solidFill>
                  <a:schemeClr val="bg2"/>
                </a:solidFill>
                <a:effectLst/>
                <a:latin typeface="Century Gothic" panose="020B0502020202020204" pitchFamily="34" charset="0"/>
                <a:ea typeface="Arial" panose="020B0604020202020204" pitchFamily="34" charset="0"/>
              </a:rPr>
              <a:t> </a:t>
            </a:r>
            <a:endParaRPr lang="en-CA" dirty="0">
              <a:solidFill>
                <a:schemeClr val="bg2"/>
              </a:solidFill>
              <a:effectLst/>
              <a:latin typeface="Century Gothic" panose="020B0502020202020204" pitchFamily="34" charset="0"/>
              <a:ea typeface="Arial" panose="020B0604020202020204" pitchFamily="34" charset="0"/>
            </a:endParaRPr>
          </a:p>
        </p:txBody>
      </p:sp>
      <p:sp>
        <p:nvSpPr>
          <p:cNvPr id="7" name="Title 1">
            <a:extLst>
              <a:ext uri="{FF2B5EF4-FFF2-40B4-BE49-F238E27FC236}">
                <a16:creationId xmlns:a16="http://schemas.microsoft.com/office/drawing/2014/main" id="{75AB19E0-18BB-99EE-A51E-0F25EE1E3929}"/>
              </a:ext>
            </a:extLst>
          </p:cNvPr>
          <p:cNvSpPr txBox="1">
            <a:spLocks/>
          </p:cNvSpPr>
          <p:nvPr/>
        </p:nvSpPr>
        <p:spPr>
          <a:xfrm>
            <a:off x="1466251" y="1307842"/>
            <a:ext cx="18523549"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2: Sexual Orientation:</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9535225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2408384"/>
            <a:ext cx="20548600" cy="7242495"/>
          </a:xfrm>
          <a:prstGeom prst="rect">
            <a:avLst/>
          </a:prstGeom>
          <a:noFill/>
        </p:spPr>
        <p:txBody>
          <a:bodyPr wrap="square" rtlCol="0">
            <a:spAutoFit/>
          </a:bodyPr>
          <a:lstStyle/>
          <a:p>
            <a:pPr marL="69850">
              <a:lnSpc>
                <a:spcPct val="106000"/>
              </a:lnSpc>
              <a:spcBef>
                <a:spcPts val="925"/>
              </a:spcBef>
              <a:spcAft>
                <a:spcPts val="0"/>
              </a:spcAft>
            </a:pPr>
            <a:endParaRPr lang="en-US" spc="-10" dirty="0">
              <a:solidFill>
                <a:schemeClr val="bg2"/>
              </a:solidFill>
              <a:latin typeface="Century Gothic" panose="020B0502020202020204" pitchFamily="34" charset="0"/>
              <a:ea typeface="Arial" panose="020B0604020202020204" pitchFamily="34" charset="0"/>
            </a:endParaRPr>
          </a:p>
          <a:p>
            <a:pPr marL="69850">
              <a:lnSpc>
                <a:spcPct val="106000"/>
              </a:lnSpc>
              <a:spcBef>
                <a:spcPts val="925"/>
              </a:spcBef>
            </a:pPr>
            <a:r>
              <a:rPr lang="en-US" sz="3200" dirty="0">
                <a:solidFill>
                  <a:schemeClr val="bg2"/>
                </a:solidFill>
                <a:effectLst/>
                <a:latin typeface="Century Gothic" panose="020B0502020202020204" pitchFamily="34" charset="0"/>
                <a:ea typeface="Arial" panose="020B0604020202020204" pitchFamily="34" charset="0"/>
              </a:rPr>
              <a:t>Microaggressions are subtle messages and terms in discussion that are intended to be harmless in nature but often allude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queer</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people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being</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abnormal,</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comical,</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or</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aligned</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with</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ill-informed</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stereotype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CA" sz="3200" dirty="0">
                <a:solidFill>
                  <a:schemeClr val="bg2"/>
                </a:solidFill>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traits,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and</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therefore,</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should</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not</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be</a:t>
            </a:r>
            <a:r>
              <a:rPr lang="en-US" sz="3200" spc="-20" dirty="0">
                <a:solidFill>
                  <a:schemeClr val="bg2"/>
                </a:solidFill>
                <a:effectLst/>
                <a:latin typeface="Century Gothic" panose="020B0502020202020204" pitchFamily="34" charset="0"/>
                <a:ea typeface="Arial" panose="020B0604020202020204" pitchFamily="34" charset="0"/>
              </a:rPr>
              <a:t> used.</a:t>
            </a:r>
            <a:endParaRPr lang="en-CA" sz="3200" dirty="0">
              <a:solidFill>
                <a:schemeClr val="bg2"/>
              </a:solidFill>
              <a:effectLst/>
              <a:latin typeface="Century Gothic" panose="020B0502020202020204" pitchFamily="34" charset="0"/>
              <a:ea typeface="Arial" panose="020B0604020202020204" pitchFamily="34" charset="0"/>
            </a:endParaRPr>
          </a:p>
          <a:p>
            <a:pPr>
              <a:spcBef>
                <a:spcPts val="15"/>
              </a:spcBef>
            </a:pPr>
            <a:endParaRPr lang="en-CA" dirty="0">
              <a:solidFill>
                <a:schemeClr val="bg2"/>
              </a:solidFill>
              <a:effectLst/>
              <a:latin typeface="Century Gothic" panose="020B0502020202020204" pitchFamily="34" charset="0"/>
              <a:ea typeface="Arial" panose="020B0604020202020204" pitchFamily="34" charset="0"/>
            </a:endParaRPr>
          </a:p>
          <a:p>
            <a:pPr>
              <a:spcBef>
                <a:spcPts val="35"/>
              </a:spcBef>
            </a:pPr>
            <a:r>
              <a:rPr lang="en-US" sz="1250" dirty="0">
                <a:effectLst/>
                <a:latin typeface="Arial" panose="020B0604020202020204" pitchFamily="34" charset="0"/>
                <a:ea typeface="Arial" panose="020B0604020202020204" pitchFamily="34" charset="0"/>
              </a:rPr>
              <a:t> </a:t>
            </a:r>
            <a:endParaRPr lang="en-CA" sz="3200" dirty="0">
              <a:solidFill>
                <a:schemeClr val="bg2"/>
              </a:solidFill>
              <a:effectLst/>
              <a:latin typeface="Century Gothic" panose="020B0502020202020204" pitchFamily="34" charset="0"/>
              <a:ea typeface="Arial" panose="020B0604020202020204" pitchFamily="34" charset="0"/>
            </a:endParaRPr>
          </a:p>
          <a:p>
            <a:pPr marL="342900" lvl="0" indent="-342900">
              <a:buClr>
                <a:srgbClr val="2C3A45"/>
              </a:buClr>
              <a:buSzPts val="1000"/>
              <a:buFont typeface="Arial" panose="020B0604020202020204" pitchFamily="34" charset="0"/>
              <a:buChar char="•"/>
              <a:tabLst>
                <a:tab pos="765175" algn="l"/>
                <a:tab pos="765810" algn="l"/>
              </a:tabLst>
            </a:pPr>
            <a:r>
              <a:rPr lang="en-US" dirty="0">
                <a:solidFill>
                  <a:schemeClr val="bg2"/>
                </a:solidFill>
                <a:effectLst/>
                <a:latin typeface="Century Gothic" panose="020B0502020202020204" pitchFamily="34" charset="0"/>
                <a:ea typeface="Arial" panose="020B0604020202020204" pitchFamily="34" charset="0"/>
              </a:rPr>
              <a:t>Examples</a:t>
            </a:r>
            <a:r>
              <a:rPr lang="en-US" spc="10" dirty="0">
                <a:solidFill>
                  <a:schemeClr val="bg2"/>
                </a:solidFill>
                <a:effectLst/>
                <a:latin typeface="Century Gothic" panose="020B0502020202020204" pitchFamily="34" charset="0"/>
                <a:ea typeface="Arial" panose="020B0604020202020204" pitchFamily="34" charset="0"/>
              </a:rPr>
              <a:t> </a:t>
            </a:r>
            <a:r>
              <a:rPr lang="en-US" spc="-10" dirty="0">
                <a:solidFill>
                  <a:schemeClr val="bg2"/>
                </a:solidFill>
                <a:effectLst/>
                <a:latin typeface="Century Gothic" panose="020B0502020202020204" pitchFamily="34" charset="0"/>
                <a:ea typeface="Arial" panose="020B0604020202020204" pitchFamily="34" charset="0"/>
              </a:rPr>
              <a:t>include:</a:t>
            </a:r>
            <a:endParaRPr lang="en-CA" dirty="0">
              <a:solidFill>
                <a:schemeClr val="bg2"/>
              </a:solidFill>
              <a:effectLst/>
              <a:latin typeface="Century Gothic" panose="020B0502020202020204" pitchFamily="34" charset="0"/>
              <a:ea typeface="Arial" panose="020B0604020202020204" pitchFamily="34" charset="0"/>
            </a:endParaRPr>
          </a:p>
          <a:p>
            <a:r>
              <a:rPr lang="en-US" sz="3200" dirty="0">
                <a:solidFill>
                  <a:schemeClr val="bg2"/>
                </a:solidFill>
                <a:effectLst/>
                <a:latin typeface="Century Gothic" panose="020B0502020202020204" pitchFamily="34" charset="0"/>
                <a:ea typeface="Arial" panose="020B0604020202020204" pitchFamily="34" charset="0"/>
              </a:rPr>
              <a:t> </a:t>
            </a:r>
            <a:endParaRPr lang="en-CA" sz="3200" dirty="0">
              <a:solidFill>
                <a:schemeClr val="bg2"/>
              </a:solidFill>
              <a:effectLst/>
              <a:latin typeface="Century Gothic" panose="020B0502020202020204" pitchFamily="34" charset="0"/>
              <a:ea typeface="Arial" panose="020B0604020202020204" pitchFamily="34" charset="0"/>
            </a:endParaRPr>
          </a:p>
          <a:p>
            <a:pPr marL="742950" lvl="1" indent="-285750">
              <a:spcBef>
                <a:spcPts val="5"/>
              </a:spcBef>
              <a:spcAft>
                <a:spcPts val="0"/>
              </a:spcAft>
              <a:buClr>
                <a:srgbClr val="2C3A45"/>
              </a:buClr>
              <a:buSzPts val="1000"/>
              <a:buFont typeface="Courier New" panose="02070309020205020404" pitchFamily="49" charset="0"/>
              <a:buChar char="o"/>
              <a:tabLst>
                <a:tab pos="1461135" algn="l"/>
              </a:tabLst>
            </a:pPr>
            <a:r>
              <a:rPr lang="en-US" sz="3200" dirty="0">
                <a:solidFill>
                  <a:schemeClr val="bg2"/>
                </a:solidFill>
                <a:effectLst/>
                <a:latin typeface="Century Gothic" panose="020B0502020202020204" pitchFamily="34" charset="0"/>
                <a:ea typeface="Courier New" panose="02070309020205020404" pitchFamily="49" charset="0"/>
              </a:rPr>
              <a:t>“</a:t>
            </a:r>
            <a:r>
              <a:rPr lang="en-US" sz="3200" i="1" dirty="0">
                <a:solidFill>
                  <a:schemeClr val="bg2"/>
                </a:solidFill>
                <a:effectLst/>
                <a:latin typeface="Century Gothic" panose="020B0502020202020204" pitchFamily="34" charset="0"/>
                <a:ea typeface="Courier New" panose="02070309020205020404" pitchFamily="49" charset="0"/>
              </a:rPr>
              <a:t>That’s</a:t>
            </a:r>
            <a:r>
              <a:rPr lang="en-US" sz="3200" i="1" spc="-30" dirty="0">
                <a:solidFill>
                  <a:schemeClr val="bg2"/>
                </a:solidFill>
                <a:effectLst/>
                <a:latin typeface="Century Gothic" panose="020B0502020202020204" pitchFamily="34" charset="0"/>
                <a:ea typeface="Courier New" panose="02070309020205020404" pitchFamily="49" charset="0"/>
              </a:rPr>
              <a:t> </a:t>
            </a:r>
            <a:r>
              <a:rPr lang="en-US" sz="3200" i="1" dirty="0">
                <a:solidFill>
                  <a:schemeClr val="bg2"/>
                </a:solidFill>
                <a:effectLst/>
                <a:latin typeface="Century Gothic" panose="020B0502020202020204" pitchFamily="34" charset="0"/>
                <a:ea typeface="Courier New" panose="02070309020205020404" pitchFamily="49" charset="0"/>
              </a:rPr>
              <a:t>so</a:t>
            </a:r>
            <a:r>
              <a:rPr lang="en-US" sz="3200" i="1" spc="-5" dirty="0">
                <a:solidFill>
                  <a:schemeClr val="bg2"/>
                </a:solidFill>
                <a:effectLst/>
                <a:latin typeface="Century Gothic" panose="020B0502020202020204" pitchFamily="34" charset="0"/>
                <a:ea typeface="Courier New" panose="02070309020205020404" pitchFamily="49" charset="0"/>
              </a:rPr>
              <a:t> </a:t>
            </a:r>
            <a:r>
              <a:rPr lang="en-US" sz="3200" i="1" spc="-20" dirty="0">
                <a:solidFill>
                  <a:schemeClr val="bg2"/>
                </a:solidFill>
                <a:effectLst/>
                <a:latin typeface="Century Gothic" panose="020B0502020202020204" pitchFamily="34" charset="0"/>
                <a:ea typeface="Courier New" panose="02070309020205020404" pitchFamily="49" charset="0"/>
              </a:rPr>
              <a:t>gay.”</a:t>
            </a:r>
            <a:endParaRPr lang="en-CA" sz="3200" i="1" dirty="0">
              <a:solidFill>
                <a:schemeClr val="bg2"/>
              </a:solidFill>
              <a:effectLst/>
              <a:latin typeface="Century Gothic" panose="020B0502020202020204" pitchFamily="34" charset="0"/>
              <a:ea typeface="Courier New" panose="02070309020205020404" pitchFamily="49" charset="0"/>
            </a:endParaRPr>
          </a:p>
          <a:p>
            <a:pPr>
              <a:spcBef>
                <a:spcPts val="10"/>
              </a:spcBef>
            </a:pPr>
            <a:r>
              <a:rPr lang="en-US" sz="3200" i="1" dirty="0">
                <a:solidFill>
                  <a:schemeClr val="bg2"/>
                </a:solidFill>
                <a:effectLst/>
                <a:latin typeface="Century Gothic" panose="020B0502020202020204" pitchFamily="34" charset="0"/>
                <a:ea typeface="Arial" panose="020B0604020202020204" pitchFamily="34" charset="0"/>
              </a:rPr>
              <a:t> </a:t>
            </a:r>
            <a:endParaRPr lang="en-CA" sz="3200" i="1" dirty="0">
              <a:solidFill>
                <a:schemeClr val="bg2"/>
              </a:solidFill>
              <a:effectLst/>
              <a:latin typeface="Century Gothic" panose="020B0502020202020204" pitchFamily="34" charset="0"/>
              <a:ea typeface="Arial" panose="020B0604020202020204" pitchFamily="34" charset="0"/>
            </a:endParaRPr>
          </a:p>
          <a:p>
            <a:pPr marL="742950" lvl="1" indent="-285750">
              <a:buClr>
                <a:srgbClr val="2C3A45"/>
              </a:buClr>
              <a:buSzPts val="1000"/>
              <a:buFont typeface="Courier New" panose="02070309020205020404" pitchFamily="49" charset="0"/>
              <a:buChar char="o"/>
              <a:tabLst>
                <a:tab pos="1461135" algn="l"/>
              </a:tabLst>
            </a:pPr>
            <a:r>
              <a:rPr lang="en-US" sz="3200" i="1" dirty="0">
                <a:solidFill>
                  <a:schemeClr val="bg2"/>
                </a:solidFill>
                <a:effectLst/>
                <a:latin typeface="Century Gothic" panose="020B0502020202020204" pitchFamily="34" charset="0"/>
                <a:ea typeface="Courier New" panose="02070309020205020404" pitchFamily="49" charset="0"/>
              </a:rPr>
              <a:t>“No</a:t>
            </a:r>
            <a:r>
              <a:rPr lang="en-US" sz="3200" i="1" spc="-10" dirty="0">
                <a:solidFill>
                  <a:schemeClr val="bg2"/>
                </a:solidFill>
                <a:effectLst/>
                <a:latin typeface="Century Gothic" panose="020B0502020202020204" pitchFamily="34" charset="0"/>
                <a:ea typeface="Courier New" panose="02070309020205020404" pitchFamily="49" charset="0"/>
              </a:rPr>
              <a:t> homo.”</a:t>
            </a:r>
            <a:endParaRPr lang="en-CA" sz="3200" i="1" dirty="0">
              <a:solidFill>
                <a:schemeClr val="bg2"/>
              </a:solidFill>
              <a:effectLst/>
              <a:latin typeface="Century Gothic" panose="020B0502020202020204" pitchFamily="34" charset="0"/>
              <a:ea typeface="Courier New" panose="02070309020205020404" pitchFamily="49" charset="0"/>
            </a:endParaRPr>
          </a:p>
          <a:p>
            <a:pPr>
              <a:spcBef>
                <a:spcPts val="45"/>
              </a:spcBef>
            </a:pPr>
            <a:r>
              <a:rPr lang="en-US" sz="3200" i="1" dirty="0">
                <a:solidFill>
                  <a:schemeClr val="bg2"/>
                </a:solidFill>
                <a:effectLst/>
                <a:latin typeface="Century Gothic" panose="020B0502020202020204" pitchFamily="34" charset="0"/>
                <a:ea typeface="Arial" panose="020B0604020202020204" pitchFamily="34" charset="0"/>
              </a:rPr>
              <a:t> </a:t>
            </a:r>
            <a:endParaRPr lang="en-CA" sz="3200" i="1" dirty="0">
              <a:solidFill>
                <a:schemeClr val="bg2"/>
              </a:solidFill>
              <a:effectLst/>
              <a:latin typeface="Century Gothic" panose="020B0502020202020204" pitchFamily="34" charset="0"/>
              <a:ea typeface="Arial" panose="020B0604020202020204" pitchFamily="34" charset="0"/>
            </a:endParaRPr>
          </a:p>
          <a:p>
            <a:pPr marL="742950" lvl="1" indent="-285750">
              <a:buClr>
                <a:srgbClr val="2C3A45"/>
              </a:buClr>
              <a:buSzPts val="1000"/>
              <a:buFont typeface="Courier New" panose="02070309020205020404" pitchFamily="49" charset="0"/>
              <a:buChar char="o"/>
              <a:tabLst>
                <a:tab pos="1461135" algn="l"/>
              </a:tabLst>
            </a:pPr>
            <a:r>
              <a:rPr lang="en-US" sz="3200" i="1" spc="-10" dirty="0">
                <a:solidFill>
                  <a:schemeClr val="bg2"/>
                </a:solidFill>
                <a:effectLst/>
                <a:latin typeface="Century Gothic" panose="020B0502020202020204" pitchFamily="34" charset="0"/>
                <a:ea typeface="Courier New" panose="02070309020205020404" pitchFamily="49" charset="0"/>
              </a:rPr>
              <a:t>“She’s</a:t>
            </a:r>
            <a:r>
              <a:rPr lang="en-US" sz="3200" i="1" spc="-25" dirty="0">
                <a:solidFill>
                  <a:schemeClr val="bg2"/>
                </a:solidFill>
                <a:effectLst/>
                <a:latin typeface="Century Gothic" panose="020B0502020202020204" pitchFamily="34" charset="0"/>
                <a:ea typeface="Courier New" panose="02070309020205020404" pitchFamily="49" charset="0"/>
              </a:rPr>
              <a:t> </a:t>
            </a:r>
            <a:r>
              <a:rPr lang="en-US" sz="3200" i="1" spc="-10" dirty="0">
                <a:solidFill>
                  <a:schemeClr val="bg2"/>
                </a:solidFill>
                <a:effectLst/>
                <a:latin typeface="Century Gothic" panose="020B0502020202020204" pitchFamily="34" charset="0"/>
                <a:ea typeface="Courier New" panose="02070309020205020404" pitchFamily="49" charset="0"/>
              </a:rPr>
              <a:t>just</a:t>
            </a:r>
            <a:r>
              <a:rPr lang="en-US" sz="3200" i="1" spc="-35" dirty="0">
                <a:solidFill>
                  <a:schemeClr val="bg2"/>
                </a:solidFill>
                <a:effectLst/>
                <a:latin typeface="Century Gothic" panose="020B0502020202020204" pitchFamily="34" charset="0"/>
                <a:ea typeface="Courier New" panose="02070309020205020404" pitchFamily="49" charset="0"/>
              </a:rPr>
              <a:t> </a:t>
            </a:r>
            <a:r>
              <a:rPr lang="en-US" sz="3200" i="1" spc="-10" dirty="0">
                <a:solidFill>
                  <a:schemeClr val="bg2"/>
                </a:solidFill>
                <a:effectLst/>
                <a:latin typeface="Century Gothic" panose="020B0502020202020204" pitchFamily="34" charset="0"/>
                <a:ea typeface="Courier New" panose="02070309020205020404" pitchFamily="49" charset="0"/>
              </a:rPr>
              <a:t>doing</a:t>
            </a:r>
            <a:r>
              <a:rPr lang="en-US" sz="3200" i="1" spc="-25" dirty="0">
                <a:solidFill>
                  <a:schemeClr val="bg2"/>
                </a:solidFill>
                <a:effectLst/>
                <a:latin typeface="Century Gothic" panose="020B0502020202020204" pitchFamily="34" charset="0"/>
                <a:ea typeface="Courier New" panose="02070309020205020404" pitchFamily="49" charset="0"/>
              </a:rPr>
              <a:t> </a:t>
            </a:r>
            <a:r>
              <a:rPr lang="en-US" sz="3200" i="1" spc="-10" dirty="0">
                <a:solidFill>
                  <a:schemeClr val="bg2"/>
                </a:solidFill>
                <a:effectLst/>
                <a:latin typeface="Century Gothic" panose="020B0502020202020204" pitchFamily="34" charset="0"/>
                <a:ea typeface="Courier New" panose="02070309020205020404" pitchFamily="49" charset="0"/>
              </a:rPr>
              <a:t>it</a:t>
            </a:r>
            <a:r>
              <a:rPr lang="en-US" sz="3200" i="1" spc="-40" dirty="0">
                <a:solidFill>
                  <a:schemeClr val="bg2"/>
                </a:solidFill>
                <a:effectLst/>
                <a:latin typeface="Century Gothic" panose="020B0502020202020204" pitchFamily="34" charset="0"/>
                <a:ea typeface="Courier New" panose="02070309020205020404" pitchFamily="49" charset="0"/>
              </a:rPr>
              <a:t> </a:t>
            </a:r>
            <a:r>
              <a:rPr lang="en-US" sz="3200" i="1" spc="-10" dirty="0">
                <a:solidFill>
                  <a:schemeClr val="bg2"/>
                </a:solidFill>
                <a:effectLst/>
                <a:latin typeface="Century Gothic" panose="020B0502020202020204" pitchFamily="34" charset="0"/>
                <a:ea typeface="Courier New" panose="02070309020205020404" pitchFamily="49" charset="0"/>
              </a:rPr>
              <a:t>for</a:t>
            </a:r>
            <a:r>
              <a:rPr lang="en-US" sz="3200" i="1" spc="-20" dirty="0">
                <a:solidFill>
                  <a:schemeClr val="bg2"/>
                </a:solidFill>
                <a:effectLst/>
                <a:latin typeface="Century Gothic" panose="020B0502020202020204" pitchFamily="34" charset="0"/>
                <a:ea typeface="Courier New" panose="02070309020205020404" pitchFamily="49" charset="0"/>
              </a:rPr>
              <a:t> </a:t>
            </a:r>
            <a:r>
              <a:rPr lang="en-US" sz="3200" i="1" spc="-10" dirty="0">
                <a:solidFill>
                  <a:schemeClr val="bg2"/>
                </a:solidFill>
                <a:effectLst/>
                <a:latin typeface="Century Gothic" panose="020B0502020202020204" pitchFamily="34" charset="0"/>
                <a:ea typeface="Courier New" panose="02070309020205020404" pitchFamily="49" charset="0"/>
              </a:rPr>
              <a:t>attention.”</a:t>
            </a:r>
            <a:endParaRPr lang="en-CA" sz="3200" i="1" dirty="0">
              <a:solidFill>
                <a:schemeClr val="bg2"/>
              </a:solidFill>
              <a:effectLst/>
              <a:latin typeface="Century Gothic" panose="020B0502020202020204" pitchFamily="34" charset="0"/>
              <a:ea typeface="Courier New" panose="02070309020205020404" pitchFamily="49" charset="0"/>
            </a:endParaRPr>
          </a:p>
          <a:p>
            <a:pPr>
              <a:spcBef>
                <a:spcPts val="35"/>
              </a:spcBef>
            </a:pPr>
            <a:r>
              <a:rPr lang="en-US" sz="3200" dirty="0">
                <a:solidFill>
                  <a:schemeClr val="bg2"/>
                </a:solidFill>
                <a:effectLst/>
                <a:latin typeface="Century Gothic" panose="020B0502020202020204" pitchFamily="34" charset="0"/>
                <a:ea typeface="Arial" panose="020B0604020202020204" pitchFamily="34" charset="0"/>
              </a:rPr>
              <a:t> </a:t>
            </a:r>
            <a:endParaRPr lang="en-CA" sz="3200" dirty="0">
              <a:solidFill>
                <a:schemeClr val="bg2"/>
              </a:solidFill>
              <a:effectLst/>
              <a:latin typeface="Century Gothic" panose="020B0502020202020204" pitchFamily="34" charset="0"/>
              <a:ea typeface="Arial" panose="020B0604020202020204" pitchFamily="34" charset="0"/>
            </a:endParaRPr>
          </a:p>
        </p:txBody>
      </p:sp>
      <p:sp>
        <p:nvSpPr>
          <p:cNvPr id="2" name="Title 1">
            <a:extLst>
              <a:ext uri="{FF2B5EF4-FFF2-40B4-BE49-F238E27FC236}">
                <a16:creationId xmlns:a16="http://schemas.microsoft.com/office/drawing/2014/main" id="{9726ECA6-E52F-D585-1CEA-98C468279919}"/>
              </a:ext>
            </a:extLst>
          </p:cNvPr>
          <p:cNvSpPr txBox="1">
            <a:spLocks/>
          </p:cNvSpPr>
          <p:nvPr/>
        </p:nvSpPr>
        <p:spPr>
          <a:xfrm>
            <a:off x="1466251" y="883652"/>
            <a:ext cx="18523549"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2: Sexual Orientation:</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40081120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753853" y="685861"/>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5962EA81-BB2A-4059-9E45-D842779B753B}"/>
              </a:ext>
            </a:extLst>
          </p:cNvPr>
          <p:cNvSpPr txBox="1">
            <a:spLocks/>
          </p:cNvSpPr>
          <p:nvPr/>
        </p:nvSpPr>
        <p:spPr>
          <a:xfrm>
            <a:off x="931653" y="1138056"/>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endParaRPr lang="en-US" sz="8800" dirty="0">
              <a:solidFill>
                <a:schemeClr val="bg1"/>
              </a:solidFill>
              <a:latin typeface="Century Gothic" panose="020B0502020202020204" pitchFamily="34" charset="0"/>
            </a:endParaRPr>
          </a:p>
        </p:txBody>
      </p:sp>
      <p:sp>
        <p:nvSpPr>
          <p:cNvPr id="2" name="Title 1">
            <a:extLst>
              <a:ext uri="{FF2B5EF4-FFF2-40B4-BE49-F238E27FC236}">
                <a16:creationId xmlns:a16="http://schemas.microsoft.com/office/drawing/2014/main" id="{1F993AF8-AA7F-3C74-6170-D3B4581D585E}"/>
              </a:ext>
            </a:extLst>
          </p:cNvPr>
          <p:cNvSpPr txBox="1">
            <a:spLocks/>
          </p:cNvSpPr>
          <p:nvPr/>
        </p:nvSpPr>
        <p:spPr>
          <a:xfrm>
            <a:off x="-4346929" y="-280997"/>
            <a:ext cx="18283237" cy="5528056"/>
          </a:xfrm>
          <a:prstGeom prst="rect">
            <a:avLst/>
          </a:prstGeom>
        </p:spPr>
        <p:txBody>
          <a:bodyPr vert="horz" lIns="91440" tIns="45720" rIns="91440" bIns="45720" rtlCol="0" anchor="ctr">
            <a:norm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algn="ctr" defTabSz="914400"/>
            <a:r>
              <a:rPr lang="en-US" sz="8900" dirty="0">
                <a:solidFill>
                  <a:schemeClr val="bg1"/>
                </a:solidFill>
                <a:latin typeface="Century Gothic" panose="020B0502020202020204" pitchFamily="34" charset="0"/>
              </a:rPr>
              <a:t>Who We Are </a:t>
            </a:r>
            <a:br>
              <a:rPr lang="en-US" sz="8900" dirty="0">
                <a:solidFill>
                  <a:schemeClr val="bg1"/>
                </a:solidFill>
                <a:latin typeface="Century Gothic" panose="020B0502020202020204" pitchFamily="34" charset="0"/>
              </a:rPr>
            </a:br>
            <a:endParaRPr lang="en-US" sz="8900" dirty="0">
              <a:solidFill>
                <a:schemeClr val="bg1"/>
              </a:solidFill>
              <a:latin typeface="Century Gothic" panose="020B0502020202020204" pitchFamily="34" charset="0"/>
            </a:endParaRPr>
          </a:p>
        </p:txBody>
      </p:sp>
      <p:sp>
        <p:nvSpPr>
          <p:cNvPr id="8" name="TextBox 7">
            <a:extLst>
              <a:ext uri="{FF2B5EF4-FFF2-40B4-BE49-F238E27FC236}">
                <a16:creationId xmlns:a16="http://schemas.microsoft.com/office/drawing/2014/main" id="{F5DEC2CC-4DEB-95B8-71FF-0142E755EAFB}"/>
              </a:ext>
            </a:extLst>
          </p:cNvPr>
          <p:cNvSpPr txBox="1"/>
          <p:nvPr/>
        </p:nvSpPr>
        <p:spPr>
          <a:xfrm>
            <a:off x="7111401" y="3445655"/>
            <a:ext cx="9566630" cy="8771632"/>
          </a:xfrm>
          <a:prstGeom prst="rect">
            <a:avLst/>
          </a:prstGeom>
          <a:noFill/>
        </p:spPr>
        <p:txBody>
          <a:bodyPr wrap="square" rtlCol="0">
            <a:spAutoFit/>
          </a:bodyPr>
          <a:lstStyle/>
          <a:p>
            <a:r>
              <a:rPr lang="en-CA" sz="4000" b="1" dirty="0">
                <a:solidFill>
                  <a:schemeClr val="bg1"/>
                </a:solidFill>
                <a:latin typeface="Century Gothic" panose="020B0502020202020204" pitchFamily="34" charset="0"/>
                <a:sym typeface="Avenir Light"/>
              </a:rPr>
              <a:t>Ladan (Luh-than) Mowlid (Mow-Leed)</a:t>
            </a:r>
          </a:p>
          <a:p>
            <a:endParaRPr lang="en-CA" sz="4000" b="1" dirty="0">
              <a:solidFill>
                <a:schemeClr val="bg1"/>
              </a:solidFill>
              <a:latin typeface="Century Gothic" panose="020B0502020202020204" pitchFamily="34" charset="0"/>
              <a:sym typeface="Avenir Light"/>
            </a:endParaRPr>
          </a:p>
          <a:p>
            <a:r>
              <a:rPr lang="en-CA" sz="3200" dirty="0">
                <a:solidFill>
                  <a:schemeClr val="bg1"/>
                </a:solidFill>
                <a:latin typeface="Century Gothic" panose="020B0502020202020204" pitchFamily="34" charset="0"/>
                <a:sym typeface="Avenir Light"/>
              </a:rPr>
              <a:t>My pronouns are (she/her) and I identify as a Black Muslim woman born to East African parents who immigrated to Canada. I am the first in my immediate family to pursue post-secondary studies. My lived experiences navigating healthcare, government and educational systems stem from growing up translating for my parents, community members and mentoring other first-generation youth. Although there were and often are, many challenges that come with embodying these identities, those are ultimately the lived experiences that have shaped my path as an EDI and Student Affairs practitioner. </a:t>
            </a:r>
          </a:p>
          <a:p>
            <a:endParaRPr lang="en-US" dirty="0">
              <a:solidFill>
                <a:schemeClr val="bg1"/>
              </a:solidFill>
              <a:latin typeface="Century Gothic" panose="020B0502020202020204" pitchFamily="34" charset="0"/>
            </a:endParaRPr>
          </a:p>
        </p:txBody>
      </p:sp>
      <p:pic>
        <p:nvPicPr>
          <p:cNvPr id="6" name="Audio Recording Aug 29, 2022 at 7:23:13 PM" descr="Audio Recording Aug 29, 2022 at 7:23:13 PM">
            <a:hlinkClick r:id="" action="ppaction://media"/>
            <a:extLst>
              <a:ext uri="{FF2B5EF4-FFF2-40B4-BE49-F238E27FC236}">
                <a16:creationId xmlns:a16="http://schemas.microsoft.com/office/drawing/2014/main" id="{9F81D885-4B62-9FA6-3250-ACC62AF6EAB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6678031" y="3445655"/>
            <a:ext cx="812800" cy="812800"/>
          </a:xfrm>
          <a:prstGeom prst="rect">
            <a:avLst/>
          </a:prstGeom>
        </p:spPr>
      </p:pic>
      <p:pic>
        <p:nvPicPr>
          <p:cNvPr id="9" name="Audio Recording Aug 28, 2022 at 5:27:53 PM" descr="Audio Recording Aug 28, 2022 at 5:27:53 PM">
            <a:hlinkClick r:id="" action="ppaction://media"/>
            <a:extLst>
              <a:ext uri="{FF2B5EF4-FFF2-40B4-BE49-F238E27FC236}">
                <a16:creationId xmlns:a16="http://schemas.microsoft.com/office/drawing/2014/main" id="{E34C4FDA-CE9D-CDCC-44CE-DC0D45236F80}"/>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8410375" y="1531256"/>
            <a:ext cx="812800" cy="812800"/>
          </a:xfrm>
          <a:prstGeom prst="rect">
            <a:avLst/>
          </a:prstGeom>
        </p:spPr>
      </p:pic>
    </p:spTree>
    <p:extLst>
      <p:ext uri="{BB962C8B-B14F-4D97-AF65-F5344CB8AC3E}">
        <p14:creationId xmlns:p14="http://schemas.microsoft.com/office/powerpoint/2010/main" val="14478382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34432" fill="hold"/>
                                        <p:tgtEl>
                                          <p:spTgt spid="6"/>
                                        </p:tgtEl>
                                      </p:cBhvr>
                                    </p:cmd>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24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6"/>
                </p:tgtEl>
              </p:cMediaNode>
            </p:audio>
            <p:audio>
              <p:cMediaNode vol="80000">
                <p:cTn id="17" fill="hold" display="0">
                  <p:stCondLst>
                    <p:cond delay="indefinite"/>
                  </p:stCondLst>
                  <p:endCondLst>
                    <p:cond evt="onStopAudio" delay="0">
                      <p:tgtEl>
                        <p:sldTgt/>
                      </p:tgtEl>
                    </p:cond>
                  </p:endCondLst>
                </p:cTn>
                <p:tgtEl>
                  <p:spTgt spid="9"/>
                </p:tgtEl>
              </p:cMediaNode>
            </p:audio>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3373584"/>
            <a:ext cx="20548600" cy="5765809"/>
          </a:xfrm>
          <a:prstGeom prst="rect">
            <a:avLst/>
          </a:prstGeom>
          <a:noFill/>
        </p:spPr>
        <p:txBody>
          <a:bodyPr wrap="square" rtlCol="0">
            <a:spAutoFit/>
          </a:bodyPr>
          <a:lstStyle/>
          <a:p>
            <a:pPr marL="69850">
              <a:lnSpc>
                <a:spcPct val="106000"/>
              </a:lnSpc>
              <a:spcBef>
                <a:spcPts val="925"/>
              </a:spcBef>
              <a:spcAft>
                <a:spcPts val="0"/>
              </a:spcAft>
            </a:pPr>
            <a:endParaRPr lang="en-US" sz="3200" spc="-10" dirty="0">
              <a:solidFill>
                <a:schemeClr val="bg2"/>
              </a:solidFill>
              <a:latin typeface="Century Gothic" panose="020B0502020202020204" pitchFamily="34" charset="0"/>
              <a:ea typeface="Arial" panose="020B0604020202020204" pitchFamily="34" charset="0"/>
            </a:endParaRPr>
          </a:p>
          <a:p>
            <a:pPr>
              <a:spcBef>
                <a:spcPts val="35"/>
              </a:spcBef>
            </a:pPr>
            <a:r>
              <a:rPr lang="en-US" b="1" dirty="0">
                <a:solidFill>
                  <a:schemeClr val="bg2"/>
                </a:solidFill>
                <a:effectLst/>
                <a:latin typeface="Century Gothic" panose="020B0502020202020204" pitchFamily="34" charset="0"/>
                <a:ea typeface="Arial" panose="020B0604020202020204" pitchFamily="34" charset="0"/>
              </a:rPr>
              <a:t>Rainbow-w</a:t>
            </a:r>
            <a:r>
              <a:rPr lang="en-US" b="1" spc="5" dirty="0">
                <a:solidFill>
                  <a:schemeClr val="bg2"/>
                </a:solidFill>
                <a:effectLst/>
                <a:latin typeface="Century Gothic" panose="020B0502020202020204" pitchFamily="34" charset="0"/>
                <a:ea typeface="Arial" panose="020B0604020202020204" pitchFamily="34" charset="0"/>
              </a:rPr>
              <a:t>a</a:t>
            </a:r>
            <a:r>
              <a:rPr lang="en-US" b="1" spc="-5" dirty="0">
                <a:solidFill>
                  <a:schemeClr val="bg2"/>
                </a:solidFill>
                <a:effectLst/>
                <a:latin typeface="Century Gothic" panose="020B0502020202020204" pitchFamily="34" charset="0"/>
                <a:ea typeface="Arial" panose="020B0604020202020204" pitchFamily="34" charset="0"/>
              </a:rPr>
              <a:t>s</a:t>
            </a:r>
            <a:r>
              <a:rPr lang="en-US" b="1" spc="-20" dirty="0">
                <a:solidFill>
                  <a:schemeClr val="bg2"/>
                </a:solidFill>
                <a:effectLst/>
                <a:latin typeface="Century Gothic" panose="020B0502020202020204" pitchFamily="34" charset="0"/>
                <a:ea typeface="Arial" panose="020B0604020202020204" pitchFamily="34" charset="0"/>
              </a:rPr>
              <a:t>h</a:t>
            </a:r>
            <a:r>
              <a:rPr lang="en-US" b="1" dirty="0">
                <a:solidFill>
                  <a:schemeClr val="bg2"/>
                </a:solidFill>
                <a:effectLst/>
                <a:latin typeface="Century Gothic" panose="020B0502020202020204" pitchFamily="34" charset="0"/>
                <a:ea typeface="Arial" panose="020B0604020202020204" pitchFamily="34" charset="0"/>
              </a:rPr>
              <a:t>i</a:t>
            </a:r>
            <a:r>
              <a:rPr lang="en-US" b="1" spc="5" dirty="0">
                <a:solidFill>
                  <a:schemeClr val="bg2"/>
                </a:solidFill>
                <a:effectLst/>
                <a:latin typeface="Century Gothic" panose="020B0502020202020204" pitchFamily="34" charset="0"/>
                <a:ea typeface="Arial" panose="020B0604020202020204" pitchFamily="34" charset="0"/>
              </a:rPr>
              <a:t>n</a:t>
            </a:r>
            <a:r>
              <a:rPr lang="en-US" b="1" dirty="0">
                <a:solidFill>
                  <a:schemeClr val="bg2"/>
                </a:solidFill>
                <a:effectLst/>
                <a:latin typeface="Century Gothic" panose="020B0502020202020204" pitchFamily="34" charset="0"/>
                <a:ea typeface="Arial" panose="020B0604020202020204" pitchFamily="34" charset="0"/>
              </a:rPr>
              <a:t>g</a:t>
            </a:r>
            <a:r>
              <a:rPr lang="en-US" b="1" spc="-20" dirty="0">
                <a:solidFill>
                  <a:schemeClr val="bg2"/>
                </a:solidFill>
                <a:effectLst/>
                <a:latin typeface="Century Gothic" panose="020B0502020202020204" pitchFamily="34" charset="0"/>
                <a:ea typeface="Arial" panose="020B0604020202020204" pitchFamily="34" charset="0"/>
              </a:rPr>
              <a:t>/</a:t>
            </a:r>
            <a:r>
              <a:rPr lang="en-US" b="1" spc="10" dirty="0">
                <a:solidFill>
                  <a:schemeClr val="bg2"/>
                </a:solidFill>
                <a:effectLst/>
                <a:latin typeface="Century Gothic" panose="020B0502020202020204" pitchFamily="34" charset="0"/>
                <a:ea typeface="Arial" panose="020B0604020202020204" pitchFamily="34" charset="0"/>
              </a:rPr>
              <a:t>P</a:t>
            </a:r>
            <a:r>
              <a:rPr lang="en-US" b="1" dirty="0">
                <a:solidFill>
                  <a:schemeClr val="bg2"/>
                </a:solidFill>
                <a:effectLst/>
                <a:latin typeface="Century Gothic" panose="020B0502020202020204" pitchFamily="34" charset="0"/>
                <a:ea typeface="Arial" panose="020B0604020202020204" pitchFamily="34" charset="0"/>
              </a:rPr>
              <a:t>i</a:t>
            </a:r>
            <a:r>
              <a:rPr lang="en-US" b="1" spc="5" dirty="0">
                <a:solidFill>
                  <a:schemeClr val="bg2"/>
                </a:solidFill>
                <a:effectLst/>
                <a:latin typeface="Century Gothic" panose="020B0502020202020204" pitchFamily="34" charset="0"/>
                <a:ea typeface="Arial" panose="020B0604020202020204" pitchFamily="34" charset="0"/>
              </a:rPr>
              <a:t>n</a:t>
            </a:r>
            <a:r>
              <a:rPr lang="en-US" b="1" spc="-30" dirty="0">
                <a:solidFill>
                  <a:schemeClr val="bg2"/>
                </a:solidFill>
                <a:effectLst/>
                <a:latin typeface="Century Gothic" panose="020B0502020202020204" pitchFamily="34" charset="0"/>
                <a:ea typeface="Arial" panose="020B0604020202020204" pitchFamily="34" charset="0"/>
              </a:rPr>
              <a:t>k</a:t>
            </a:r>
            <a:r>
              <a:rPr lang="en-US" b="1" dirty="0">
                <a:solidFill>
                  <a:schemeClr val="bg2"/>
                </a:solidFill>
                <a:effectLst/>
                <a:latin typeface="Century Gothic" panose="020B0502020202020204" pitchFamily="34" charset="0"/>
                <a:ea typeface="Arial" panose="020B0604020202020204" pitchFamily="34" charset="0"/>
              </a:rPr>
              <a:t>w</a:t>
            </a:r>
            <a:r>
              <a:rPr lang="en-US" b="1" spc="5" dirty="0">
                <a:solidFill>
                  <a:schemeClr val="bg2"/>
                </a:solidFill>
                <a:effectLst/>
                <a:latin typeface="Century Gothic" panose="020B0502020202020204" pitchFamily="34" charset="0"/>
                <a:ea typeface="Arial" panose="020B0604020202020204" pitchFamily="34" charset="0"/>
              </a:rPr>
              <a:t>a</a:t>
            </a:r>
            <a:r>
              <a:rPr lang="en-US" b="1" spc="-5" dirty="0">
                <a:solidFill>
                  <a:schemeClr val="bg2"/>
                </a:solidFill>
                <a:effectLst/>
                <a:latin typeface="Century Gothic" panose="020B0502020202020204" pitchFamily="34" charset="0"/>
                <a:ea typeface="Arial" panose="020B0604020202020204" pitchFamily="34" charset="0"/>
              </a:rPr>
              <a:t>s</a:t>
            </a:r>
            <a:r>
              <a:rPr lang="en-US" b="1" spc="5" dirty="0">
                <a:solidFill>
                  <a:schemeClr val="bg2"/>
                </a:solidFill>
                <a:effectLst/>
                <a:latin typeface="Century Gothic" panose="020B0502020202020204" pitchFamily="34" charset="0"/>
                <a:ea typeface="Arial" panose="020B0604020202020204" pitchFamily="34" charset="0"/>
              </a:rPr>
              <a:t>h</a:t>
            </a:r>
            <a:r>
              <a:rPr lang="en-US" b="1" dirty="0">
                <a:solidFill>
                  <a:schemeClr val="bg2"/>
                </a:solidFill>
                <a:effectLst/>
                <a:latin typeface="Century Gothic" panose="020B0502020202020204" pitchFamily="34" charset="0"/>
                <a:ea typeface="Arial" panose="020B0604020202020204" pitchFamily="34" charset="0"/>
              </a:rPr>
              <a:t>i</a:t>
            </a:r>
            <a:r>
              <a:rPr lang="en-US" b="1" spc="-20" dirty="0">
                <a:solidFill>
                  <a:schemeClr val="bg2"/>
                </a:solidFill>
                <a:effectLst/>
                <a:latin typeface="Century Gothic" panose="020B0502020202020204" pitchFamily="34" charset="0"/>
                <a:ea typeface="Arial" panose="020B0604020202020204" pitchFamily="34" charset="0"/>
              </a:rPr>
              <a:t>n</a:t>
            </a:r>
            <a:r>
              <a:rPr lang="en-US" b="1" dirty="0">
                <a:solidFill>
                  <a:schemeClr val="bg2"/>
                </a:solidFill>
                <a:effectLst/>
                <a:latin typeface="Century Gothic" panose="020B0502020202020204" pitchFamily="34" charset="0"/>
                <a:ea typeface="Arial" panose="020B0604020202020204" pitchFamily="34" charset="0"/>
              </a:rPr>
              <a:t>g</a:t>
            </a:r>
            <a:r>
              <a:rPr lang="en-US" b="1" spc="-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refers to the use of pro-2SLGBTQIA+ messaging and claims to detract attention from negative </a:t>
            </a:r>
            <a:r>
              <a:rPr lang="en-US" sz="3200" spc="-10" dirty="0">
                <a:solidFill>
                  <a:schemeClr val="bg2"/>
                </a:solidFill>
                <a:effectLst/>
                <a:latin typeface="Century Gothic" panose="020B0502020202020204" pitchFamily="34" charset="0"/>
                <a:ea typeface="Arial" panose="020B0604020202020204" pitchFamily="34" charset="0"/>
              </a:rPr>
              <a:t>actions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an</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organization,</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government,</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or</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group</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of</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individuals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are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committing.</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Oftentimes,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these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messages</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and</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claims are </a:t>
            </a:r>
            <a:r>
              <a:rPr lang="en-US" sz="3200" dirty="0">
                <a:solidFill>
                  <a:schemeClr val="bg2"/>
                </a:solidFill>
                <a:effectLst/>
                <a:latin typeface="Century Gothic" panose="020B0502020202020204" pitchFamily="34" charset="0"/>
                <a:ea typeface="Arial" panose="020B0604020202020204" pitchFamily="34" charset="0"/>
              </a:rPr>
              <a:t>performative and are used in substitute of genuine support to the 2SLGBTQIA+ community (i.e., resources, funding, and inclusivity </a:t>
            </a:r>
            <a:r>
              <a:rPr lang="en-US" sz="3200" spc="-10" dirty="0">
                <a:solidFill>
                  <a:schemeClr val="bg2"/>
                </a:solidFill>
                <a:effectLst/>
                <a:latin typeface="Century Gothic" panose="020B0502020202020204" pitchFamily="34" charset="0"/>
                <a:ea typeface="Arial" panose="020B0604020202020204" pitchFamily="34" charset="0"/>
              </a:rPr>
              <a:t>initiatives).</a:t>
            </a:r>
            <a:r>
              <a:rPr lang="en-CA" sz="3200" dirty="0">
                <a:solidFill>
                  <a:schemeClr val="bg2"/>
                </a:solidFill>
                <a:effectLst/>
                <a:latin typeface="Century Gothic" panose="020B0502020202020204" pitchFamily="34" charset="0"/>
              </a:rPr>
              <a:t> </a:t>
            </a:r>
          </a:p>
          <a:p>
            <a:pPr>
              <a:spcBef>
                <a:spcPts val="35"/>
              </a:spcBef>
            </a:pPr>
            <a:endParaRPr lang="en-CA" sz="3200" b="1" dirty="0">
              <a:solidFill>
                <a:schemeClr val="bg2"/>
              </a:solidFill>
              <a:latin typeface="Century Gothic" panose="020B0502020202020204" pitchFamily="34" charset="0"/>
              <a:ea typeface="Arial" panose="020B0604020202020204" pitchFamily="34" charset="0"/>
            </a:endParaRPr>
          </a:p>
          <a:p>
            <a:pPr>
              <a:spcBef>
                <a:spcPts val="35"/>
              </a:spcBef>
            </a:pPr>
            <a:r>
              <a:rPr lang="en-CA" b="1" dirty="0">
                <a:solidFill>
                  <a:schemeClr val="bg2"/>
                </a:solidFill>
                <a:effectLst/>
                <a:latin typeface="Century Gothic" panose="020B0502020202020204" pitchFamily="34" charset="0"/>
                <a:ea typeface="Arial" panose="020B0604020202020204" pitchFamily="34" charset="0"/>
              </a:rPr>
              <a:t>Conversion Therapy</a:t>
            </a:r>
            <a:r>
              <a:rPr lang="en-CA" sz="3200" b="1"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refers to any activity or service that aims to change an individual’s sexuality or gender identity. These programs and services aim to “cure” individuals to be cis-gendered, heterosexual, and heteroromantic people. These initiatives</a:t>
            </a:r>
            <a:r>
              <a:rPr lang="en-US" sz="3200" spc="20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have incited severe emotional trauma on 2SLGBTQIA+ people involved.</a:t>
            </a:r>
            <a:endParaRPr lang="en-CA" sz="3200" dirty="0">
              <a:solidFill>
                <a:schemeClr val="bg2"/>
              </a:solidFill>
              <a:effectLst/>
              <a:latin typeface="Century Gothic" panose="020B0502020202020204" pitchFamily="34" charset="0"/>
              <a:ea typeface="Arial" panose="020B0604020202020204" pitchFamily="34" charset="0"/>
            </a:endParaRPr>
          </a:p>
          <a:p>
            <a:pPr marL="136525" marR="270510">
              <a:lnSpc>
                <a:spcPct val="106000"/>
              </a:lnSpc>
              <a:spcBef>
                <a:spcPts val="890"/>
              </a:spcBef>
              <a:spcAft>
                <a:spcPts val="0"/>
              </a:spcAft>
            </a:pPr>
            <a:endParaRPr lang="en-US" sz="3200" b="1" dirty="0">
              <a:solidFill>
                <a:schemeClr val="bg2"/>
              </a:solidFill>
              <a:effectLst/>
              <a:latin typeface="Century Gothic" panose="020B0502020202020204" pitchFamily="34" charset="0"/>
              <a:ea typeface="Arial" panose="020B0604020202020204" pitchFamily="34" charset="0"/>
            </a:endParaRPr>
          </a:p>
        </p:txBody>
      </p:sp>
      <p:sp>
        <p:nvSpPr>
          <p:cNvPr id="2" name="Title 1">
            <a:extLst>
              <a:ext uri="{FF2B5EF4-FFF2-40B4-BE49-F238E27FC236}">
                <a16:creationId xmlns:a16="http://schemas.microsoft.com/office/drawing/2014/main" id="{49DF8E69-6912-D117-A9EE-64016BCFAC14}"/>
              </a:ext>
            </a:extLst>
          </p:cNvPr>
          <p:cNvSpPr txBox="1">
            <a:spLocks/>
          </p:cNvSpPr>
          <p:nvPr/>
        </p:nvSpPr>
        <p:spPr>
          <a:xfrm>
            <a:off x="1466251" y="1342109"/>
            <a:ext cx="18523549"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2: Sexual Orientation:</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32289083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3373584"/>
            <a:ext cx="20548600" cy="5555623"/>
          </a:xfrm>
          <a:prstGeom prst="rect">
            <a:avLst/>
          </a:prstGeom>
          <a:noFill/>
        </p:spPr>
        <p:txBody>
          <a:bodyPr wrap="square" rtlCol="0">
            <a:spAutoFit/>
          </a:bodyPr>
          <a:lstStyle/>
          <a:p>
            <a:pPr marL="136525" marR="270510">
              <a:lnSpc>
                <a:spcPct val="106000"/>
              </a:lnSpc>
              <a:spcBef>
                <a:spcPts val="890"/>
              </a:spcBef>
              <a:spcAft>
                <a:spcPts val="0"/>
              </a:spcAft>
            </a:pPr>
            <a:r>
              <a:rPr lang="en-US" b="1" dirty="0">
                <a:solidFill>
                  <a:schemeClr val="bg2"/>
                </a:solidFill>
                <a:effectLst/>
                <a:latin typeface="Century Gothic" panose="020B0502020202020204" pitchFamily="34" charset="0"/>
                <a:ea typeface="Arial" panose="020B0604020202020204" pitchFamily="34" charset="0"/>
              </a:rPr>
              <a:t>Increased Mental Health Challenges </a:t>
            </a:r>
            <a:r>
              <a:rPr lang="en-US" sz="3200" dirty="0">
                <a:solidFill>
                  <a:schemeClr val="bg2"/>
                </a:solidFill>
                <a:effectLst/>
                <a:latin typeface="Century Gothic" panose="020B0502020202020204" pitchFamily="34" charset="0"/>
                <a:ea typeface="Arial" panose="020B0604020202020204" pitchFamily="34" charset="0"/>
              </a:rPr>
              <a:t>are faced</a:t>
            </a:r>
            <a:r>
              <a:rPr lang="en-US" sz="3200" spc="-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by queer individuals with</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higher rates of mood</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disorders, suicide, and</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substance abuse</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within</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community</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compared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heterosexual</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heteroromantic</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counterparts.</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Examples</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Barriers</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&amp;</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Negative </a:t>
            </a:r>
            <a:r>
              <a:rPr lang="en-US" sz="3200" spc="-10" dirty="0">
                <a:solidFill>
                  <a:schemeClr val="bg2"/>
                </a:solidFill>
                <a:effectLst/>
                <a:latin typeface="Century Gothic" panose="020B0502020202020204" pitchFamily="34" charset="0"/>
                <a:ea typeface="Arial" panose="020B0604020202020204" pitchFamily="34" charset="0"/>
              </a:rPr>
              <a:t>Attitudes:</a:t>
            </a:r>
            <a:endParaRPr lang="en-CA" sz="3200" dirty="0">
              <a:solidFill>
                <a:schemeClr val="bg2"/>
              </a:solidFill>
              <a:effectLst/>
              <a:latin typeface="Century Gothic" panose="020B0502020202020204" pitchFamily="34" charset="0"/>
              <a:ea typeface="Arial" panose="020B0604020202020204" pitchFamily="34" charset="0"/>
            </a:endParaRPr>
          </a:p>
          <a:p>
            <a:pPr>
              <a:spcBef>
                <a:spcPts val="50"/>
              </a:spcBef>
            </a:pPr>
            <a:r>
              <a:rPr lang="en-US" sz="3200" dirty="0">
                <a:solidFill>
                  <a:schemeClr val="bg2"/>
                </a:solidFill>
                <a:effectLst/>
                <a:latin typeface="Century Gothic" panose="020B0502020202020204" pitchFamily="34" charset="0"/>
                <a:ea typeface="Arial" panose="020B0604020202020204" pitchFamily="34" charset="0"/>
              </a:rPr>
              <a:t> </a:t>
            </a:r>
            <a:endParaRPr lang="en-CA" sz="3200" dirty="0">
              <a:solidFill>
                <a:schemeClr val="bg2"/>
              </a:solidFill>
              <a:effectLst/>
              <a:latin typeface="Century Gothic" panose="020B0502020202020204" pitchFamily="34" charset="0"/>
              <a:ea typeface="Arial" panose="020B0604020202020204" pitchFamily="34" charset="0"/>
            </a:endParaRPr>
          </a:p>
          <a:p>
            <a:pPr marR="346710" lvl="0">
              <a:lnSpc>
                <a:spcPct val="106000"/>
              </a:lnSpc>
              <a:buClr>
                <a:srgbClr val="2C3A45"/>
              </a:buClr>
              <a:buSzPts val="1000"/>
              <a:tabLst>
                <a:tab pos="831850" algn="l"/>
                <a:tab pos="832485" algn="l"/>
              </a:tabLst>
            </a:pPr>
            <a:r>
              <a:rPr lang="en-US" sz="3200" dirty="0">
                <a:solidFill>
                  <a:schemeClr val="bg2"/>
                </a:solidFill>
                <a:effectLst/>
                <a:latin typeface="Century Gothic" panose="020B0502020202020204" pitchFamily="34" charset="0"/>
                <a:ea typeface="Arial" panose="020B0604020202020204" pitchFamily="34" charset="0"/>
              </a:rPr>
              <a:t> Culturally competent care remains inaccessible to queer people who wish to receive relevant ental   </a:t>
            </a:r>
          </a:p>
          <a:p>
            <a:pPr marR="346710" lvl="0">
              <a:lnSpc>
                <a:spcPct val="106000"/>
              </a:lnSpc>
              <a:buClr>
                <a:srgbClr val="2C3A45"/>
              </a:buClr>
              <a:buSzPts val="1000"/>
              <a:tabLst>
                <a:tab pos="831850" algn="l"/>
                <a:tab pos="832485" algn="l"/>
              </a:tabLst>
            </a:pPr>
            <a:r>
              <a:rPr lang="en-US" sz="3200" dirty="0">
                <a:solidFill>
                  <a:schemeClr val="bg2"/>
                </a:solidFill>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healthcare and</a:t>
            </a:r>
            <a:r>
              <a:rPr lang="en-US" sz="3200" spc="20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sexual</a:t>
            </a:r>
            <a:r>
              <a:rPr lang="en-US" sz="3200" spc="-8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healthcare</a:t>
            </a:r>
          </a:p>
          <a:p>
            <a:pPr marR="346710" lvl="0">
              <a:lnSpc>
                <a:spcPct val="106000"/>
              </a:lnSpc>
              <a:buClr>
                <a:srgbClr val="2C3A45"/>
              </a:buClr>
              <a:buSzPts val="1000"/>
              <a:tabLst>
                <a:tab pos="831850" algn="l"/>
                <a:tab pos="832485" algn="l"/>
              </a:tabLst>
            </a:pPr>
            <a:endParaRPr lang="en-CA" sz="3200" dirty="0">
              <a:solidFill>
                <a:schemeClr val="bg2"/>
              </a:solidFill>
              <a:effectLst/>
              <a:latin typeface="Century Gothic" panose="020B0502020202020204" pitchFamily="34" charset="0"/>
              <a:ea typeface="Arial" panose="020B0604020202020204" pitchFamily="34" charset="0"/>
            </a:endParaRPr>
          </a:p>
          <a:p>
            <a:pPr lvl="0">
              <a:lnSpc>
                <a:spcPts val="1355"/>
              </a:lnSpc>
              <a:buClr>
                <a:srgbClr val="2C3A45"/>
              </a:buClr>
              <a:buSzPts val="1000"/>
              <a:tabLst>
                <a:tab pos="831850" algn="l"/>
                <a:tab pos="832485" algn="l"/>
              </a:tabLst>
            </a:pPr>
            <a:r>
              <a:rPr lang="en-US" sz="3200" dirty="0">
                <a:solidFill>
                  <a:schemeClr val="bg2"/>
                </a:solidFill>
                <a:effectLst/>
                <a:latin typeface="Century Gothic" panose="020B0502020202020204" pitchFamily="34" charset="0"/>
                <a:ea typeface="Arial" panose="020B0604020202020204" pitchFamily="34" charset="0"/>
              </a:rPr>
              <a:t> Homophobia</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can</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incite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emotional</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trauma</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individuals,</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increasing</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their</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risk</a:t>
            </a:r>
            <a:r>
              <a:rPr lang="en-US" sz="3200" spc="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mood</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disorders.</a:t>
            </a:r>
            <a:endParaRPr lang="en-CA" sz="3200" dirty="0">
              <a:solidFill>
                <a:schemeClr val="bg2"/>
              </a:solidFill>
              <a:effectLst/>
              <a:latin typeface="Century Gothic" panose="020B0502020202020204" pitchFamily="34" charset="0"/>
              <a:ea typeface="Arial" panose="020B0604020202020204" pitchFamily="34" charset="0"/>
            </a:endParaRPr>
          </a:p>
          <a:p>
            <a:r>
              <a:rPr lang="en-US" sz="3200" dirty="0">
                <a:solidFill>
                  <a:schemeClr val="bg2"/>
                </a:solidFill>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Queer individuals are more likely to have a lower income which intersects with various social  </a:t>
            </a:r>
          </a:p>
          <a:p>
            <a:r>
              <a:rPr lang="en-US" sz="3200" dirty="0">
                <a:solidFill>
                  <a:schemeClr val="bg2"/>
                </a:solidFill>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determinants of mental</a:t>
            </a:r>
            <a:r>
              <a:rPr lang="en-US" sz="3200" spc="40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health</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including</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employment,</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financial</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stress,</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access</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healthcare.</a:t>
            </a:r>
            <a:r>
              <a:rPr lang="en-CA" sz="3200" dirty="0">
                <a:solidFill>
                  <a:schemeClr val="bg2"/>
                </a:solidFill>
                <a:effectLst/>
                <a:latin typeface="Century Gothic" panose="020B0502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 </a:t>
            </a:r>
            <a:endParaRPr lang="en-CA" sz="3200" dirty="0">
              <a:solidFill>
                <a:schemeClr val="bg2"/>
              </a:solidFill>
              <a:effectLst/>
              <a:latin typeface="Century Gothic" panose="020B0502020202020204" pitchFamily="34" charset="0"/>
              <a:ea typeface="Arial" panose="020B0604020202020204" pitchFamily="34" charset="0"/>
            </a:endParaRPr>
          </a:p>
          <a:p>
            <a:pPr marL="136525" marR="270510">
              <a:lnSpc>
                <a:spcPct val="106000"/>
              </a:lnSpc>
              <a:spcBef>
                <a:spcPts val="890"/>
              </a:spcBef>
              <a:spcAft>
                <a:spcPts val="0"/>
              </a:spcAft>
            </a:pPr>
            <a:endParaRPr lang="en-US" sz="3200" b="1" dirty="0">
              <a:solidFill>
                <a:schemeClr val="bg2"/>
              </a:solidFill>
              <a:effectLst/>
              <a:latin typeface="Century Gothic" panose="020B0502020202020204" pitchFamily="34" charset="0"/>
              <a:ea typeface="Arial" panose="020B0604020202020204" pitchFamily="34" charset="0"/>
            </a:endParaRPr>
          </a:p>
        </p:txBody>
      </p:sp>
      <p:sp>
        <p:nvSpPr>
          <p:cNvPr id="2" name="Title 1">
            <a:extLst>
              <a:ext uri="{FF2B5EF4-FFF2-40B4-BE49-F238E27FC236}">
                <a16:creationId xmlns:a16="http://schemas.microsoft.com/office/drawing/2014/main" id="{740C0F9B-3F75-AA33-9464-62B987179B81}"/>
              </a:ext>
            </a:extLst>
          </p:cNvPr>
          <p:cNvSpPr txBox="1">
            <a:spLocks/>
          </p:cNvSpPr>
          <p:nvPr/>
        </p:nvSpPr>
        <p:spPr>
          <a:xfrm>
            <a:off x="1466251" y="1311215"/>
            <a:ext cx="18523549"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2: Sexual Orientation:</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26826717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1704992"/>
            <a:ext cx="20548600" cy="11003461"/>
          </a:xfrm>
          <a:prstGeom prst="rect">
            <a:avLst/>
          </a:prstGeom>
          <a:noFill/>
        </p:spPr>
        <p:txBody>
          <a:bodyPr wrap="square" rtlCol="0">
            <a:spAutoFit/>
          </a:bodyPr>
          <a:lstStyle/>
          <a:p>
            <a:pPr marL="136525" marR="267970">
              <a:lnSpc>
                <a:spcPct val="105000"/>
              </a:lnSpc>
              <a:spcBef>
                <a:spcPts val="970"/>
              </a:spcBef>
              <a:spcAft>
                <a:spcPts val="0"/>
              </a:spcAft>
            </a:pPr>
            <a:endParaRPr lang="en-US" sz="3200" spc="-10" dirty="0">
              <a:solidFill>
                <a:schemeClr val="bg2"/>
              </a:solidFill>
              <a:effectLst/>
              <a:latin typeface="Century Gothic" panose="020B0502020202020204" pitchFamily="34" charset="0"/>
              <a:ea typeface="Arial" panose="020B0604020202020204" pitchFamily="34" charset="0"/>
            </a:endParaRPr>
          </a:p>
          <a:p>
            <a:pPr marL="136525" marR="267970">
              <a:lnSpc>
                <a:spcPct val="105000"/>
              </a:lnSpc>
              <a:spcBef>
                <a:spcPts val="970"/>
              </a:spcBef>
              <a:spcAft>
                <a:spcPts val="0"/>
              </a:spcAft>
            </a:pPr>
            <a:r>
              <a:rPr lang="en-US" sz="3200" spc="-10" dirty="0">
                <a:solidFill>
                  <a:schemeClr val="bg2"/>
                </a:solidFill>
                <a:effectLst/>
                <a:latin typeface="Century Gothic" panose="020B0502020202020204" pitchFamily="34" charset="0"/>
                <a:ea typeface="Arial" panose="020B0604020202020204" pitchFamily="34" charset="0"/>
              </a:rPr>
              <a:t>Our</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hope</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is</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that,</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as</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you</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reflect</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on</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this</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pillar,</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you</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recognize</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that</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sexual</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identity</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and</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orientation</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are</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not</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synonymous</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with</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gender </a:t>
            </a:r>
            <a:r>
              <a:rPr lang="en-US" sz="3200" dirty="0">
                <a:solidFill>
                  <a:schemeClr val="bg2"/>
                </a:solidFill>
                <a:effectLst/>
                <a:latin typeface="Century Gothic" panose="020B0502020202020204" pitchFamily="34" charset="0"/>
                <a:ea typeface="Arial" panose="020B0604020202020204" pitchFamily="34" charset="0"/>
              </a:rPr>
              <a:t>identity.</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While</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reflecting</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on</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intersections</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your</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own</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others’</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positionality</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lived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experiences,</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please</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remember</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that </a:t>
            </a:r>
            <a:r>
              <a:rPr lang="en-US" sz="3200" spc="-10" dirty="0">
                <a:solidFill>
                  <a:schemeClr val="bg2"/>
                </a:solidFill>
                <a:effectLst/>
                <a:latin typeface="Century Gothic" panose="020B0502020202020204" pitchFamily="34" charset="0"/>
                <a:ea typeface="Arial" panose="020B0604020202020204" pitchFamily="34" charset="0"/>
              </a:rPr>
              <a:t>the</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intersections</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of gender and</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sexual</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orientation</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are</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complex and</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complimentary and</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not mutually</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exclusive.</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As</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you</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navigate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next</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pillar</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on</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gender,</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take</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time</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consider</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how</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sexual</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orientation</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builds</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on</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support</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diversity</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gender</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identity within your communities.</a:t>
            </a:r>
          </a:p>
          <a:p>
            <a:pPr marL="136525" marR="267970">
              <a:lnSpc>
                <a:spcPct val="105000"/>
              </a:lnSpc>
              <a:spcBef>
                <a:spcPts val="970"/>
              </a:spcBef>
              <a:spcAft>
                <a:spcPts val="0"/>
              </a:spcAft>
            </a:pPr>
            <a:endParaRPr lang="en-CA" dirty="0">
              <a:solidFill>
                <a:schemeClr val="bg2"/>
              </a:solidFill>
              <a:effectLst/>
              <a:latin typeface="Century Gothic" panose="020B0502020202020204" pitchFamily="34" charset="0"/>
              <a:ea typeface="Arial" panose="020B0604020202020204" pitchFamily="34" charset="0"/>
            </a:endParaRPr>
          </a:p>
          <a:p>
            <a:pPr marL="136525">
              <a:spcBef>
                <a:spcPts val="940"/>
              </a:spcBef>
            </a:pPr>
            <a:r>
              <a:rPr lang="en-US" b="1" kern="0" dirty="0">
                <a:solidFill>
                  <a:schemeClr val="bg2"/>
                </a:solidFill>
                <a:effectLst/>
                <a:latin typeface="Century Gothic" panose="020B0502020202020204" pitchFamily="34" charset="0"/>
                <a:ea typeface="Arial" panose="020B0604020202020204" pitchFamily="34" charset="0"/>
              </a:rPr>
              <a:t>Ivey</a:t>
            </a:r>
            <a:r>
              <a:rPr lang="en-US" b="1" kern="0" spc="-50" dirty="0">
                <a:solidFill>
                  <a:schemeClr val="bg2"/>
                </a:solidFill>
                <a:effectLst/>
                <a:latin typeface="Century Gothic" panose="020B0502020202020204" pitchFamily="34" charset="0"/>
                <a:ea typeface="Arial" panose="020B0604020202020204" pitchFamily="34" charset="0"/>
              </a:rPr>
              <a:t> </a:t>
            </a:r>
            <a:r>
              <a:rPr lang="en-US" b="1" kern="0" dirty="0">
                <a:solidFill>
                  <a:schemeClr val="bg2"/>
                </a:solidFill>
                <a:effectLst/>
                <a:latin typeface="Century Gothic" panose="020B0502020202020204" pitchFamily="34" charset="0"/>
                <a:ea typeface="Arial" panose="020B0604020202020204" pitchFamily="34" charset="0"/>
              </a:rPr>
              <a:t>Pride</a:t>
            </a:r>
            <a:r>
              <a:rPr lang="en-US" b="1" kern="0" spc="-10" dirty="0">
                <a:solidFill>
                  <a:schemeClr val="bg2"/>
                </a:solidFill>
                <a:effectLst/>
                <a:latin typeface="Century Gothic" panose="020B0502020202020204" pitchFamily="34" charset="0"/>
                <a:ea typeface="Arial" panose="020B0604020202020204" pitchFamily="34" charset="0"/>
              </a:rPr>
              <a:t> </a:t>
            </a:r>
            <a:r>
              <a:rPr lang="en-US" b="1" kern="0" dirty="0">
                <a:solidFill>
                  <a:schemeClr val="bg2"/>
                </a:solidFill>
                <a:effectLst/>
                <a:latin typeface="Century Gothic" panose="020B0502020202020204" pitchFamily="34" charset="0"/>
                <a:ea typeface="Arial" panose="020B0604020202020204" pitchFamily="34" charset="0"/>
              </a:rPr>
              <a:t>Club</a:t>
            </a:r>
            <a:r>
              <a:rPr lang="en-US" b="1" kern="0" spc="-45" dirty="0">
                <a:solidFill>
                  <a:schemeClr val="bg2"/>
                </a:solidFill>
                <a:effectLst/>
                <a:latin typeface="Century Gothic" panose="020B0502020202020204" pitchFamily="34" charset="0"/>
                <a:ea typeface="Arial" panose="020B0604020202020204" pitchFamily="34" charset="0"/>
              </a:rPr>
              <a:t> </a:t>
            </a:r>
            <a:r>
              <a:rPr lang="en-US" b="1" kern="0" spc="-10" dirty="0">
                <a:solidFill>
                  <a:schemeClr val="bg2"/>
                </a:solidFill>
                <a:effectLst/>
                <a:latin typeface="Century Gothic" panose="020B0502020202020204" pitchFamily="34" charset="0"/>
                <a:ea typeface="Arial" panose="020B0604020202020204" pitchFamily="34" charset="0"/>
              </a:rPr>
              <a:t>Information</a:t>
            </a:r>
          </a:p>
          <a:p>
            <a:pPr marL="136525">
              <a:spcBef>
                <a:spcPts val="940"/>
              </a:spcBef>
            </a:pPr>
            <a:endParaRPr lang="en-CA" b="1" kern="0" dirty="0">
              <a:solidFill>
                <a:schemeClr val="bg2"/>
              </a:solidFill>
              <a:effectLst/>
              <a:latin typeface="Century Gothic" panose="020B0502020202020204" pitchFamily="34" charset="0"/>
              <a:ea typeface="Arial" panose="020B0604020202020204" pitchFamily="34" charset="0"/>
            </a:endParaRPr>
          </a:p>
          <a:p>
            <a:pPr marL="136525" marR="270510">
              <a:lnSpc>
                <a:spcPct val="105000"/>
              </a:lnSpc>
              <a:spcBef>
                <a:spcPts val="970"/>
              </a:spcBef>
              <a:spcAft>
                <a:spcPts val="0"/>
              </a:spcAft>
            </a:pPr>
            <a:r>
              <a:rPr lang="en-US" sz="3200" dirty="0">
                <a:solidFill>
                  <a:schemeClr val="bg2"/>
                </a:solidFill>
                <a:effectLst/>
                <a:latin typeface="Century Gothic" panose="020B0502020202020204" pitchFamily="34" charset="0"/>
                <a:ea typeface="Arial" panose="020B0604020202020204" pitchFamily="34" charset="0"/>
              </a:rPr>
              <a:t>Ivey</a:t>
            </a:r>
            <a:r>
              <a:rPr lang="en-US" sz="3200" spc="-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Pride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Club</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(IPC)</a:t>
            </a:r>
            <a:r>
              <a:rPr lang="en-US" sz="3200" spc="-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is</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2SLGBTQIA+</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affiliation</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business</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club</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on</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campus.</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Our</a:t>
            </a:r>
            <a:r>
              <a:rPr lang="en-US" sz="3200" spc="-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mission</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is</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empower</a:t>
            </a:r>
            <a:r>
              <a:rPr lang="en-US" sz="3200" spc="-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queer</a:t>
            </a:r>
            <a:r>
              <a:rPr lang="en-US" sz="3200" spc="-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trans</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students to reach their fullest potential; all 2SLGBTQIA+ identifying students &amp; allies are welcome. IPC advocates inclusion in the broader </a:t>
            </a:r>
            <a:r>
              <a:rPr lang="en-US" sz="3200" spc="-10" dirty="0">
                <a:solidFill>
                  <a:schemeClr val="bg2"/>
                </a:solidFill>
                <a:effectLst/>
                <a:latin typeface="Century Gothic" panose="020B0502020202020204" pitchFamily="34" charset="0"/>
                <a:ea typeface="Arial" panose="020B0604020202020204" pitchFamily="34" charset="0"/>
              </a:rPr>
              <a:t>Ivey community.</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We</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liaise</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with</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Ivey administration,</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faculty, and</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other student</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clubs</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to</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ensure</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that</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cases,</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guest</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speakers,</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and </a:t>
            </a:r>
            <a:r>
              <a:rPr lang="en-US" sz="3200" dirty="0">
                <a:solidFill>
                  <a:schemeClr val="bg2"/>
                </a:solidFill>
                <a:effectLst/>
                <a:latin typeface="Century Gothic" panose="020B0502020202020204" pitchFamily="34" charset="0"/>
                <a:ea typeface="Arial" panose="020B0604020202020204" pitchFamily="34" charset="0"/>
              </a:rPr>
              <a:t>social events are inclusive.</a:t>
            </a:r>
          </a:p>
          <a:p>
            <a:pPr marL="136525" marR="270510">
              <a:lnSpc>
                <a:spcPct val="105000"/>
              </a:lnSpc>
              <a:spcBef>
                <a:spcPts val="970"/>
              </a:spcBef>
              <a:spcAft>
                <a:spcPts val="0"/>
              </a:spcAft>
            </a:pPr>
            <a:endParaRPr lang="en-CA" sz="3200" dirty="0">
              <a:solidFill>
                <a:schemeClr val="bg2"/>
              </a:solidFill>
              <a:effectLst/>
              <a:latin typeface="Century Gothic" panose="020B0502020202020204" pitchFamily="34" charset="0"/>
              <a:ea typeface="Arial" panose="020B0604020202020204" pitchFamily="34" charset="0"/>
            </a:endParaRPr>
          </a:p>
          <a:p>
            <a:pPr marL="136525">
              <a:lnSpc>
                <a:spcPct val="106000"/>
              </a:lnSpc>
              <a:spcBef>
                <a:spcPts val="905"/>
              </a:spcBef>
              <a:spcAft>
                <a:spcPts val="0"/>
              </a:spcAft>
            </a:pPr>
            <a:r>
              <a:rPr lang="en-US" sz="3200" dirty="0">
                <a:solidFill>
                  <a:schemeClr val="bg2"/>
                </a:solidFill>
                <a:effectLst/>
                <a:latin typeface="Century Gothic" panose="020B0502020202020204" pitchFamily="34" charset="0"/>
                <a:ea typeface="Arial" panose="020B0604020202020204" pitchFamily="34" charset="0"/>
              </a:rPr>
              <a:t>If you have any questions about IPC, please feel free</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 reach out to the club Co-Presidents, Sophia Noguera </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rPr>
              <a:t>(</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snoguera.hba2023@ivey.ca</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 Cole Aristone </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rPr>
              <a:t>(</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caristone.hba2023@ivey.ca</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rPr>
              <a:t>)</a:t>
            </a:r>
            <a:endParaRPr lang="en-CA" sz="3200" dirty="0">
              <a:solidFill>
                <a:schemeClr val="accent1">
                  <a:lumMod val="50000"/>
                  <a:lumOff val="50000"/>
                </a:schemeClr>
              </a:solidFill>
              <a:effectLst/>
              <a:latin typeface="Century Gothic" panose="020B0502020202020204" pitchFamily="34" charset="0"/>
              <a:ea typeface="Arial" panose="020B0604020202020204" pitchFamily="34" charset="0"/>
            </a:endParaRPr>
          </a:p>
          <a:p>
            <a:pPr marL="136525" marR="270510">
              <a:lnSpc>
                <a:spcPct val="106000"/>
              </a:lnSpc>
              <a:spcBef>
                <a:spcPts val="890"/>
              </a:spcBef>
              <a:spcAft>
                <a:spcPts val="0"/>
              </a:spcAft>
            </a:pPr>
            <a:endParaRPr lang="en-US" sz="3200" b="1" dirty="0">
              <a:solidFill>
                <a:schemeClr val="bg2"/>
              </a:solidFill>
              <a:effectLst/>
              <a:latin typeface="Century Gothic" panose="020B0502020202020204" pitchFamily="34" charset="0"/>
              <a:ea typeface="Arial" panose="020B0604020202020204" pitchFamily="34" charset="0"/>
            </a:endParaRPr>
          </a:p>
        </p:txBody>
      </p:sp>
      <p:sp>
        <p:nvSpPr>
          <p:cNvPr id="2" name="Title 1">
            <a:extLst>
              <a:ext uri="{FF2B5EF4-FFF2-40B4-BE49-F238E27FC236}">
                <a16:creationId xmlns:a16="http://schemas.microsoft.com/office/drawing/2014/main" id="{607B186D-5A01-7EAF-90A5-0A732513224D}"/>
              </a:ext>
            </a:extLst>
          </p:cNvPr>
          <p:cNvSpPr txBox="1">
            <a:spLocks/>
          </p:cNvSpPr>
          <p:nvPr/>
        </p:nvSpPr>
        <p:spPr>
          <a:xfrm>
            <a:off x="1466251" y="883652"/>
            <a:ext cx="18523549"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2: Sexual Orientation:</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28822469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817D02-4C8A-2705-FFAC-0D01CD8167DF}"/>
              </a:ext>
            </a:extLst>
          </p:cNvPr>
          <p:cNvSpPr txBox="1">
            <a:spLocks/>
          </p:cNvSpPr>
          <p:nvPr/>
        </p:nvSpPr>
        <p:spPr>
          <a:xfrm>
            <a:off x="1466251" y="679245"/>
            <a:ext cx="17761549"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2: Sexual Orientation</a:t>
            </a:r>
            <a:endParaRPr lang="en-CA" sz="8800" dirty="0">
              <a:solidFill>
                <a:schemeClr val="bg2"/>
              </a:solidFill>
              <a:effectLst/>
              <a:latin typeface="Century Gothic" panose="020B0502020202020204" pitchFamily="34" charset="0"/>
              <a:ea typeface="Arial" panose="020B0604020202020204" pitchFamily="34" charset="0"/>
            </a:endParaRPr>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1704992"/>
            <a:ext cx="20548600" cy="9994596"/>
          </a:xfrm>
          <a:prstGeom prst="rect">
            <a:avLst/>
          </a:prstGeom>
          <a:noFill/>
        </p:spPr>
        <p:txBody>
          <a:bodyPr wrap="square" rtlCol="0">
            <a:spAutoFit/>
          </a:bodyPr>
          <a:lstStyle/>
          <a:p>
            <a:pPr marL="136525" marR="267970">
              <a:lnSpc>
                <a:spcPct val="105000"/>
              </a:lnSpc>
              <a:spcBef>
                <a:spcPts val="970"/>
              </a:spcBef>
              <a:spcAft>
                <a:spcPts val="0"/>
              </a:spcAft>
            </a:pPr>
            <a:endParaRPr lang="en-US" sz="3200" spc="-10" dirty="0">
              <a:solidFill>
                <a:schemeClr val="bg1"/>
              </a:solidFill>
              <a:effectLst/>
              <a:latin typeface="Century Gothic" panose="020B0502020202020204" pitchFamily="34" charset="0"/>
              <a:ea typeface="Arial" panose="020B0604020202020204" pitchFamily="34" charset="0"/>
            </a:endParaRPr>
          </a:p>
          <a:p>
            <a:pPr marL="342900" marR="1898015" lvl="0" indent="-342900">
              <a:lnSpc>
                <a:spcPct val="106000"/>
              </a:lnSpc>
              <a:buClr>
                <a:srgbClr val="2C3A45"/>
              </a:buClr>
              <a:buSzPts val="1000"/>
              <a:buFont typeface="Arial" panose="020B0604020202020204" pitchFamily="34" charset="0"/>
              <a:buChar char="•"/>
              <a:tabLst>
                <a:tab pos="831850" algn="l"/>
                <a:tab pos="832485" algn="l"/>
              </a:tabLst>
            </a:pPr>
            <a:r>
              <a:rPr lang="en-US" sz="3200" dirty="0">
                <a:solidFill>
                  <a:schemeClr val="bg1"/>
                </a:solidFill>
                <a:effectLst/>
                <a:latin typeface="Century Gothic" panose="020B0502020202020204" pitchFamily="34" charset="0"/>
                <a:ea typeface="Arial" panose="020B0604020202020204" pitchFamily="34" charset="0"/>
              </a:rPr>
              <a:t>It</a:t>
            </a:r>
            <a:r>
              <a:rPr lang="en-US" sz="3200" spc="-4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Gets</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Better</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Campaign</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Suicide</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awareness</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and</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prevention</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video</a:t>
            </a:r>
            <a:r>
              <a:rPr lang="en-US" sz="3200" spc="-4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campaign</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for</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2SLGBTQ+ youth </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rPr>
              <a:t>(</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www.itgetsbetter.org</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rPr>
              <a:t>).</a:t>
            </a:r>
          </a:p>
          <a:p>
            <a:pPr marL="342900" marR="1898015" lvl="0" indent="-342900">
              <a:lnSpc>
                <a:spcPct val="106000"/>
              </a:lnSpc>
              <a:buClr>
                <a:srgbClr val="2C3A45"/>
              </a:buClr>
              <a:buSzPts val="1000"/>
              <a:buFont typeface="Arial" panose="020B0604020202020204" pitchFamily="34" charset="0"/>
              <a:buChar char="•"/>
              <a:tabLst>
                <a:tab pos="831850" algn="l"/>
                <a:tab pos="832485" algn="l"/>
              </a:tabLst>
            </a:pPr>
            <a:endParaRPr lang="en-CA" sz="3200" dirty="0">
              <a:solidFill>
                <a:schemeClr val="bg1"/>
              </a:solidFill>
              <a:effectLst/>
              <a:latin typeface="Century Gothic" panose="020B0502020202020204" pitchFamily="34" charset="0"/>
              <a:ea typeface="Arial" panose="020B0604020202020204" pitchFamily="34" charset="0"/>
            </a:endParaRPr>
          </a:p>
          <a:p>
            <a:pPr marL="342900" marR="571500" lvl="0" indent="-342900">
              <a:lnSpc>
                <a:spcPct val="106000"/>
              </a:lnSpc>
              <a:buClr>
                <a:srgbClr val="2C3A45"/>
              </a:buClr>
              <a:buSzPts val="1000"/>
              <a:buFont typeface="Arial" panose="020B0604020202020204" pitchFamily="34" charset="0"/>
              <a:buChar char="•"/>
              <a:tabLst>
                <a:tab pos="831850" algn="l"/>
                <a:tab pos="832485" algn="l"/>
              </a:tabLst>
            </a:pP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Lesbian, Gay, Bi</a:t>
            </a:r>
            <a:r>
              <a:rPr lang="en-US" sz="3200" spc="-5" dirty="0">
                <a:solidFill>
                  <a:schemeClr val="accent1">
                    <a:lumMod val="50000"/>
                    <a:lumOff val="50000"/>
                  </a:schemeClr>
                </a:solidFill>
                <a:effectLst/>
                <a:latin typeface="Century Gothic" panose="020B0502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 </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&amp; Trans Youthline (Links to</a:t>
            </a:r>
            <a:r>
              <a:rPr lang="en-US" sz="3200" spc="-10" dirty="0">
                <a:solidFill>
                  <a:schemeClr val="accent1">
                    <a:lumMod val="50000"/>
                    <a:lumOff val="50000"/>
                  </a:schemeClr>
                </a:solidFill>
                <a:effectLst/>
                <a:latin typeface="Century Gothic" panose="020B0502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 </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an</a:t>
            </a:r>
            <a:r>
              <a:rPr lang="en-US" sz="3200" spc="-5" dirty="0">
                <a:solidFill>
                  <a:schemeClr val="accent1">
                    <a:lumMod val="50000"/>
                    <a:lumOff val="50000"/>
                  </a:schemeClr>
                </a:solidFill>
                <a:effectLst/>
                <a:latin typeface="Century Gothic" panose="020B0502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 </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external site.)</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 Free peer support</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for youth</a:t>
            </a:r>
            <a:r>
              <a:rPr lang="en-US" sz="3200" spc="-1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aged</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26+ (1-800-268- </a:t>
            </a:r>
            <a:r>
              <a:rPr lang="en-US" sz="3200" spc="-10" dirty="0">
                <a:solidFill>
                  <a:schemeClr val="bg1"/>
                </a:solidFill>
                <a:effectLst/>
                <a:latin typeface="Century Gothic" panose="020B0502020202020204" pitchFamily="34" charset="0"/>
                <a:ea typeface="Arial" panose="020B0604020202020204" pitchFamily="34" charset="0"/>
              </a:rPr>
              <a:t>9688).</a:t>
            </a:r>
          </a:p>
          <a:p>
            <a:pPr marL="342900" marR="571500" lvl="0" indent="-342900">
              <a:lnSpc>
                <a:spcPct val="106000"/>
              </a:lnSpc>
              <a:buClr>
                <a:srgbClr val="2C3A45"/>
              </a:buClr>
              <a:buSzPts val="1000"/>
              <a:buFont typeface="Arial" panose="020B0604020202020204" pitchFamily="34" charset="0"/>
              <a:buChar char="•"/>
              <a:tabLst>
                <a:tab pos="831850" algn="l"/>
                <a:tab pos="832485" algn="l"/>
              </a:tabLst>
            </a:pPr>
            <a:endParaRPr lang="en-CA" sz="3200" dirty="0">
              <a:solidFill>
                <a:schemeClr val="bg1"/>
              </a:solidFill>
              <a:effectLst/>
              <a:latin typeface="Century Gothic" panose="020B0502020202020204" pitchFamily="34" charset="0"/>
              <a:ea typeface="Arial" panose="020B0604020202020204" pitchFamily="34" charset="0"/>
            </a:endParaRPr>
          </a:p>
          <a:p>
            <a:pPr marL="342900" marR="174625" lvl="0" indent="-342900">
              <a:lnSpc>
                <a:spcPct val="106000"/>
              </a:lnSpc>
              <a:buClr>
                <a:srgbClr val="2C3A45"/>
              </a:buClr>
              <a:buSzPts val="1000"/>
              <a:buFont typeface="Arial" panose="020B0604020202020204" pitchFamily="34" charset="0"/>
              <a:buChar char="•"/>
              <a:tabLst>
                <a:tab pos="831850" algn="l"/>
                <a:tab pos="832485" algn="l"/>
              </a:tabLst>
            </a:pPr>
            <a:r>
              <a:rPr lang="en-US" sz="3200" dirty="0">
                <a:solidFill>
                  <a:schemeClr val="bg1"/>
                </a:solidFill>
                <a:effectLst/>
                <a:latin typeface="Century Gothic" panose="020B0502020202020204" pitchFamily="34" charset="0"/>
                <a:ea typeface="Arial" panose="020B0604020202020204" pitchFamily="34" charset="0"/>
                <a:hlinkClick r:id="rId5">
                  <a:extLst>
                    <a:ext uri="{A12FA001-AC4F-418D-AE19-62706E023703}">
                      <ahyp:hlinkClr xmlns:ahyp="http://schemas.microsoft.com/office/drawing/2018/hyperlinkcolor" val="tx"/>
                    </a:ext>
                  </a:extLst>
                </a:hlinkClick>
              </a:rPr>
              <a:t>Parents, Friends of Lesbians and Gays (PFLAG) (Links to an external site.)</a:t>
            </a:r>
            <a:r>
              <a:rPr lang="en-US" sz="3200" dirty="0">
                <a:solidFill>
                  <a:schemeClr val="bg1"/>
                </a:solidFill>
                <a:effectLst/>
                <a:latin typeface="Century Gothic" panose="020B0502020202020204" pitchFamily="34" charset="0"/>
                <a:ea typeface="Arial" panose="020B0604020202020204" pitchFamily="34" charset="0"/>
              </a:rPr>
              <a:t> – General resources for 2SLGBTQ+ people and</a:t>
            </a:r>
            <a:r>
              <a:rPr lang="en-US" sz="3200" spc="20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their</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families</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rPr>
              <a:t>(</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hlinkClick r:id="rId5">
                  <a:extLst>
                    <a:ext uri="{A12FA001-AC4F-418D-AE19-62706E023703}">
                      <ahyp:hlinkClr xmlns:ahyp="http://schemas.microsoft.com/office/drawing/2018/hyperlinkcolor" val="tx"/>
                    </a:ext>
                  </a:extLst>
                </a:hlinkClick>
              </a:rPr>
              <a:t>www.pflagcanada.ca</a:t>
            </a:r>
            <a:r>
              <a:rPr lang="en-US" sz="3200" spc="-40" dirty="0">
                <a:solidFill>
                  <a:schemeClr val="accent1">
                    <a:lumMod val="50000"/>
                    <a:lumOff val="50000"/>
                  </a:schemeClr>
                </a:solidFill>
                <a:effectLst/>
                <a:latin typeface="Century Gothic" panose="020B0502020202020204" pitchFamily="34" charset="0"/>
                <a:ea typeface="Arial" panose="020B0604020202020204" pitchFamily="34" charset="0"/>
                <a:hlinkClick r:id="rId5">
                  <a:extLst>
                    <a:ext uri="{A12FA001-AC4F-418D-AE19-62706E023703}">
                      <ahyp:hlinkClr xmlns:ahyp="http://schemas.microsoft.com/office/drawing/2018/hyperlinkcolor" val="tx"/>
                    </a:ext>
                  </a:extLst>
                </a:hlinkClick>
              </a:rPr>
              <a:t> </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hlinkClick r:id="rId5">
                  <a:extLst>
                    <a:ext uri="{A12FA001-AC4F-418D-AE19-62706E023703}">
                      <ahyp:hlinkClr xmlns:ahyp="http://schemas.microsoft.com/office/drawing/2018/hyperlinkcolor" val="tx"/>
                    </a:ext>
                  </a:extLst>
                </a:hlinkClick>
              </a:rPr>
              <a:t>(Links</a:t>
            </a:r>
            <a:r>
              <a:rPr lang="en-US" sz="3200" spc="-35" dirty="0">
                <a:solidFill>
                  <a:schemeClr val="accent1">
                    <a:lumMod val="50000"/>
                    <a:lumOff val="50000"/>
                  </a:schemeClr>
                </a:solidFill>
                <a:effectLst/>
                <a:latin typeface="Century Gothic" panose="020B0502020202020204" pitchFamily="34" charset="0"/>
                <a:ea typeface="Arial" panose="020B0604020202020204" pitchFamily="34" charset="0"/>
                <a:hlinkClick r:id="rId5">
                  <a:extLst>
                    <a:ext uri="{A12FA001-AC4F-418D-AE19-62706E023703}">
                      <ahyp:hlinkClr xmlns:ahyp="http://schemas.microsoft.com/office/drawing/2018/hyperlinkcolor" val="tx"/>
                    </a:ext>
                  </a:extLst>
                </a:hlinkClick>
              </a:rPr>
              <a:t> </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hlinkClick r:id="rId5">
                  <a:extLst>
                    <a:ext uri="{A12FA001-AC4F-418D-AE19-62706E023703}">
                      <ahyp:hlinkClr xmlns:ahyp="http://schemas.microsoft.com/office/drawing/2018/hyperlinkcolor" val="tx"/>
                    </a:ext>
                  </a:extLst>
                </a:hlinkClick>
              </a:rPr>
              <a:t>to</a:t>
            </a:r>
            <a:r>
              <a:rPr lang="en-US" sz="3200" spc="-50" dirty="0">
                <a:solidFill>
                  <a:schemeClr val="accent1">
                    <a:lumMod val="50000"/>
                    <a:lumOff val="50000"/>
                  </a:schemeClr>
                </a:solidFill>
                <a:effectLst/>
                <a:latin typeface="Century Gothic" panose="020B0502020202020204" pitchFamily="34" charset="0"/>
                <a:ea typeface="Arial" panose="020B0604020202020204" pitchFamily="34" charset="0"/>
                <a:hlinkClick r:id="rId5">
                  <a:extLst>
                    <a:ext uri="{A12FA001-AC4F-418D-AE19-62706E023703}">
                      <ahyp:hlinkClr xmlns:ahyp="http://schemas.microsoft.com/office/drawing/2018/hyperlinkcolor" val="tx"/>
                    </a:ext>
                  </a:extLst>
                </a:hlinkClick>
              </a:rPr>
              <a:t> </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hlinkClick r:id="rId5">
                  <a:extLst>
                    <a:ext uri="{A12FA001-AC4F-418D-AE19-62706E023703}">
                      <ahyp:hlinkClr xmlns:ahyp="http://schemas.microsoft.com/office/drawing/2018/hyperlinkcolor" val="tx"/>
                    </a:ext>
                  </a:extLst>
                </a:hlinkClick>
              </a:rPr>
              <a:t>an</a:t>
            </a:r>
            <a:r>
              <a:rPr lang="en-US" sz="3200" spc="-45" dirty="0">
                <a:solidFill>
                  <a:schemeClr val="accent1">
                    <a:lumMod val="50000"/>
                    <a:lumOff val="50000"/>
                  </a:schemeClr>
                </a:solidFill>
                <a:effectLst/>
                <a:latin typeface="Century Gothic" panose="020B0502020202020204" pitchFamily="34" charset="0"/>
                <a:ea typeface="Arial" panose="020B0604020202020204" pitchFamily="34" charset="0"/>
                <a:hlinkClick r:id="rId5">
                  <a:extLst>
                    <a:ext uri="{A12FA001-AC4F-418D-AE19-62706E023703}">
                      <ahyp:hlinkClr xmlns:ahyp="http://schemas.microsoft.com/office/drawing/2018/hyperlinkcolor" val="tx"/>
                    </a:ext>
                  </a:extLst>
                </a:hlinkClick>
              </a:rPr>
              <a:t> </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hlinkClick r:id="rId5">
                  <a:extLst>
                    <a:ext uri="{A12FA001-AC4F-418D-AE19-62706E023703}">
                      <ahyp:hlinkClr xmlns:ahyp="http://schemas.microsoft.com/office/drawing/2018/hyperlinkcolor" val="tx"/>
                    </a:ext>
                  </a:extLst>
                </a:hlinkClick>
              </a:rPr>
              <a:t>external</a:t>
            </a:r>
            <a:r>
              <a:rPr lang="en-US" sz="3200" spc="-40" dirty="0">
                <a:solidFill>
                  <a:schemeClr val="accent1">
                    <a:lumMod val="50000"/>
                    <a:lumOff val="50000"/>
                  </a:schemeClr>
                </a:solidFill>
                <a:effectLst/>
                <a:latin typeface="Century Gothic" panose="020B0502020202020204" pitchFamily="34" charset="0"/>
                <a:ea typeface="Arial" panose="020B0604020202020204" pitchFamily="34" charset="0"/>
                <a:hlinkClick r:id="rId5">
                  <a:extLst>
                    <a:ext uri="{A12FA001-AC4F-418D-AE19-62706E023703}">
                      <ahyp:hlinkClr xmlns:ahyp="http://schemas.microsoft.com/office/drawing/2018/hyperlinkcolor" val="tx"/>
                    </a:ext>
                  </a:extLst>
                </a:hlinkClick>
              </a:rPr>
              <a:t> </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hlinkClick r:id="rId5">
                  <a:extLst>
                    <a:ext uri="{A12FA001-AC4F-418D-AE19-62706E023703}">
                      <ahyp:hlinkClr xmlns:ahyp="http://schemas.microsoft.com/office/drawing/2018/hyperlinkcolor" val="tx"/>
                    </a:ext>
                  </a:extLst>
                </a:hlinkClick>
              </a:rPr>
              <a:t>site.)</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rPr>
              <a:t>)</a:t>
            </a:r>
            <a:endParaRPr lang="en-CA" sz="3200" dirty="0">
              <a:solidFill>
                <a:schemeClr val="accent1">
                  <a:lumMod val="50000"/>
                  <a:lumOff val="50000"/>
                </a:schemeClr>
              </a:solidFill>
              <a:effectLst/>
              <a:latin typeface="Century Gothic" panose="020B0502020202020204" pitchFamily="34" charset="0"/>
              <a:ea typeface="Arial" panose="020B0604020202020204" pitchFamily="34" charset="0"/>
            </a:endParaRPr>
          </a:p>
          <a:p>
            <a:pPr>
              <a:spcBef>
                <a:spcPts val="45"/>
              </a:spcBef>
            </a:pPr>
            <a:r>
              <a:rPr lang="en-US" sz="3200" dirty="0">
                <a:solidFill>
                  <a:schemeClr val="bg1"/>
                </a:solidFill>
                <a:effectLst/>
                <a:latin typeface="Century Gothic" panose="020B0502020202020204" pitchFamily="34" charset="0"/>
                <a:ea typeface="Arial" panose="020B0604020202020204" pitchFamily="34" charset="0"/>
              </a:rPr>
              <a:t> </a:t>
            </a:r>
            <a:endParaRPr lang="en-CA" sz="3200" dirty="0">
              <a:solidFill>
                <a:schemeClr val="bg1"/>
              </a:solidFill>
              <a:effectLst/>
              <a:latin typeface="Century Gothic" panose="020B0502020202020204" pitchFamily="34" charset="0"/>
              <a:ea typeface="Arial" panose="020B0604020202020204" pitchFamily="34" charset="0"/>
            </a:endParaRPr>
          </a:p>
          <a:p>
            <a:pPr marL="342900" marR="944245" lvl="0" indent="-342900">
              <a:lnSpc>
                <a:spcPct val="105000"/>
              </a:lnSpc>
              <a:spcBef>
                <a:spcPts val="380"/>
              </a:spcBef>
              <a:spcAft>
                <a:spcPts val="0"/>
              </a:spcAft>
              <a:buClr>
                <a:srgbClr val="2C3A45"/>
              </a:buClr>
              <a:buSzPts val="1000"/>
              <a:buFont typeface="Arial" panose="020B0604020202020204" pitchFamily="34" charset="0"/>
              <a:buChar char="•"/>
              <a:tabLst>
                <a:tab pos="831850" algn="l"/>
                <a:tab pos="832485" algn="l"/>
              </a:tabLst>
            </a:pPr>
            <a:r>
              <a:rPr lang="en-US" sz="3200" dirty="0">
                <a:solidFill>
                  <a:schemeClr val="bg1"/>
                </a:solidFill>
                <a:effectLst/>
                <a:latin typeface="Century Gothic" panose="020B0502020202020204" pitchFamily="34" charset="0"/>
                <a:ea typeface="Arial" panose="020B0604020202020204" pitchFamily="34" charset="0"/>
              </a:rPr>
              <a:t>Egale</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Canada</a:t>
            </a:r>
            <a:r>
              <a:rPr lang="en-US" sz="3200" spc="-4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t>
            </a:r>
            <a:r>
              <a:rPr lang="en-US" sz="3200" spc="-4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Advocacy</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and</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education</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resources</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and</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programming</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centered</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around</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2SLGBTQ+</a:t>
            </a:r>
            <a:r>
              <a:rPr lang="en-US" sz="3200" spc="-4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inclusion </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rPr>
              <a:t>(</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hlinkClick r:id="rId6">
                  <a:extLst>
                    <a:ext uri="{A12FA001-AC4F-418D-AE19-62706E023703}">
                      <ahyp:hlinkClr xmlns:ahyp="http://schemas.microsoft.com/office/drawing/2018/hyperlinkcolor" val="tx"/>
                    </a:ext>
                  </a:extLst>
                </a:hlinkClick>
              </a:rPr>
              <a:t>www.egale.ca</a:t>
            </a:r>
            <a:r>
              <a:rPr lang="en-US" sz="3200" spc="-10" dirty="0">
                <a:solidFill>
                  <a:schemeClr val="accent1">
                    <a:lumMod val="50000"/>
                    <a:lumOff val="50000"/>
                  </a:schemeClr>
                </a:solidFill>
                <a:effectLst/>
                <a:latin typeface="Century Gothic" panose="020B0502020202020204" pitchFamily="34" charset="0"/>
                <a:ea typeface="Arial" panose="020B0604020202020204" pitchFamily="34" charset="0"/>
                <a:hlinkClick r:id="rId6">
                  <a:extLst>
                    <a:ext uri="{A12FA001-AC4F-418D-AE19-62706E023703}">
                      <ahyp:hlinkClr xmlns:ahyp="http://schemas.microsoft.com/office/drawing/2018/hyperlinkcolor" val="tx"/>
                    </a:ext>
                  </a:extLst>
                </a:hlinkClick>
              </a:rPr>
              <a:t> </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hlinkClick r:id="rId6">
                  <a:extLst>
                    <a:ext uri="{A12FA001-AC4F-418D-AE19-62706E023703}">
                      <ahyp:hlinkClr xmlns:ahyp="http://schemas.microsoft.com/office/drawing/2018/hyperlinkcolor" val="tx"/>
                    </a:ext>
                  </a:extLst>
                </a:hlinkClick>
              </a:rPr>
              <a:t>(Links</a:t>
            </a:r>
            <a:r>
              <a:rPr lang="en-US" sz="3200" spc="-15" dirty="0">
                <a:solidFill>
                  <a:schemeClr val="accent1">
                    <a:lumMod val="50000"/>
                    <a:lumOff val="50000"/>
                  </a:schemeClr>
                </a:solidFill>
                <a:effectLst/>
                <a:latin typeface="Century Gothic" panose="020B0502020202020204" pitchFamily="34" charset="0"/>
                <a:ea typeface="Arial" panose="020B0604020202020204" pitchFamily="34" charset="0"/>
                <a:hlinkClick r:id="rId6">
                  <a:extLst>
                    <a:ext uri="{A12FA001-AC4F-418D-AE19-62706E023703}">
                      <ahyp:hlinkClr xmlns:ahyp="http://schemas.microsoft.com/office/drawing/2018/hyperlinkcolor" val="tx"/>
                    </a:ext>
                  </a:extLst>
                </a:hlinkClick>
              </a:rPr>
              <a:t> </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hlinkClick r:id="rId6">
                  <a:extLst>
                    <a:ext uri="{A12FA001-AC4F-418D-AE19-62706E023703}">
                      <ahyp:hlinkClr xmlns:ahyp="http://schemas.microsoft.com/office/drawing/2018/hyperlinkcolor" val="tx"/>
                    </a:ext>
                  </a:extLst>
                </a:hlinkClick>
              </a:rPr>
              <a:t>to</a:t>
            </a:r>
            <a:r>
              <a:rPr lang="en-US" sz="3200" spc="-30" dirty="0">
                <a:solidFill>
                  <a:schemeClr val="accent1">
                    <a:lumMod val="50000"/>
                    <a:lumOff val="50000"/>
                  </a:schemeClr>
                </a:solidFill>
                <a:effectLst/>
                <a:latin typeface="Century Gothic" panose="020B0502020202020204" pitchFamily="34" charset="0"/>
                <a:ea typeface="Arial" panose="020B0604020202020204" pitchFamily="34" charset="0"/>
                <a:hlinkClick r:id="rId6">
                  <a:extLst>
                    <a:ext uri="{A12FA001-AC4F-418D-AE19-62706E023703}">
                      <ahyp:hlinkClr xmlns:ahyp="http://schemas.microsoft.com/office/drawing/2018/hyperlinkcolor" val="tx"/>
                    </a:ext>
                  </a:extLst>
                </a:hlinkClick>
              </a:rPr>
              <a:t> </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hlinkClick r:id="rId6">
                  <a:extLst>
                    <a:ext uri="{A12FA001-AC4F-418D-AE19-62706E023703}">
                      <ahyp:hlinkClr xmlns:ahyp="http://schemas.microsoft.com/office/drawing/2018/hyperlinkcolor" val="tx"/>
                    </a:ext>
                  </a:extLst>
                </a:hlinkClick>
              </a:rPr>
              <a:t>an</a:t>
            </a:r>
            <a:r>
              <a:rPr lang="en-US" sz="3200" spc="-25" dirty="0">
                <a:solidFill>
                  <a:schemeClr val="accent1">
                    <a:lumMod val="50000"/>
                    <a:lumOff val="50000"/>
                  </a:schemeClr>
                </a:solidFill>
                <a:effectLst/>
                <a:latin typeface="Century Gothic" panose="020B0502020202020204" pitchFamily="34" charset="0"/>
                <a:ea typeface="Arial" panose="020B0604020202020204" pitchFamily="34" charset="0"/>
                <a:hlinkClick r:id="rId6">
                  <a:extLst>
                    <a:ext uri="{A12FA001-AC4F-418D-AE19-62706E023703}">
                      <ahyp:hlinkClr xmlns:ahyp="http://schemas.microsoft.com/office/drawing/2018/hyperlinkcolor" val="tx"/>
                    </a:ext>
                  </a:extLst>
                </a:hlinkClick>
              </a:rPr>
              <a:t> </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hlinkClick r:id="rId6">
                  <a:extLst>
                    <a:ext uri="{A12FA001-AC4F-418D-AE19-62706E023703}">
                      <ahyp:hlinkClr xmlns:ahyp="http://schemas.microsoft.com/office/drawing/2018/hyperlinkcolor" val="tx"/>
                    </a:ext>
                  </a:extLst>
                </a:hlinkClick>
              </a:rPr>
              <a:t>external</a:t>
            </a:r>
            <a:r>
              <a:rPr lang="en-US" sz="3200" spc="-15" dirty="0">
                <a:solidFill>
                  <a:schemeClr val="accent1">
                    <a:lumMod val="50000"/>
                    <a:lumOff val="50000"/>
                  </a:schemeClr>
                </a:solidFill>
                <a:effectLst/>
                <a:latin typeface="Century Gothic" panose="020B0502020202020204" pitchFamily="34" charset="0"/>
                <a:ea typeface="Arial" panose="020B0604020202020204" pitchFamily="34" charset="0"/>
                <a:hlinkClick r:id="rId6">
                  <a:extLst>
                    <a:ext uri="{A12FA001-AC4F-418D-AE19-62706E023703}">
                      <ahyp:hlinkClr xmlns:ahyp="http://schemas.microsoft.com/office/drawing/2018/hyperlinkcolor" val="tx"/>
                    </a:ext>
                  </a:extLst>
                </a:hlinkClick>
              </a:rPr>
              <a:t> </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hlinkClick r:id="rId6">
                  <a:extLst>
                    <a:ext uri="{A12FA001-AC4F-418D-AE19-62706E023703}">
                      <ahyp:hlinkClr xmlns:ahyp="http://schemas.microsoft.com/office/drawing/2018/hyperlinkcolor" val="tx"/>
                    </a:ext>
                  </a:extLst>
                </a:hlinkClick>
              </a:rPr>
              <a:t>site.)</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rPr>
              <a:t>)</a:t>
            </a:r>
          </a:p>
          <a:p>
            <a:pPr marL="342900" marR="944245" lvl="0" indent="-342900">
              <a:lnSpc>
                <a:spcPct val="105000"/>
              </a:lnSpc>
              <a:spcBef>
                <a:spcPts val="380"/>
              </a:spcBef>
              <a:spcAft>
                <a:spcPts val="0"/>
              </a:spcAft>
              <a:buClr>
                <a:srgbClr val="2C3A45"/>
              </a:buClr>
              <a:buSzPts val="1000"/>
              <a:buFont typeface="Arial" panose="020B0604020202020204" pitchFamily="34" charset="0"/>
              <a:buChar char="•"/>
              <a:tabLst>
                <a:tab pos="831850" algn="l"/>
                <a:tab pos="832485" algn="l"/>
              </a:tabLst>
            </a:pPr>
            <a:endParaRPr lang="en-CA" sz="3200" dirty="0">
              <a:solidFill>
                <a:schemeClr val="bg1"/>
              </a:solidFill>
              <a:effectLst/>
              <a:latin typeface="Century Gothic" panose="020B0502020202020204" pitchFamily="34" charset="0"/>
              <a:ea typeface="Arial" panose="020B0604020202020204" pitchFamily="34" charset="0"/>
            </a:endParaRPr>
          </a:p>
          <a:p>
            <a:pPr marL="342900" marR="641985" lvl="0" indent="-342900">
              <a:lnSpc>
                <a:spcPct val="106000"/>
              </a:lnSpc>
              <a:spcBef>
                <a:spcPts val="30"/>
              </a:spcBef>
              <a:spcAft>
                <a:spcPts val="0"/>
              </a:spcAft>
              <a:buClr>
                <a:srgbClr val="2C3A45"/>
              </a:buClr>
              <a:buSzPts val="1000"/>
              <a:buFont typeface="Arial" panose="020B0604020202020204" pitchFamily="34" charset="0"/>
              <a:buChar char="•"/>
              <a:tabLst>
                <a:tab pos="831850" algn="l"/>
                <a:tab pos="832485" algn="l"/>
              </a:tabLst>
            </a:pPr>
            <a:r>
              <a:rPr lang="en-US" sz="3200" dirty="0">
                <a:solidFill>
                  <a:schemeClr val="bg1"/>
                </a:solidFill>
                <a:effectLst/>
                <a:latin typeface="Century Gothic" panose="020B0502020202020204" pitchFamily="34" charset="0"/>
                <a:ea typeface="Arial" panose="020B0604020202020204" pitchFamily="34" charset="0"/>
              </a:rPr>
              <a:t>The</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519</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Phone counseling by appointment</a:t>
            </a:r>
            <a:r>
              <a:rPr lang="en-US" sz="3200" spc="-1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for 2SLGBTQ+</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people</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aged</a:t>
            </a:r>
            <a:r>
              <a:rPr lang="en-US" sz="3200" spc="-1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18+</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t>
            </a:r>
            <a:r>
              <a:rPr lang="en-US" sz="3200" dirty="0">
                <a:solidFill>
                  <a:schemeClr val="bg1"/>
                </a:solidFill>
                <a:effectLst/>
                <a:latin typeface="Century Gothic" panose="020B0502020202020204" pitchFamily="34" charset="0"/>
                <a:ea typeface="Arial" panose="020B0604020202020204" pitchFamily="34" charset="0"/>
                <a:hlinkClick r:id="rId7">
                  <a:extLst>
                    <a:ext uri="{A12FA001-AC4F-418D-AE19-62706E023703}">
                      <ahyp:hlinkClr xmlns:ahyp="http://schemas.microsoft.com/office/drawing/2018/hyperlinkcolor" val="tx"/>
                    </a:ext>
                  </a:extLst>
                </a:hlinkClick>
              </a:rPr>
              <a:t>rverma@the519.org</a:t>
            </a:r>
            <a:r>
              <a:rPr lang="en-US" sz="3200" dirty="0">
                <a:solidFill>
                  <a:schemeClr val="bg1"/>
                </a:solidFill>
                <a:effectLst/>
                <a:latin typeface="Century Gothic" panose="020B0502020202020204" pitchFamily="34" charset="0"/>
                <a:ea typeface="Arial" panose="020B0604020202020204" pitchFamily="34" charset="0"/>
              </a:rPr>
              <a:t>) and</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housing support counseling for youth (</a:t>
            </a:r>
            <a:r>
              <a:rPr lang="en-US" sz="3200" dirty="0">
                <a:solidFill>
                  <a:schemeClr val="bg1"/>
                </a:solidFill>
                <a:effectLst/>
                <a:latin typeface="Century Gothic" panose="020B0502020202020204" pitchFamily="34" charset="0"/>
                <a:ea typeface="Arial" panose="020B0604020202020204" pitchFamily="34" charset="0"/>
                <a:hlinkClick r:id="rId8">
                  <a:extLst>
                    <a:ext uri="{A12FA001-AC4F-418D-AE19-62706E023703}">
                      <ahyp:hlinkClr xmlns:ahyp="http://schemas.microsoft.com/office/drawing/2018/hyperlinkcolor" val="tx"/>
                    </a:ext>
                  </a:extLst>
                </a:hlinkClick>
              </a:rPr>
              <a:t>vwatson@the519.org</a:t>
            </a:r>
            <a:r>
              <a:rPr lang="en-US" sz="3200" dirty="0">
                <a:solidFill>
                  <a:schemeClr val="bg1"/>
                </a:solidFill>
                <a:effectLst/>
                <a:latin typeface="Century Gothic" panose="020B0502020202020204" pitchFamily="34" charset="0"/>
                <a:ea typeface="Arial" panose="020B0604020202020204" pitchFamily="34" charset="0"/>
              </a:rPr>
              <a:t>)</a:t>
            </a:r>
            <a:endParaRPr lang="en-CA" sz="3200" dirty="0">
              <a:solidFill>
                <a:schemeClr val="bg1"/>
              </a:solidFill>
              <a:effectLst/>
              <a:latin typeface="Century Gothic" panose="020B0502020202020204" pitchFamily="34" charset="0"/>
              <a:ea typeface="Arial" panose="020B0604020202020204" pitchFamily="34" charset="0"/>
            </a:endParaRPr>
          </a:p>
          <a:p>
            <a:r>
              <a:rPr lang="en-US" sz="3200" dirty="0">
                <a:solidFill>
                  <a:schemeClr val="bg1"/>
                </a:solidFill>
                <a:effectLst/>
                <a:latin typeface="Century Gothic" panose="020B0502020202020204" pitchFamily="34" charset="0"/>
                <a:ea typeface="Arial" panose="020B0604020202020204" pitchFamily="34" charset="0"/>
              </a:rPr>
              <a:t> </a:t>
            </a:r>
            <a:endParaRPr lang="en-CA" sz="3200" dirty="0">
              <a:solidFill>
                <a:schemeClr val="bg1"/>
              </a:solidFill>
              <a:effectLst/>
              <a:latin typeface="Century Gothic" panose="020B0502020202020204" pitchFamily="34" charset="0"/>
              <a:ea typeface="Arial" panose="020B0604020202020204" pitchFamily="34" charset="0"/>
            </a:endParaRPr>
          </a:p>
          <a:p>
            <a:r>
              <a:rPr lang="en-US" sz="3200" dirty="0">
                <a:solidFill>
                  <a:schemeClr val="bg1"/>
                </a:solidFill>
                <a:effectLst/>
                <a:latin typeface="Century Gothic" panose="020B0502020202020204" pitchFamily="34" charset="0"/>
                <a:ea typeface="Arial" panose="020B0604020202020204" pitchFamily="34" charset="0"/>
              </a:rPr>
              <a:t> </a:t>
            </a:r>
            <a:endParaRPr lang="en-CA" sz="3200" dirty="0">
              <a:solidFill>
                <a:schemeClr val="bg1"/>
              </a:solidFill>
              <a:effectLst/>
              <a:latin typeface="Century Gothic" panose="020B0502020202020204" pitchFamily="34" charset="0"/>
              <a:ea typeface="Arial" panose="020B0604020202020204" pitchFamily="34" charset="0"/>
            </a:endParaRPr>
          </a:p>
          <a:p>
            <a:pPr marL="136525" marR="270510">
              <a:lnSpc>
                <a:spcPct val="105000"/>
              </a:lnSpc>
              <a:spcBef>
                <a:spcPts val="275"/>
              </a:spcBef>
              <a:spcAft>
                <a:spcPts val="0"/>
              </a:spcAft>
            </a:pPr>
            <a:r>
              <a:rPr lang="en-US" sz="3200" kern="0" dirty="0">
                <a:solidFill>
                  <a:schemeClr val="bg1"/>
                </a:solidFill>
                <a:effectLst/>
                <a:latin typeface="Century Gothic" panose="020B0502020202020204" pitchFamily="34" charset="0"/>
                <a:ea typeface="Arial" panose="020B0604020202020204" pitchFamily="34" charset="0"/>
              </a:rPr>
              <a:t>We want to learn from your experiences, insights and knowledge on this identity pillar. Please consider sharing feedback or</a:t>
            </a:r>
            <a:r>
              <a:rPr lang="en-US" sz="3200" kern="0" spc="200" dirty="0">
                <a:solidFill>
                  <a:schemeClr val="bg1"/>
                </a:solidFill>
                <a:effectLst/>
                <a:latin typeface="Century Gothic" panose="020B0502020202020204" pitchFamily="34" charset="0"/>
                <a:ea typeface="Arial" panose="020B0604020202020204" pitchFamily="34" charset="0"/>
              </a:rPr>
              <a:t> </a:t>
            </a:r>
            <a:r>
              <a:rPr lang="en-US" sz="3200" kern="0" dirty="0">
                <a:solidFill>
                  <a:schemeClr val="bg1"/>
                </a:solidFill>
                <a:effectLst/>
                <a:latin typeface="Century Gothic" panose="020B0502020202020204" pitchFamily="34" charset="0"/>
                <a:ea typeface="Arial" panose="020B0604020202020204" pitchFamily="34" charset="0"/>
              </a:rPr>
              <a:t>suggestions for us to consider in future iterations of this module.</a:t>
            </a:r>
            <a:endParaRPr lang="en-US" sz="3200" b="1" dirty="0">
              <a:solidFill>
                <a:schemeClr val="bg1"/>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24478126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817D02-4C8A-2705-FFAC-0D01CD8167DF}"/>
              </a:ext>
            </a:extLst>
          </p:cNvPr>
          <p:cNvSpPr txBox="1">
            <a:spLocks/>
          </p:cNvSpPr>
          <p:nvPr/>
        </p:nvSpPr>
        <p:spPr>
          <a:xfrm>
            <a:off x="1466251" y="1111695"/>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Invitation to Reflect:</a:t>
            </a:r>
            <a:endParaRPr lang="en-CA" sz="8800" dirty="0">
              <a:solidFill>
                <a:schemeClr val="bg2"/>
              </a:solidFill>
              <a:effectLst/>
              <a:latin typeface="Century Gothic" panose="020B0502020202020204" pitchFamily="34" charset="0"/>
              <a:ea typeface="Arial" panose="020B0604020202020204" pitchFamily="34" charset="0"/>
            </a:endParaRPr>
          </a:p>
        </p:txBody>
      </p:sp>
      <p:sp>
        <p:nvSpPr>
          <p:cNvPr id="2" name="TextBox 1">
            <a:extLst>
              <a:ext uri="{FF2B5EF4-FFF2-40B4-BE49-F238E27FC236}">
                <a16:creationId xmlns:a16="http://schemas.microsoft.com/office/drawing/2014/main" id="{5CB55A69-B347-D564-123B-54F81AA55367}"/>
              </a:ext>
            </a:extLst>
          </p:cNvPr>
          <p:cNvSpPr txBox="1"/>
          <p:nvPr/>
        </p:nvSpPr>
        <p:spPr>
          <a:xfrm>
            <a:off x="1605950" y="6404297"/>
            <a:ext cx="21144301" cy="707886"/>
          </a:xfrm>
          <a:prstGeom prst="rect">
            <a:avLst/>
          </a:prstGeom>
          <a:noFill/>
        </p:spPr>
        <p:txBody>
          <a:bodyPr wrap="square" rtlCol="0">
            <a:spAutoFit/>
          </a:bodyPr>
          <a:lstStyle/>
          <a:p>
            <a:endParaRPr lang="en-US" sz="4000" dirty="0">
              <a:solidFill>
                <a:schemeClr val="bg2"/>
              </a:solidFill>
              <a:latin typeface="Century Gothic" panose="020B0502020202020204" pitchFamily="34" charset="0"/>
            </a:endParaRPr>
          </a:p>
        </p:txBody>
      </p:sp>
      <p:sp>
        <p:nvSpPr>
          <p:cNvPr id="5" name="TextBox 4">
            <a:extLst>
              <a:ext uri="{FF2B5EF4-FFF2-40B4-BE49-F238E27FC236}">
                <a16:creationId xmlns:a16="http://schemas.microsoft.com/office/drawing/2014/main" id="{20886CA0-D07D-AF37-DA2C-006851A01919}"/>
              </a:ext>
            </a:extLst>
          </p:cNvPr>
          <p:cNvSpPr txBox="1"/>
          <p:nvPr/>
        </p:nvSpPr>
        <p:spPr>
          <a:xfrm>
            <a:off x="1605950" y="2565293"/>
            <a:ext cx="20548600" cy="9281515"/>
          </a:xfrm>
          <a:prstGeom prst="rect">
            <a:avLst/>
          </a:prstGeom>
          <a:noFill/>
        </p:spPr>
        <p:txBody>
          <a:bodyPr wrap="square" rtlCol="0">
            <a:spAutoFit/>
          </a:bodyPr>
          <a:lstStyle/>
          <a:p>
            <a:pPr marL="69850" marR="238125">
              <a:lnSpc>
                <a:spcPct val="105000"/>
              </a:lnSpc>
              <a:spcBef>
                <a:spcPts val="970"/>
              </a:spcBef>
              <a:spcAft>
                <a:spcPts val="0"/>
              </a:spcAft>
            </a:pPr>
            <a:r>
              <a:rPr lang="en-US" sz="3000" dirty="0">
                <a:solidFill>
                  <a:schemeClr val="bg2"/>
                </a:solidFill>
                <a:effectLst/>
                <a:latin typeface="Century Gothic" panose="020B0502020202020204" pitchFamily="34" charset="0"/>
                <a:ea typeface="Arial" panose="020B0604020202020204" pitchFamily="34" charset="0"/>
              </a:rPr>
              <a:t>Writing</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about</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what you have learned or come to about the topic of Sexual Orientation and Sexuality,  is</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unique</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and</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possibly</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challenging</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experience.</a:t>
            </a:r>
            <a:r>
              <a:rPr lang="en-US" sz="3000" spc="-70" dirty="0">
                <a:solidFill>
                  <a:schemeClr val="bg2"/>
                </a:solidFill>
                <a:effectLst/>
                <a:latin typeface="Century Gothic" panose="020B0502020202020204" pitchFamily="34" charset="0"/>
                <a:ea typeface="Arial" panose="020B0604020202020204" pitchFamily="34" charset="0"/>
              </a:rPr>
              <a:t> Take your time, and begin the process of accounting for:</a:t>
            </a:r>
          </a:p>
          <a:p>
            <a:pPr marL="69850" marR="238125">
              <a:lnSpc>
                <a:spcPct val="105000"/>
              </a:lnSpc>
              <a:spcBef>
                <a:spcPts val="970"/>
              </a:spcBef>
              <a:spcAft>
                <a:spcPts val="0"/>
              </a:spcAft>
            </a:pPr>
            <a:endParaRPr lang="en-US" sz="3000" spc="-70" dirty="0">
              <a:solidFill>
                <a:schemeClr val="bg2"/>
              </a:solidFill>
              <a:effectLst/>
              <a:latin typeface="Century Gothic" panose="020B0502020202020204" pitchFamily="34" charset="0"/>
              <a:ea typeface="Arial" panose="020B0604020202020204" pitchFamily="34" charset="0"/>
            </a:endParaRPr>
          </a:p>
          <a:p>
            <a:pPr marL="527050" marR="238125" indent="-457200">
              <a:lnSpc>
                <a:spcPct val="105000"/>
              </a:lnSpc>
              <a:spcBef>
                <a:spcPts val="970"/>
              </a:spcBef>
              <a:spcAft>
                <a:spcPts val="0"/>
              </a:spcAft>
              <a:buFont typeface="Arial" panose="020B0604020202020204" pitchFamily="34" charset="0"/>
              <a:buChar char="•"/>
            </a:pPr>
            <a:r>
              <a:rPr lang="en-US" sz="3200" i="1" spc="-70" dirty="0">
                <a:solidFill>
                  <a:schemeClr val="bg2"/>
                </a:solidFill>
                <a:latin typeface="Century Gothic" panose="020B0502020202020204" pitchFamily="34" charset="0"/>
                <a:ea typeface="Arial" panose="020B0604020202020204" pitchFamily="34" charset="0"/>
              </a:rPr>
              <a:t>What parts of your knowledge were deepened? </a:t>
            </a:r>
          </a:p>
          <a:p>
            <a:pPr marL="527050" marR="238125" indent="-457200">
              <a:lnSpc>
                <a:spcPct val="105000"/>
              </a:lnSpc>
              <a:spcBef>
                <a:spcPts val="970"/>
              </a:spcBef>
              <a:spcAft>
                <a:spcPts val="0"/>
              </a:spcAft>
              <a:buFont typeface="Arial" panose="020B0604020202020204" pitchFamily="34" charset="0"/>
              <a:buChar char="•"/>
            </a:pPr>
            <a:r>
              <a:rPr lang="en-US" sz="3200" i="1" spc="-70" dirty="0">
                <a:solidFill>
                  <a:schemeClr val="bg2"/>
                </a:solidFill>
                <a:effectLst/>
                <a:latin typeface="Century Gothic" panose="020B0502020202020204" pitchFamily="34" charset="0"/>
                <a:ea typeface="Arial" panose="020B0604020202020204" pitchFamily="34" charset="0"/>
              </a:rPr>
              <a:t>What parts of your knowledge were challenged?</a:t>
            </a:r>
          </a:p>
          <a:p>
            <a:pPr marL="527050" marR="238125" indent="-457200">
              <a:lnSpc>
                <a:spcPct val="105000"/>
              </a:lnSpc>
              <a:spcBef>
                <a:spcPts val="970"/>
              </a:spcBef>
              <a:spcAft>
                <a:spcPts val="0"/>
              </a:spcAft>
              <a:buFont typeface="Arial" panose="020B0604020202020204" pitchFamily="34" charset="0"/>
              <a:buChar char="•"/>
            </a:pPr>
            <a:r>
              <a:rPr lang="en-US" sz="3200" i="1" spc="-70" dirty="0">
                <a:solidFill>
                  <a:schemeClr val="bg2"/>
                </a:solidFill>
                <a:latin typeface="Century Gothic" panose="020B0502020202020204" pitchFamily="34" charset="0"/>
                <a:ea typeface="Arial" panose="020B0604020202020204" pitchFamily="34" charset="0"/>
              </a:rPr>
              <a:t>How might you integrate this new knowledge in your everyday role in the Ivey community?</a:t>
            </a:r>
            <a:endParaRPr lang="en-US" sz="3200" i="1" spc="-70" dirty="0">
              <a:solidFill>
                <a:schemeClr val="bg2"/>
              </a:solidFill>
              <a:effectLst/>
              <a:latin typeface="Century Gothic" panose="020B0502020202020204" pitchFamily="34" charset="0"/>
              <a:ea typeface="Arial" panose="020B0604020202020204" pitchFamily="34" charset="0"/>
            </a:endParaRPr>
          </a:p>
          <a:p>
            <a:pPr marL="527050" marR="238125" indent="-457200">
              <a:lnSpc>
                <a:spcPct val="105000"/>
              </a:lnSpc>
              <a:spcBef>
                <a:spcPts val="970"/>
              </a:spcBef>
              <a:spcAft>
                <a:spcPts val="0"/>
              </a:spcAft>
              <a:buFont typeface="Arial" panose="020B0604020202020204" pitchFamily="34" charset="0"/>
              <a:buChar char="•"/>
            </a:pPr>
            <a:endParaRPr lang="en-US" sz="3000" i="1" dirty="0">
              <a:solidFill>
                <a:schemeClr val="bg2"/>
              </a:solidFill>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r>
              <a:rPr lang="en-US" sz="3000" dirty="0">
                <a:solidFill>
                  <a:schemeClr val="bg2"/>
                </a:solidFill>
                <a:effectLst/>
                <a:latin typeface="Century Gothic" panose="020B0502020202020204" pitchFamily="34" charset="0"/>
                <a:ea typeface="Arial" panose="020B0604020202020204" pitchFamily="34" charset="0"/>
              </a:rPr>
              <a:t>Give yourself the freedom</a:t>
            </a:r>
            <a:r>
              <a:rPr lang="en-US" sz="3000" spc="20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write,</a:t>
            </a:r>
            <a:r>
              <a:rPr lang="en-US" sz="3000" spc="-2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and</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also,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the</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freedom</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embrace</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writing</a:t>
            </a:r>
            <a:r>
              <a:rPr lang="en-US" sz="3000" spc="-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process</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that</a:t>
            </a:r>
            <a:r>
              <a:rPr lang="en-US" sz="3000" spc="-2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may</a:t>
            </a:r>
            <a:r>
              <a:rPr lang="en-US" sz="3000" spc="-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be</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unfamiliar</a:t>
            </a:r>
            <a:r>
              <a:rPr lang="en-US" sz="3000" spc="-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you. You may also want to explore what you have learned about Sexual Orientation and Sexuality through other mediums: poetry, painting, drawing, sculpture, song. All of these </a:t>
            </a:r>
            <a:r>
              <a:rPr lang="en-US" sz="3000" dirty="0">
                <a:solidFill>
                  <a:schemeClr val="bg2"/>
                </a:solidFill>
                <a:latin typeface="Century Gothic" panose="020B0502020202020204" pitchFamily="34" charset="0"/>
                <a:ea typeface="Arial" panose="020B0604020202020204" pitchFamily="34" charset="0"/>
              </a:rPr>
              <a:t>forms of expression </a:t>
            </a:r>
            <a:r>
              <a:rPr lang="en-US" sz="3000" dirty="0">
                <a:solidFill>
                  <a:schemeClr val="bg2"/>
                </a:solidFill>
                <a:effectLst/>
                <a:latin typeface="Century Gothic" panose="020B0502020202020204" pitchFamily="34" charset="0"/>
                <a:ea typeface="Arial" panose="020B0604020202020204" pitchFamily="34" charset="0"/>
              </a:rPr>
              <a:t>can support the reflective process of </a:t>
            </a:r>
            <a:r>
              <a:rPr lang="en-US" sz="3000" b="1" i="1" dirty="0">
                <a:solidFill>
                  <a:schemeClr val="bg2"/>
                </a:solidFill>
                <a:effectLst/>
                <a:latin typeface="Century Gothic" panose="020B0502020202020204" pitchFamily="34" charset="0"/>
                <a:ea typeface="Arial" panose="020B0604020202020204" pitchFamily="34" charset="0"/>
              </a:rPr>
              <a:t>coming to know</a:t>
            </a:r>
            <a:r>
              <a:rPr lang="en-US" sz="3000" dirty="0">
                <a:solidFill>
                  <a:schemeClr val="bg2"/>
                </a:solidFill>
                <a:effectLst/>
                <a:latin typeface="Century Gothic" panose="020B0502020202020204" pitchFamily="34" charset="0"/>
                <a:ea typeface="Arial" panose="020B0604020202020204" pitchFamily="34" charset="0"/>
              </a:rPr>
              <a:t>, and the process of making-meaning about new knowledge related to one’s self. Engaging in reflection in this way, allows us to engage with both the process of coming to know, and the intentional meaning-making that comes through embedding this knowing in a material form (</a:t>
            </a:r>
            <a:r>
              <a:rPr lang="en-US" sz="3000" dirty="0">
                <a:solidFill>
                  <a:schemeClr val="bg2"/>
                </a:solidFill>
                <a:latin typeface="Century Gothic" panose="020B0502020202020204" pitchFamily="34" charset="0"/>
                <a:ea typeface="Arial" panose="020B0604020202020204" pitchFamily="34" charset="0"/>
              </a:rPr>
              <a:t>an idea, a stream of consciousness, a poem, a piece of art, music etc.).</a:t>
            </a:r>
            <a:endParaRPr lang="en-US" sz="3000" dirty="0">
              <a:solidFill>
                <a:schemeClr val="bg2"/>
              </a:solidFill>
              <a:effectLst/>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endParaRPr lang="en-CA" sz="3000" dirty="0">
              <a:solidFill>
                <a:schemeClr val="bg2"/>
              </a:solidFill>
              <a:effectLst/>
              <a:latin typeface="Century Gothic" panose="020B0502020202020204" pitchFamily="34" charset="0"/>
              <a:ea typeface="Arial" panose="020B0604020202020204" pitchFamily="34" charset="0"/>
            </a:endParaRPr>
          </a:p>
          <a:p>
            <a:r>
              <a:rPr lang="en-US" sz="3000" dirty="0">
                <a:solidFill>
                  <a:schemeClr val="bg2"/>
                </a:solidFill>
                <a:effectLst/>
                <a:latin typeface="Century Gothic" panose="020B0502020202020204" pitchFamily="34" charset="0"/>
                <a:ea typeface="Arial" panose="020B0604020202020204" pitchFamily="34" charset="0"/>
              </a:rPr>
              <a:t>Please know that you are not required to write. This is a learning opportunity.</a:t>
            </a:r>
            <a:r>
              <a:rPr lang="en-US" sz="3000" spc="20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Please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engage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in</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this</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reflection</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in</a:t>
            </a:r>
            <a:r>
              <a:rPr lang="en-US" sz="3000" spc="-5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capacity</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that</a:t>
            </a:r>
            <a:r>
              <a:rPr lang="en-US" sz="3000" spc="-4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best</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suits</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you.</a:t>
            </a:r>
            <a:r>
              <a:rPr lang="en-CA" sz="3000" dirty="0">
                <a:solidFill>
                  <a:schemeClr val="bg2"/>
                </a:solidFill>
                <a:effectLst/>
                <a:latin typeface="Century Gothic" panose="020B0502020202020204" pitchFamily="34" charset="0"/>
              </a:rPr>
              <a:t> </a:t>
            </a:r>
            <a:endParaRPr lang="en-US" sz="3000" i="1"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18726681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817D02-4C8A-2705-FFAC-0D01CD8167DF}"/>
              </a:ext>
            </a:extLst>
          </p:cNvPr>
          <p:cNvSpPr txBox="1">
            <a:spLocks/>
          </p:cNvSpPr>
          <p:nvPr/>
        </p:nvSpPr>
        <p:spPr>
          <a:xfrm>
            <a:off x="1466251" y="984695"/>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b="1" spc="-10" dirty="0">
                <a:solidFill>
                  <a:schemeClr val="bg2"/>
                </a:solidFill>
                <a:latin typeface="Century Gothic" panose="020B0502020202020204" pitchFamily="34" charset="0"/>
                <a:ea typeface="Arial" panose="020B0604020202020204" pitchFamily="34" charset="0"/>
              </a:rPr>
              <a:t>Invitation to Reflect:</a:t>
            </a:r>
            <a:endParaRPr lang="en-CA" sz="8800" b="1" dirty="0">
              <a:solidFill>
                <a:schemeClr val="bg2"/>
              </a:solidFill>
              <a:effectLst/>
              <a:latin typeface="Century Gothic" panose="020B0502020202020204" pitchFamily="34" charset="0"/>
              <a:ea typeface="Arial" panose="020B0604020202020204" pitchFamily="34" charset="0"/>
            </a:endParaRPr>
          </a:p>
        </p:txBody>
      </p:sp>
      <p:sp>
        <p:nvSpPr>
          <p:cNvPr id="2" name="TextBox 1">
            <a:extLst>
              <a:ext uri="{FF2B5EF4-FFF2-40B4-BE49-F238E27FC236}">
                <a16:creationId xmlns:a16="http://schemas.microsoft.com/office/drawing/2014/main" id="{5CB55A69-B347-D564-123B-54F81AA55367}"/>
              </a:ext>
            </a:extLst>
          </p:cNvPr>
          <p:cNvSpPr txBox="1"/>
          <p:nvPr/>
        </p:nvSpPr>
        <p:spPr>
          <a:xfrm>
            <a:off x="1605950" y="6404297"/>
            <a:ext cx="21144301" cy="707886"/>
          </a:xfrm>
          <a:prstGeom prst="rect">
            <a:avLst/>
          </a:prstGeom>
          <a:noFill/>
        </p:spPr>
        <p:txBody>
          <a:bodyPr wrap="square" rtlCol="0">
            <a:spAutoFit/>
          </a:bodyPr>
          <a:lstStyle/>
          <a:p>
            <a:endParaRPr lang="en-US" sz="4000" dirty="0">
              <a:solidFill>
                <a:schemeClr val="bg2"/>
              </a:solidFill>
              <a:latin typeface="Century Gothic" panose="020B0502020202020204" pitchFamily="34" charset="0"/>
            </a:endParaRPr>
          </a:p>
        </p:txBody>
      </p:sp>
      <p:sp>
        <p:nvSpPr>
          <p:cNvPr id="5" name="Rectangle 4">
            <a:extLst>
              <a:ext uri="{FF2B5EF4-FFF2-40B4-BE49-F238E27FC236}">
                <a16:creationId xmlns:a16="http://schemas.microsoft.com/office/drawing/2014/main" id="{0E53C700-1C73-C042-2AA9-BFE1341D96B9}"/>
              </a:ext>
            </a:extLst>
          </p:cNvPr>
          <p:cNvSpPr/>
          <p:nvPr/>
        </p:nvSpPr>
        <p:spPr>
          <a:xfrm>
            <a:off x="1466251" y="2456670"/>
            <a:ext cx="20530149" cy="943053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58609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817D02-4C8A-2705-FFAC-0D01CD8167DF}"/>
              </a:ext>
            </a:extLst>
          </p:cNvPr>
          <p:cNvSpPr txBox="1">
            <a:spLocks/>
          </p:cNvSpPr>
          <p:nvPr/>
        </p:nvSpPr>
        <p:spPr>
          <a:xfrm>
            <a:off x="1466251" y="982232"/>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3: Gender</a:t>
            </a:r>
            <a:endParaRPr lang="en-CA" sz="8800" dirty="0">
              <a:solidFill>
                <a:schemeClr val="bg2"/>
              </a:solidFill>
              <a:effectLst/>
              <a:latin typeface="Century Gothic" panose="020B0502020202020204" pitchFamily="34" charset="0"/>
              <a:ea typeface="Arial" panose="020B0604020202020204" pitchFamily="34" charset="0"/>
            </a:endParaRPr>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2982815"/>
            <a:ext cx="20548600" cy="7550721"/>
          </a:xfrm>
          <a:prstGeom prst="rect">
            <a:avLst/>
          </a:prstGeom>
          <a:noFill/>
        </p:spPr>
        <p:txBody>
          <a:bodyPr wrap="square" rtlCol="0">
            <a:spAutoFit/>
          </a:bodyPr>
          <a:lstStyle/>
          <a:p>
            <a:pPr marL="136525" marR="267970">
              <a:lnSpc>
                <a:spcPct val="105000"/>
              </a:lnSpc>
              <a:spcBef>
                <a:spcPts val="970"/>
              </a:spcBef>
              <a:spcAft>
                <a:spcPts val="0"/>
              </a:spcAft>
            </a:pPr>
            <a:r>
              <a:rPr lang="en-US" sz="3200" dirty="0">
                <a:solidFill>
                  <a:schemeClr val="bg2"/>
                </a:solidFill>
                <a:effectLst/>
                <a:latin typeface="Century Gothic" panose="020B0502020202020204" pitchFamily="34" charset="0"/>
                <a:ea typeface="Arial" panose="020B0604020202020204" pitchFamily="34" charset="0"/>
              </a:rPr>
              <a:t>It is important to remember that gender is a social construct and is a way to help express and contextualize one’s experience and sense</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belonging</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within</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their</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own</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body.</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labels,</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titles,</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definitions</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used</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underpin</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these</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experiences</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will</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continue</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 evolve.</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Sometimes,</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this</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may</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also</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mean</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that</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how</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you</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view</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understand</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your</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own</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gender</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identity</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may</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evolve</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over</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time.</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 goal of this pillar is to draw your awareness to the complex and changing ways gender can be experienced, and is experienced, within</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Ivey</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community.</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hope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that</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this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pillar</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offers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you</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space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learn,</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develop</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practice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equity</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where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you centre</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deepened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understanding</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gender</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identity,</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along</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with</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confidence</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use</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gender</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neutral,</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or</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gender</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inclusive language</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your</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writing,</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classroom,</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your</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interactions</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within</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many</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communities</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which</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you</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belong.</a:t>
            </a:r>
            <a:r>
              <a:rPr lang="en-US" sz="3200" spc="-10" dirty="0">
                <a:solidFill>
                  <a:schemeClr val="bg2"/>
                </a:solidFill>
                <a:effectLst/>
                <a:latin typeface="Century Gothic" panose="020B0502020202020204" pitchFamily="34" charset="0"/>
                <a:ea typeface="Arial" panose="020B0604020202020204" pitchFamily="34" charset="0"/>
              </a:rPr>
              <a:t> </a:t>
            </a:r>
          </a:p>
          <a:p>
            <a:pPr marL="136525" marR="267970">
              <a:lnSpc>
                <a:spcPct val="105000"/>
              </a:lnSpc>
              <a:spcBef>
                <a:spcPts val="970"/>
              </a:spcBef>
              <a:spcAft>
                <a:spcPts val="0"/>
              </a:spcAft>
            </a:pPr>
            <a:endParaRPr lang="en-US" sz="3200" b="1" spc="-10" dirty="0">
              <a:solidFill>
                <a:schemeClr val="bg2"/>
              </a:solidFill>
              <a:latin typeface="Century Gothic" panose="020B0502020202020204" pitchFamily="34" charset="0"/>
              <a:ea typeface="Arial" panose="020B0604020202020204" pitchFamily="34" charset="0"/>
            </a:endParaRPr>
          </a:p>
          <a:p>
            <a:pPr marL="136525" marR="267970">
              <a:lnSpc>
                <a:spcPct val="105000"/>
              </a:lnSpc>
              <a:spcBef>
                <a:spcPts val="970"/>
              </a:spcBef>
              <a:spcAft>
                <a:spcPts val="0"/>
              </a:spcAft>
            </a:pPr>
            <a:r>
              <a:rPr lang="en-US" sz="3200" spc="-10" dirty="0">
                <a:solidFill>
                  <a:schemeClr val="bg2"/>
                </a:solidFill>
                <a:latin typeface="Century Gothic" panose="020B0502020202020204" pitchFamily="34" charset="0"/>
                <a:ea typeface="Arial" panose="020B0604020202020204" pitchFamily="34" charset="0"/>
              </a:rPr>
              <a:t>Invoking Gender </a:t>
            </a:r>
            <a:r>
              <a:rPr lang="en-US" sz="3200" dirty="0">
                <a:solidFill>
                  <a:schemeClr val="bg2"/>
                </a:solidFill>
                <a:effectLst/>
                <a:latin typeface="Century Gothic" panose="020B0502020202020204" pitchFamily="34" charset="0"/>
                <a:ea typeface="Arial" panose="020B0604020202020204" pitchFamily="34" charset="0"/>
              </a:rPr>
              <a:t> neutral language is a practice that can work to increase the inclusion of community members, because it does not require</a:t>
            </a:r>
            <a:r>
              <a:rPr lang="en-US" sz="3200" spc="20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disclosure</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or</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specificity</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gender</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our</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written</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or</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spoken</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text.</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this</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way,</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we</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avoid</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mis-gendering</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individuals</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our </a:t>
            </a:r>
            <a:r>
              <a:rPr lang="en-US" sz="3200" spc="-10" dirty="0">
                <a:solidFill>
                  <a:schemeClr val="bg2"/>
                </a:solidFill>
                <a:effectLst/>
                <a:latin typeface="Century Gothic" panose="020B0502020202020204" pitchFamily="34" charset="0"/>
                <a:ea typeface="Arial" panose="020B0604020202020204" pitchFamily="34" charset="0"/>
              </a:rPr>
              <a:t>community,</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and</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can</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use</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gender-neutral</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language</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until</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we</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have</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been</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informed</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of</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person's</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personal</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pronouns.</a:t>
            </a:r>
            <a:r>
              <a:rPr lang="en-CA" sz="3200" dirty="0">
                <a:solidFill>
                  <a:schemeClr val="bg2"/>
                </a:solidFill>
                <a:effectLst/>
                <a:latin typeface="Century Gothic" panose="020B0502020202020204" pitchFamily="34" charset="0"/>
              </a:rPr>
              <a:t> </a:t>
            </a:r>
            <a:endParaRPr lang="en-US" sz="32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22395102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2982815"/>
            <a:ext cx="20548600" cy="7550721"/>
          </a:xfrm>
          <a:prstGeom prst="rect">
            <a:avLst/>
          </a:prstGeom>
          <a:noFill/>
        </p:spPr>
        <p:txBody>
          <a:bodyPr wrap="square" rtlCol="0">
            <a:spAutoFit/>
          </a:bodyPr>
          <a:lstStyle/>
          <a:p>
            <a:pPr marL="136525" marR="267970">
              <a:lnSpc>
                <a:spcPct val="105000"/>
              </a:lnSpc>
              <a:spcBef>
                <a:spcPts val="970"/>
              </a:spcBef>
              <a:spcAft>
                <a:spcPts val="0"/>
              </a:spcAft>
            </a:pPr>
            <a:r>
              <a:rPr lang="en-US" sz="3200" dirty="0">
                <a:solidFill>
                  <a:schemeClr val="bg2"/>
                </a:solidFill>
                <a:effectLst/>
                <a:latin typeface="Century Gothic" panose="020B0502020202020204" pitchFamily="34" charset="0"/>
                <a:ea typeface="Arial" panose="020B0604020202020204" pitchFamily="34" charset="0"/>
              </a:rPr>
              <a:t>It is important to remember that gender is a social construct and is a way to help express and contextualize one’s experience and sense</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belonging</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within</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their</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own</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body.</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labels,</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titles,</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definitions</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used</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underpin</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these</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experiences</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will</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continue</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 evolve.</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Sometimes,</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this</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may</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also</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mean</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that</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how</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you</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view</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understand</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your</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own</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gender</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identity</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may</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evolve</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over</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time.</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 goal of this pillar is to draw your awareness to the complex and changing ways gender can be experienced, and is experienced, within</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Ivey</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community.</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hope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that</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this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pillar</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offers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you</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space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learn,</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develop</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practice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equity</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where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you centre</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deepened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understanding</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gender</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identity,</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along</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with</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confidence</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use</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gender</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neutral,</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or</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gender</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inclusive language</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your</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writing,</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classroom,</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your</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interactions</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within</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many</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communities</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which</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you</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belong.</a:t>
            </a:r>
            <a:r>
              <a:rPr lang="en-US" sz="3200" spc="-10" dirty="0">
                <a:solidFill>
                  <a:schemeClr val="bg2"/>
                </a:solidFill>
                <a:effectLst/>
                <a:latin typeface="Century Gothic" panose="020B0502020202020204" pitchFamily="34" charset="0"/>
                <a:ea typeface="Arial" panose="020B0604020202020204" pitchFamily="34" charset="0"/>
              </a:rPr>
              <a:t> </a:t>
            </a:r>
          </a:p>
          <a:p>
            <a:pPr marL="136525" marR="267970">
              <a:lnSpc>
                <a:spcPct val="105000"/>
              </a:lnSpc>
              <a:spcBef>
                <a:spcPts val="970"/>
              </a:spcBef>
              <a:spcAft>
                <a:spcPts val="0"/>
              </a:spcAft>
            </a:pPr>
            <a:endParaRPr lang="en-US" sz="3200" b="1" spc="-10" dirty="0">
              <a:solidFill>
                <a:schemeClr val="bg2"/>
              </a:solidFill>
              <a:latin typeface="Century Gothic" panose="020B0502020202020204" pitchFamily="34" charset="0"/>
              <a:ea typeface="Arial" panose="020B0604020202020204" pitchFamily="34" charset="0"/>
            </a:endParaRPr>
          </a:p>
          <a:p>
            <a:pPr marL="136525" marR="267970">
              <a:lnSpc>
                <a:spcPct val="105000"/>
              </a:lnSpc>
              <a:spcBef>
                <a:spcPts val="970"/>
              </a:spcBef>
              <a:spcAft>
                <a:spcPts val="0"/>
              </a:spcAft>
            </a:pPr>
            <a:r>
              <a:rPr lang="en-US" sz="3200" spc="-10" dirty="0">
                <a:solidFill>
                  <a:schemeClr val="bg2"/>
                </a:solidFill>
                <a:latin typeface="Century Gothic" panose="020B0502020202020204" pitchFamily="34" charset="0"/>
                <a:ea typeface="Arial" panose="020B0604020202020204" pitchFamily="34" charset="0"/>
              </a:rPr>
              <a:t>Invoking Gender </a:t>
            </a:r>
            <a:r>
              <a:rPr lang="en-US" sz="3200" dirty="0">
                <a:solidFill>
                  <a:schemeClr val="bg2"/>
                </a:solidFill>
                <a:effectLst/>
                <a:latin typeface="Century Gothic" panose="020B0502020202020204" pitchFamily="34" charset="0"/>
                <a:ea typeface="Arial" panose="020B0604020202020204" pitchFamily="34" charset="0"/>
              </a:rPr>
              <a:t> neutral language is a practice that can work to increase the inclusion of community members, because it does not require</a:t>
            </a:r>
            <a:r>
              <a:rPr lang="en-US" sz="3200" spc="20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disclosure</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or</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specificity</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gender</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our</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written</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or</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spoken</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text.</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this</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way,</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we</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avoid</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mis-gendering</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individuals</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our </a:t>
            </a:r>
            <a:r>
              <a:rPr lang="en-US" sz="3200" spc="-10" dirty="0">
                <a:solidFill>
                  <a:schemeClr val="bg2"/>
                </a:solidFill>
                <a:effectLst/>
                <a:latin typeface="Century Gothic" panose="020B0502020202020204" pitchFamily="34" charset="0"/>
                <a:ea typeface="Arial" panose="020B0604020202020204" pitchFamily="34" charset="0"/>
              </a:rPr>
              <a:t>community,</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and</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can</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use</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gender-neutral</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language</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until</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we</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have</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been</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informed</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of</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person's</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personal</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pronouns.</a:t>
            </a:r>
            <a:r>
              <a:rPr lang="en-CA" sz="3200" dirty="0">
                <a:solidFill>
                  <a:schemeClr val="bg2"/>
                </a:solidFill>
                <a:effectLst/>
                <a:latin typeface="Century Gothic" panose="020B0502020202020204" pitchFamily="34" charset="0"/>
              </a:rPr>
              <a:t> </a:t>
            </a:r>
            <a:endParaRPr lang="en-US" sz="3200" dirty="0">
              <a:solidFill>
                <a:schemeClr val="bg2"/>
              </a:solidFill>
              <a:effectLst/>
              <a:latin typeface="Century Gothic" panose="020B0502020202020204" pitchFamily="34" charset="0"/>
              <a:ea typeface="Arial" panose="020B0604020202020204" pitchFamily="34" charset="0"/>
            </a:endParaRPr>
          </a:p>
        </p:txBody>
      </p:sp>
      <p:sp>
        <p:nvSpPr>
          <p:cNvPr id="5" name="Title 1">
            <a:extLst>
              <a:ext uri="{FF2B5EF4-FFF2-40B4-BE49-F238E27FC236}">
                <a16:creationId xmlns:a16="http://schemas.microsoft.com/office/drawing/2014/main" id="{F2B7C2CA-843F-A81C-E847-229E600AC53A}"/>
              </a:ext>
            </a:extLst>
          </p:cNvPr>
          <p:cNvSpPr txBox="1">
            <a:spLocks/>
          </p:cNvSpPr>
          <p:nvPr/>
        </p:nvSpPr>
        <p:spPr>
          <a:xfrm>
            <a:off x="1466251" y="982232"/>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3: Gender</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42909175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2982815"/>
            <a:ext cx="20548600" cy="7888698"/>
          </a:xfrm>
          <a:prstGeom prst="rect">
            <a:avLst/>
          </a:prstGeom>
          <a:noFill/>
        </p:spPr>
        <p:txBody>
          <a:bodyPr wrap="square" rtlCol="0">
            <a:spAutoFit/>
          </a:bodyPr>
          <a:lstStyle/>
          <a:p>
            <a:pPr marL="136525">
              <a:spcBef>
                <a:spcPts val="915"/>
              </a:spcBef>
            </a:pPr>
            <a:r>
              <a:rPr lang="en-US" b="1" kern="0" dirty="0">
                <a:solidFill>
                  <a:schemeClr val="bg1"/>
                </a:solidFill>
                <a:effectLst/>
                <a:latin typeface="Century Gothic" panose="020B0502020202020204" pitchFamily="34" charset="0"/>
                <a:ea typeface="Arial" panose="020B0604020202020204" pitchFamily="34" charset="0"/>
              </a:rPr>
              <a:t>Difference</a:t>
            </a:r>
            <a:r>
              <a:rPr lang="en-US" b="1" kern="0" spc="20" dirty="0">
                <a:solidFill>
                  <a:schemeClr val="bg1"/>
                </a:solidFill>
                <a:effectLst/>
                <a:latin typeface="Century Gothic" panose="020B0502020202020204" pitchFamily="34" charset="0"/>
                <a:ea typeface="Arial" panose="020B0604020202020204" pitchFamily="34" charset="0"/>
              </a:rPr>
              <a:t> </a:t>
            </a:r>
            <a:r>
              <a:rPr lang="en-US" b="1" kern="0" dirty="0">
                <a:solidFill>
                  <a:schemeClr val="bg1"/>
                </a:solidFill>
                <a:effectLst/>
                <a:latin typeface="Century Gothic" panose="020B0502020202020204" pitchFamily="34" charset="0"/>
                <a:ea typeface="Arial" panose="020B0604020202020204" pitchFamily="34" charset="0"/>
              </a:rPr>
              <a:t>between</a:t>
            </a:r>
            <a:r>
              <a:rPr lang="en-US" b="1" kern="0" spc="40" dirty="0">
                <a:solidFill>
                  <a:schemeClr val="bg1"/>
                </a:solidFill>
                <a:effectLst/>
                <a:latin typeface="Century Gothic" panose="020B0502020202020204" pitchFamily="34" charset="0"/>
                <a:ea typeface="Arial" panose="020B0604020202020204" pitchFamily="34" charset="0"/>
              </a:rPr>
              <a:t> </a:t>
            </a:r>
            <a:r>
              <a:rPr lang="en-US" b="1" kern="0" dirty="0">
                <a:solidFill>
                  <a:schemeClr val="bg1"/>
                </a:solidFill>
                <a:effectLst/>
                <a:latin typeface="Century Gothic" panose="020B0502020202020204" pitchFamily="34" charset="0"/>
                <a:ea typeface="Arial" panose="020B0604020202020204" pitchFamily="34" charset="0"/>
              </a:rPr>
              <a:t>Sex</a:t>
            </a:r>
            <a:r>
              <a:rPr lang="en-US" b="1" kern="0" spc="30" dirty="0">
                <a:solidFill>
                  <a:schemeClr val="bg1"/>
                </a:solidFill>
                <a:effectLst/>
                <a:latin typeface="Century Gothic" panose="020B0502020202020204" pitchFamily="34" charset="0"/>
                <a:ea typeface="Arial" panose="020B0604020202020204" pitchFamily="34" charset="0"/>
              </a:rPr>
              <a:t> </a:t>
            </a:r>
            <a:r>
              <a:rPr lang="en-US" b="1" kern="0" dirty="0">
                <a:solidFill>
                  <a:schemeClr val="bg1"/>
                </a:solidFill>
                <a:effectLst/>
                <a:latin typeface="Century Gothic" panose="020B0502020202020204" pitchFamily="34" charset="0"/>
                <a:ea typeface="Arial" panose="020B0604020202020204" pitchFamily="34" charset="0"/>
              </a:rPr>
              <a:t>and</a:t>
            </a:r>
            <a:r>
              <a:rPr lang="en-US" b="1" kern="0" spc="5" dirty="0">
                <a:solidFill>
                  <a:schemeClr val="bg1"/>
                </a:solidFill>
                <a:effectLst/>
                <a:latin typeface="Century Gothic" panose="020B0502020202020204" pitchFamily="34" charset="0"/>
                <a:ea typeface="Arial" panose="020B0604020202020204" pitchFamily="34" charset="0"/>
              </a:rPr>
              <a:t> </a:t>
            </a:r>
            <a:r>
              <a:rPr lang="en-US" b="1" kern="0" spc="-10" dirty="0">
                <a:solidFill>
                  <a:schemeClr val="bg1"/>
                </a:solidFill>
                <a:effectLst/>
                <a:latin typeface="Century Gothic" panose="020B0502020202020204" pitchFamily="34" charset="0"/>
                <a:ea typeface="Arial" panose="020B0604020202020204" pitchFamily="34" charset="0"/>
              </a:rPr>
              <a:t>Gender</a:t>
            </a:r>
          </a:p>
          <a:p>
            <a:pPr marL="136525">
              <a:spcBef>
                <a:spcPts val="915"/>
              </a:spcBef>
            </a:pPr>
            <a:endParaRPr lang="en-CA" b="1" kern="0" dirty="0">
              <a:solidFill>
                <a:schemeClr val="bg1"/>
              </a:solidFill>
              <a:effectLst/>
              <a:latin typeface="Century Gothic" panose="020B0502020202020204" pitchFamily="34" charset="0"/>
              <a:ea typeface="Arial" panose="020B0604020202020204" pitchFamily="34" charset="0"/>
            </a:endParaRPr>
          </a:p>
          <a:p>
            <a:pPr marL="136525" marR="270510">
              <a:lnSpc>
                <a:spcPct val="105000"/>
              </a:lnSpc>
              <a:spcBef>
                <a:spcPts val="975"/>
              </a:spcBef>
              <a:spcAft>
                <a:spcPts val="0"/>
              </a:spcAft>
            </a:pPr>
            <a:r>
              <a:rPr lang="en-US" sz="3200" b="1" dirty="0">
                <a:solidFill>
                  <a:schemeClr val="bg1"/>
                </a:solidFill>
                <a:effectLst/>
                <a:latin typeface="Century Gothic" panose="020B0502020202020204" pitchFamily="34" charset="0"/>
                <a:ea typeface="Arial" panose="020B0604020202020204" pitchFamily="34" charset="0"/>
              </a:rPr>
              <a:t>Sex </a:t>
            </a:r>
            <a:r>
              <a:rPr lang="en-US" sz="3200" dirty="0">
                <a:solidFill>
                  <a:schemeClr val="bg1"/>
                </a:solidFill>
                <a:effectLst/>
                <a:latin typeface="Century Gothic" panose="020B0502020202020204" pitchFamily="34" charset="0"/>
                <a:ea typeface="Arial" panose="020B0604020202020204" pitchFamily="34" charset="0"/>
              </a:rPr>
              <a:t>is the medical classification of people as male, female or intersex, usually assigned at birth based on the appearance of a person’s anatomy or sex organs. Sex assigned at birth does not necessarily match someone’s gender/gender identity. When referring to sex, we usually use</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 terms Male, Female or X. Sex classification does not usually have as many self-identification</a:t>
            </a:r>
            <a:endParaRPr lang="en-CA" sz="3200" dirty="0">
              <a:solidFill>
                <a:schemeClr val="bg1"/>
              </a:solidFill>
              <a:effectLst/>
              <a:latin typeface="Century Gothic" panose="020B0502020202020204" pitchFamily="34" charset="0"/>
              <a:ea typeface="Arial" panose="020B0604020202020204" pitchFamily="34" charset="0"/>
            </a:endParaRPr>
          </a:p>
          <a:p>
            <a:pPr marL="136525" marR="246380">
              <a:lnSpc>
                <a:spcPct val="106000"/>
              </a:lnSpc>
              <a:spcBef>
                <a:spcPts val="10"/>
              </a:spcBef>
              <a:spcAft>
                <a:spcPts val="0"/>
              </a:spcAft>
            </a:pPr>
            <a:r>
              <a:rPr lang="en-US" sz="3200" dirty="0">
                <a:solidFill>
                  <a:schemeClr val="bg1"/>
                </a:solidFill>
                <a:effectLst/>
                <a:latin typeface="Century Gothic" panose="020B0502020202020204" pitchFamily="34" charset="0"/>
                <a:ea typeface="Arial" panose="020B0604020202020204" pitchFamily="34" charset="0"/>
              </a:rPr>
              <a:t>categories</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as</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gender</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identification.</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It</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is</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important</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to</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note</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that</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when</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you</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refer</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to</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someone</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as</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male</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or</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female,</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you</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are</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referring to</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their sex, which</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you</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may not</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know, and</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which</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may not</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align</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with</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their gender identity.</a:t>
            </a:r>
          </a:p>
          <a:p>
            <a:pPr marL="136525" marR="246380">
              <a:lnSpc>
                <a:spcPct val="106000"/>
              </a:lnSpc>
              <a:spcBef>
                <a:spcPts val="10"/>
              </a:spcBef>
              <a:spcAft>
                <a:spcPts val="0"/>
              </a:spcAft>
            </a:pPr>
            <a:endParaRPr lang="en-CA" sz="3200" dirty="0">
              <a:solidFill>
                <a:schemeClr val="bg1"/>
              </a:solidFill>
              <a:effectLst/>
              <a:latin typeface="Century Gothic" panose="020B0502020202020204" pitchFamily="34" charset="0"/>
              <a:ea typeface="Arial" panose="020B0604020202020204" pitchFamily="34" charset="0"/>
            </a:endParaRPr>
          </a:p>
          <a:p>
            <a:pPr marL="136525" marR="270510">
              <a:lnSpc>
                <a:spcPct val="106000"/>
              </a:lnSpc>
              <a:spcBef>
                <a:spcPts val="875"/>
              </a:spcBef>
              <a:spcAft>
                <a:spcPts val="0"/>
              </a:spcAft>
            </a:pPr>
            <a:r>
              <a:rPr lang="en-US" sz="3200" b="1" dirty="0">
                <a:solidFill>
                  <a:schemeClr val="bg1"/>
                </a:solidFill>
                <a:effectLst/>
                <a:latin typeface="Century Gothic" panose="020B0502020202020204" pitchFamily="34" charset="0"/>
                <a:ea typeface="Arial" panose="020B0604020202020204" pitchFamily="34" charset="0"/>
              </a:rPr>
              <a:t>Gender </a:t>
            </a:r>
            <a:r>
              <a:rPr lang="en-US" sz="3200" dirty="0">
                <a:solidFill>
                  <a:schemeClr val="bg1"/>
                </a:solidFill>
                <a:effectLst/>
                <a:latin typeface="Century Gothic" panose="020B0502020202020204" pitchFamily="34" charset="0"/>
                <a:ea typeface="Arial" panose="020B0604020202020204" pitchFamily="34" charset="0"/>
              </a:rPr>
              <a:t>refers to the socially constructed roles, behaviours, expressions and identities of girls, boys, women, men and gender diverse people. It influences how people perceive themselves and each other, how they act and interact, and the distribution of</a:t>
            </a:r>
            <a:r>
              <a:rPr lang="en-US" sz="3200" spc="40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power and resources in society.</a:t>
            </a:r>
            <a:endParaRPr lang="en-CA" sz="3200" dirty="0">
              <a:solidFill>
                <a:schemeClr val="bg1"/>
              </a:solidFill>
              <a:effectLst/>
              <a:latin typeface="Century Gothic" panose="020B0502020202020204" pitchFamily="34" charset="0"/>
              <a:ea typeface="Arial" panose="020B0604020202020204" pitchFamily="34" charset="0"/>
            </a:endParaRPr>
          </a:p>
          <a:p>
            <a:pPr marL="136525" marR="267970">
              <a:lnSpc>
                <a:spcPct val="105000"/>
              </a:lnSpc>
              <a:spcBef>
                <a:spcPts val="970"/>
              </a:spcBef>
              <a:spcAft>
                <a:spcPts val="0"/>
              </a:spcAft>
            </a:pPr>
            <a:endParaRPr lang="en-US" sz="3200" dirty="0">
              <a:solidFill>
                <a:schemeClr val="bg1"/>
              </a:solidFill>
              <a:effectLst/>
              <a:latin typeface="Century Gothic" panose="020B0502020202020204" pitchFamily="34" charset="0"/>
              <a:ea typeface="Arial" panose="020B0604020202020204" pitchFamily="34" charset="0"/>
            </a:endParaRPr>
          </a:p>
        </p:txBody>
      </p:sp>
      <p:sp>
        <p:nvSpPr>
          <p:cNvPr id="5" name="Title 1">
            <a:extLst>
              <a:ext uri="{FF2B5EF4-FFF2-40B4-BE49-F238E27FC236}">
                <a16:creationId xmlns:a16="http://schemas.microsoft.com/office/drawing/2014/main" id="{F7DD29B1-27C3-61E9-8CEB-822FF6949F20}"/>
              </a:ext>
            </a:extLst>
          </p:cNvPr>
          <p:cNvSpPr txBox="1">
            <a:spLocks/>
          </p:cNvSpPr>
          <p:nvPr/>
        </p:nvSpPr>
        <p:spPr>
          <a:xfrm>
            <a:off x="1466251" y="982232"/>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3: Gender</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22079027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2430191"/>
            <a:ext cx="20548600" cy="10301218"/>
          </a:xfrm>
          <a:prstGeom prst="rect">
            <a:avLst/>
          </a:prstGeom>
          <a:noFill/>
        </p:spPr>
        <p:txBody>
          <a:bodyPr wrap="square" rtlCol="0">
            <a:spAutoFit/>
          </a:bodyPr>
          <a:lstStyle/>
          <a:p>
            <a:pPr marL="136525">
              <a:spcBef>
                <a:spcPts val="870"/>
              </a:spcBef>
            </a:pPr>
            <a:r>
              <a:rPr lang="en-US" b="1" i="1" dirty="0">
                <a:solidFill>
                  <a:schemeClr val="bg1"/>
                </a:solidFill>
                <a:effectLst/>
                <a:latin typeface="Century Gothic" panose="020B0502020202020204" pitchFamily="34" charset="0"/>
                <a:ea typeface="Arial-BoldItalicMT"/>
                <a:cs typeface="Arial-BoldItalicMT"/>
              </a:rPr>
              <a:t>Common</a:t>
            </a:r>
            <a:r>
              <a:rPr lang="en-US" b="1" i="1" spc="-15" dirty="0">
                <a:solidFill>
                  <a:schemeClr val="bg1"/>
                </a:solidFill>
                <a:effectLst/>
                <a:latin typeface="Century Gothic" panose="020B0502020202020204" pitchFamily="34" charset="0"/>
                <a:ea typeface="Arial-BoldItalicMT"/>
                <a:cs typeface="Arial-BoldItalicMT"/>
              </a:rPr>
              <a:t> </a:t>
            </a:r>
            <a:r>
              <a:rPr lang="en-US" b="1" i="1" dirty="0">
                <a:solidFill>
                  <a:schemeClr val="bg1"/>
                </a:solidFill>
                <a:effectLst/>
                <a:latin typeface="Century Gothic" panose="020B0502020202020204" pitchFamily="34" charset="0"/>
                <a:ea typeface="Arial-BoldItalicMT"/>
                <a:cs typeface="Arial-BoldItalicMT"/>
              </a:rPr>
              <a:t>terms used</a:t>
            </a:r>
            <a:r>
              <a:rPr lang="en-US" b="1" i="1" spc="-10" dirty="0">
                <a:solidFill>
                  <a:schemeClr val="bg1"/>
                </a:solidFill>
                <a:effectLst/>
                <a:latin typeface="Century Gothic" panose="020B0502020202020204" pitchFamily="34" charset="0"/>
                <a:ea typeface="Arial-BoldItalicMT"/>
                <a:cs typeface="Arial-BoldItalicMT"/>
              </a:rPr>
              <a:t> </a:t>
            </a:r>
            <a:r>
              <a:rPr lang="en-US" b="1" i="1" dirty="0">
                <a:solidFill>
                  <a:schemeClr val="bg1"/>
                </a:solidFill>
                <a:effectLst/>
                <a:latin typeface="Century Gothic" panose="020B0502020202020204" pitchFamily="34" charset="0"/>
                <a:ea typeface="Arial-BoldItalicMT"/>
                <a:cs typeface="Arial-BoldItalicMT"/>
              </a:rPr>
              <a:t>when</a:t>
            </a:r>
            <a:r>
              <a:rPr lang="en-US" b="1" i="1" spc="-15" dirty="0">
                <a:solidFill>
                  <a:schemeClr val="bg1"/>
                </a:solidFill>
                <a:effectLst/>
                <a:latin typeface="Century Gothic" panose="020B0502020202020204" pitchFamily="34" charset="0"/>
                <a:ea typeface="Arial-BoldItalicMT"/>
                <a:cs typeface="Arial-BoldItalicMT"/>
              </a:rPr>
              <a:t> </a:t>
            </a:r>
            <a:r>
              <a:rPr lang="en-US" b="1" i="1" dirty="0">
                <a:solidFill>
                  <a:schemeClr val="bg1"/>
                </a:solidFill>
                <a:effectLst/>
                <a:latin typeface="Century Gothic" panose="020B0502020202020204" pitchFamily="34" charset="0"/>
                <a:ea typeface="Arial-BoldItalicMT"/>
                <a:cs typeface="Arial-BoldItalicMT"/>
              </a:rPr>
              <a:t>referring</a:t>
            </a:r>
            <a:r>
              <a:rPr lang="en-US" b="1" i="1" spc="-10" dirty="0">
                <a:solidFill>
                  <a:schemeClr val="bg1"/>
                </a:solidFill>
                <a:effectLst/>
                <a:latin typeface="Century Gothic" panose="020B0502020202020204" pitchFamily="34" charset="0"/>
                <a:ea typeface="Arial-BoldItalicMT"/>
                <a:cs typeface="Arial-BoldItalicMT"/>
              </a:rPr>
              <a:t> </a:t>
            </a:r>
            <a:r>
              <a:rPr lang="en-US" b="1" i="1" dirty="0">
                <a:solidFill>
                  <a:schemeClr val="bg1"/>
                </a:solidFill>
                <a:effectLst/>
                <a:latin typeface="Century Gothic" panose="020B0502020202020204" pitchFamily="34" charset="0"/>
                <a:ea typeface="Arial-BoldItalicMT"/>
                <a:cs typeface="Arial-BoldItalicMT"/>
              </a:rPr>
              <a:t>to</a:t>
            </a:r>
            <a:r>
              <a:rPr lang="en-US" b="1" i="1" spc="-15" dirty="0">
                <a:solidFill>
                  <a:schemeClr val="bg1"/>
                </a:solidFill>
                <a:effectLst/>
                <a:latin typeface="Century Gothic" panose="020B0502020202020204" pitchFamily="34" charset="0"/>
                <a:ea typeface="Arial-BoldItalicMT"/>
                <a:cs typeface="Arial-BoldItalicMT"/>
              </a:rPr>
              <a:t> </a:t>
            </a:r>
            <a:r>
              <a:rPr lang="en-US" b="1" i="1" spc="-10" dirty="0">
                <a:solidFill>
                  <a:schemeClr val="bg1"/>
                </a:solidFill>
                <a:effectLst/>
                <a:latin typeface="Century Gothic" panose="020B0502020202020204" pitchFamily="34" charset="0"/>
                <a:ea typeface="Arial-BoldItalicMT"/>
                <a:cs typeface="Arial-BoldItalicMT"/>
              </a:rPr>
              <a:t>Gender</a:t>
            </a:r>
          </a:p>
          <a:p>
            <a:pPr marL="136525">
              <a:spcBef>
                <a:spcPts val="870"/>
              </a:spcBef>
            </a:pPr>
            <a:endParaRPr lang="en-CA" b="1" i="1" dirty="0">
              <a:solidFill>
                <a:schemeClr val="bg1"/>
              </a:solidFill>
              <a:effectLst/>
              <a:latin typeface="Century Gothic" panose="020B0502020202020204" pitchFamily="34" charset="0"/>
              <a:ea typeface="Arial-BoldItalicMT"/>
              <a:cs typeface="Arial-BoldItalicMT"/>
            </a:endParaRPr>
          </a:p>
          <a:p>
            <a:pPr marL="136525" marR="270510">
              <a:lnSpc>
                <a:spcPct val="106000"/>
              </a:lnSpc>
              <a:spcBef>
                <a:spcPts val="970"/>
              </a:spcBef>
              <a:spcAft>
                <a:spcPts val="0"/>
              </a:spcAft>
            </a:pPr>
            <a:r>
              <a:rPr lang="en-US" sz="3200" dirty="0">
                <a:solidFill>
                  <a:schemeClr val="bg1"/>
                </a:solidFill>
                <a:effectLst/>
                <a:latin typeface="Century Gothic" panose="020B0502020202020204" pitchFamily="34" charset="0"/>
                <a:ea typeface="Arial" panose="020B0604020202020204" pitchFamily="34" charset="0"/>
              </a:rPr>
              <a:t>The 2SLGBTQ+ community represents individuals with a range of sexual orientations, romantic orientations, and gender identities </a:t>
            </a:r>
            <a:r>
              <a:rPr lang="en-US" sz="3200" spc="-10" dirty="0">
                <a:solidFill>
                  <a:schemeClr val="bg1"/>
                </a:solidFill>
                <a:effectLst/>
                <a:latin typeface="Century Gothic" panose="020B0502020202020204" pitchFamily="34" charset="0"/>
                <a:ea typeface="Arial" panose="020B0604020202020204" pitchFamily="34" charset="0"/>
              </a:rPr>
              <a:t>who</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have</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historically</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built</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communities with</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each</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other to</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create</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safe</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spaces</a:t>
            </a:r>
            <a:r>
              <a:rPr lang="en-US" sz="3200" spc="-4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for sexual,</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romantic,</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and gender expression.</a:t>
            </a:r>
          </a:p>
          <a:p>
            <a:pPr marL="136525" marR="270510">
              <a:lnSpc>
                <a:spcPct val="106000"/>
              </a:lnSpc>
              <a:spcBef>
                <a:spcPts val="970"/>
              </a:spcBef>
              <a:spcAft>
                <a:spcPts val="0"/>
              </a:spcAft>
            </a:pPr>
            <a:endParaRPr lang="en-CA" sz="3200" dirty="0">
              <a:solidFill>
                <a:schemeClr val="bg1"/>
              </a:solidFill>
              <a:effectLst/>
              <a:latin typeface="Century Gothic" panose="020B0502020202020204" pitchFamily="34" charset="0"/>
              <a:ea typeface="Arial" panose="020B0604020202020204" pitchFamily="34" charset="0"/>
            </a:endParaRPr>
          </a:p>
          <a:p>
            <a:pPr marL="136525" marR="173990">
              <a:lnSpc>
                <a:spcPct val="105000"/>
              </a:lnSpc>
              <a:spcBef>
                <a:spcPts val="900"/>
              </a:spcBef>
              <a:spcAft>
                <a:spcPts val="0"/>
              </a:spcAft>
            </a:pPr>
            <a:r>
              <a:rPr lang="en-US" sz="3200" dirty="0">
                <a:solidFill>
                  <a:schemeClr val="bg1"/>
                </a:solidFill>
                <a:effectLst/>
                <a:latin typeface="Century Gothic" panose="020B0502020202020204" pitchFamily="34" charset="0"/>
                <a:ea typeface="Arial" panose="020B0604020202020204" pitchFamily="34" charset="0"/>
              </a:rPr>
              <a:t>This</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diverse</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range</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of</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genders</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is</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continually</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adapting</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in</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an</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effort</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to</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describe</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complexity</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of</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each</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individual’s</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experience</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with sexuality and gender. At the same time, many people do not assign or identify themselves with a label. After all, labels, like gender</a:t>
            </a:r>
            <a:r>
              <a:rPr lang="en-US" sz="3200" spc="20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are</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social</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construct</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and</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individuals</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are</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not</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forced</a:t>
            </a:r>
            <a:r>
              <a:rPr lang="en-US" sz="3200" spc="-1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to</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self-identify</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within</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those</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labels.</a:t>
            </a:r>
          </a:p>
          <a:p>
            <a:pPr marL="136525" marR="173990">
              <a:lnSpc>
                <a:spcPct val="105000"/>
              </a:lnSpc>
              <a:spcBef>
                <a:spcPts val="900"/>
              </a:spcBef>
              <a:spcAft>
                <a:spcPts val="0"/>
              </a:spcAft>
            </a:pPr>
            <a:endParaRPr lang="en-CA" sz="3200" dirty="0">
              <a:solidFill>
                <a:schemeClr val="bg1"/>
              </a:solidFill>
              <a:effectLst/>
              <a:latin typeface="Century Gothic" panose="020B0502020202020204" pitchFamily="34" charset="0"/>
              <a:ea typeface="Arial" panose="020B0604020202020204" pitchFamily="34" charset="0"/>
            </a:endParaRPr>
          </a:p>
          <a:p>
            <a:pPr marL="136525">
              <a:lnSpc>
                <a:spcPct val="105000"/>
              </a:lnSpc>
              <a:spcBef>
                <a:spcPts val="890"/>
              </a:spcBef>
              <a:spcAft>
                <a:spcPts val="0"/>
              </a:spcAft>
            </a:pPr>
            <a:r>
              <a:rPr lang="en-US" sz="3200" b="1" dirty="0">
                <a:solidFill>
                  <a:schemeClr val="bg1"/>
                </a:solidFill>
                <a:effectLst/>
                <a:latin typeface="Century Gothic" panose="020B0502020202020204" pitchFamily="34" charset="0"/>
                <a:ea typeface="Arial" panose="020B0604020202020204" pitchFamily="34" charset="0"/>
              </a:rPr>
              <a:t>Two-Spirit </a:t>
            </a:r>
            <a:r>
              <a:rPr lang="en-US" sz="3200" dirty="0">
                <a:solidFill>
                  <a:schemeClr val="bg1"/>
                </a:solidFill>
                <a:effectLst/>
                <a:latin typeface="Century Gothic" panose="020B0502020202020204" pitchFamily="34" charset="0"/>
                <a:ea typeface="Arial" panose="020B0604020202020204" pitchFamily="34" charset="0"/>
              </a:rPr>
              <a:t>is a modern</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term</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used by some Indigenous Peoples across the globe (such</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as North</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America,</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 Philippines and</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other islands)</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to</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distinguish</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gender</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spectrum</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and</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people</a:t>
            </a:r>
            <a:r>
              <a:rPr lang="en-US" sz="3200" spc="-4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who</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find</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their</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identity</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somewhere</a:t>
            </a:r>
            <a:r>
              <a:rPr lang="en-US" sz="3200" spc="-6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along</a:t>
            </a:r>
            <a:r>
              <a:rPr lang="en-US" sz="3200" spc="-4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a:t>
            </a:r>
            <a:r>
              <a:rPr lang="en-US" sz="3200" spc="18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spectrum</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of</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gender</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identity.</a:t>
            </a:r>
            <a:r>
              <a:rPr lang="en-US" sz="3200" spc="-6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 </a:t>
            </a:r>
            <a:r>
              <a:rPr lang="en-US" sz="3200" spc="-10" dirty="0">
                <a:solidFill>
                  <a:schemeClr val="bg1"/>
                </a:solidFill>
                <a:effectLst/>
                <a:latin typeface="Century Gothic" panose="020B0502020202020204" pitchFamily="34" charset="0"/>
                <a:ea typeface="Arial" panose="020B0604020202020204" pitchFamily="34" charset="0"/>
              </a:rPr>
              <a:t>term</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is</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mainly</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used</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by</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Indigenous</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People</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because</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English</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has</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a</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poor</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history</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with</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adoption</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and</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cultural appropriation</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and</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the </a:t>
            </a:r>
            <a:r>
              <a:rPr lang="en-US" sz="3200" dirty="0">
                <a:solidFill>
                  <a:schemeClr val="bg1"/>
                </a:solidFill>
                <a:effectLst/>
                <a:latin typeface="Century Gothic" panose="020B0502020202020204" pitchFamily="34" charset="0"/>
                <a:ea typeface="Arial" panose="020B0604020202020204" pitchFamily="34" charset="0"/>
              </a:rPr>
              <a:t>creators</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of</a:t>
            </a:r>
            <a:r>
              <a:rPr lang="en-US" sz="3200" spc="-4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term</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acknowledge</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this.</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term</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specifically</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refers</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to</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people</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who</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have both</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man-identifying</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and</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woman- identifying</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spirits</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within</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them</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and</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express</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these</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spirits</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along</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continuum</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that</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is</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fluid.</a:t>
            </a:r>
            <a:endParaRPr lang="en-CA" sz="3200" dirty="0">
              <a:solidFill>
                <a:schemeClr val="bg1"/>
              </a:solidFill>
              <a:effectLst/>
              <a:latin typeface="Century Gothic" panose="020B0502020202020204" pitchFamily="34" charset="0"/>
              <a:ea typeface="Arial" panose="020B0604020202020204" pitchFamily="34" charset="0"/>
            </a:endParaRPr>
          </a:p>
          <a:p>
            <a:pPr marL="136525" marR="267970">
              <a:lnSpc>
                <a:spcPct val="105000"/>
              </a:lnSpc>
              <a:spcBef>
                <a:spcPts val="970"/>
              </a:spcBef>
              <a:spcAft>
                <a:spcPts val="0"/>
              </a:spcAft>
            </a:pPr>
            <a:endParaRPr lang="en-US" sz="3200" dirty="0">
              <a:solidFill>
                <a:schemeClr val="bg1"/>
              </a:solidFill>
              <a:effectLst/>
              <a:latin typeface="Century Gothic" panose="020B0502020202020204" pitchFamily="34" charset="0"/>
              <a:ea typeface="Arial" panose="020B0604020202020204" pitchFamily="34" charset="0"/>
            </a:endParaRPr>
          </a:p>
        </p:txBody>
      </p:sp>
      <p:sp>
        <p:nvSpPr>
          <p:cNvPr id="5" name="Title 1">
            <a:extLst>
              <a:ext uri="{FF2B5EF4-FFF2-40B4-BE49-F238E27FC236}">
                <a16:creationId xmlns:a16="http://schemas.microsoft.com/office/drawing/2014/main" id="{1D29A971-6E1D-BDCE-DFD0-8CD2020B18EB}"/>
              </a:ext>
            </a:extLst>
          </p:cNvPr>
          <p:cNvSpPr txBox="1">
            <a:spLocks/>
          </p:cNvSpPr>
          <p:nvPr/>
        </p:nvSpPr>
        <p:spPr>
          <a:xfrm>
            <a:off x="1466251" y="982232"/>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3: Gender</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16890956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728453" y="6810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5962EA81-BB2A-4059-9E45-D842779B753B}"/>
              </a:ext>
            </a:extLst>
          </p:cNvPr>
          <p:cNvSpPr txBox="1">
            <a:spLocks/>
          </p:cNvSpPr>
          <p:nvPr/>
        </p:nvSpPr>
        <p:spPr>
          <a:xfrm>
            <a:off x="-4674127" y="960256"/>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r>
              <a:rPr lang="en-US" sz="8800" spc="-10" dirty="0">
                <a:solidFill>
                  <a:schemeClr val="bg2"/>
                </a:solidFill>
                <a:effectLst/>
                <a:latin typeface="Century Gothic" panose="020B0502020202020204" pitchFamily="34" charset="0"/>
                <a:ea typeface="Arial" panose="020B0604020202020204" pitchFamily="34" charset="0"/>
              </a:rPr>
              <a:t>Introduction</a:t>
            </a:r>
            <a:endParaRPr lang="en-CA" sz="8800" dirty="0">
              <a:solidFill>
                <a:schemeClr val="bg2"/>
              </a:solidFill>
              <a:effectLst/>
              <a:latin typeface="Century Gothic" panose="020B0502020202020204" pitchFamily="34" charset="0"/>
              <a:ea typeface="Arial" panose="020B0604020202020204" pitchFamily="34" charset="0"/>
            </a:endParaRPr>
          </a:p>
        </p:txBody>
      </p:sp>
      <p:sp>
        <p:nvSpPr>
          <p:cNvPr id="2" name="TextBox 1">
            <a:extLst>
              <a:ext uri="{FF2B5EF4-FFF2-40B4-BE49-F238E27FC236}">
                <a16:creationId xmlns:a16="http://schemas.microsoft.com/office/drawing/2014/main" id="{D84417E4-0056-FB38-8EA2-9042B504360A}"/>
              </a:ext>
            </a:extLst>
          </p:cNvPr>
          <p:cNvSpPr txBox="1"/>
          <p:nvPr/>
        </p:nvSpPr>
        <p:spPr>
          <a:xfrm>
            <a:off x="1498600" y="2565400"/>
            <a:ext cx="20320000" cy="10480048"/>
          </a:xfrm>
          <a:prstGeom prst="rect">
            <a:avLst/>
          </a:prstGeom>
          <a:noFill/>
        </p:spPr>
        <p:txBody>
          <a:bodyPr wrap="square" rtlCol="0">
            <a:spAutoFit/>
          </a:bodyPr>
          <a:lstStyle/>
          <a:p>
            <a:pPr marL="136525" marR="270510">
              <a:lnSpc>
                <a:spcPct val="105000"/>
              </a:lnSpc>
              <a:spcAft>
                <a:spcPts val="0"/>
              </a:spcAft>
            </a:pPr>
            <a:r>
              <a:rPr lang="en-US" sz="3200" dirty="0">
                <a:solidFill>
                  <a:schemeClr val="bg2"/>
                </a:solidFill>
                <a:effectLst/>
                <a:latin typeface="Century Gothic" panose="020B0502020202020204" pitchFamily="34" charset="0"/>
                <a:ea typeface="Arial" panose="020B0604020202020204" pitchFamily="34" charset="0"/>
              </a:rPr>
              <a:t>Earlier this year, Ivey released its new strategy: </a:t>
            </a:r>
            <a:r>
              <a:rPr lang="en-US" sz="3200" i="1" dirty="0">
                <a:solidFill>
                  <a:schemeClr val="accent1">
                    <a:lumMod val="50000"/>
                    <a:lumOff val="50000"/>
                  </a:schemeClr>
                </a:solidFill>
                <a:effectLst/>
                <a:latin typeface="Century Gothic" panose="020B0502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Ivey Next (Links to an external site.)</a:t>
            </a:r>
            <a:r>
              <a:rPr lang="en-US" sz="3200" i="1" dirty="0">
                <a:solidFill>
                  <a:schemeClr val="accent1">
                    <a:lumMod val="50000"/>
                    <a:lumOff val="50000"/>
                  </a:schemeClr>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 our strategy, we committed to fostering a community</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where</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members</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feel</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they</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belong</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contribute</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supportive,</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inclusive,</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accountable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culture</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that</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pursues excellence. We see this commitment as being aligned with our values of</a:t>
            </a:r>
            <a:r>
              <a:rPr lang="en-US" sz="3200" spc="8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integrity</a:t>
            </a:r>
            <a:r>
              <a:rPr lang="en-US" sz="320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inclusivity, community, courage</a:t>
            </a:r>
            <a:r>
              <a:rPr lang="en-US" sz="3200" dirty="0">
                <a:solidFill>
                  <a:schemeClr val="bg2"/>
                </a:solidFill>
                <a:effectLst/>
                <a:latin typeface="Century Gothic" panose="020B0502020202020204" pitchFamily="34" charset="0"/>
                <a:ea typeface="Arial" panose="020B0604020202020204" pitchFamily="34" charset="0"/>
              </a:rPr>
              <a:t>, and we intend to</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nurture</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our</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actions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behaviours</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through</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curiosity,</a:t>
            </a:r>
            <a:r>
              <a:rPr lang="en-US" sz="3200" i="1" spc="-4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respect,</a:t>
            </a:r>
            <a:r>
              <a:rPr lang="en-US" sz="3200" i="1" spc="-4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mentorship,</a:t>
            </a:r>
            <a:r>
              <a:rPr lang="en-US" sz="3200" i="1" spc="-4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and</a:t>
            </a:r>
            <a:r>
              <a:rPr lang="en-US" sz="3200" i="1" spc="-4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recognition.</a:t>
            </a:r>
          </a:p>
          <a:p>
            <a:pPr marL="136525" marR="270510">
              <a:lnSpc>
                <a:spcPct val="105000"/>
              </a:lnSpc>
              <a:spcAft>
                <a:spcPts val="0"/>
              </a:spcAft>
            </a:pPr>
            <a:endParaRPr lang="en-CA" sz="3200" dirty="0">
              <a:solidFill>
                <a:schemeClr val="bg2"/>
              </a:solidFill>
              <a:effectLst/>
              <a:latin typeface="Century Gothic" panose="020B0502020202020204" pitchFamily="34" charset="0"/>
              <a:ea typeface="Arial" panose="020B0604020202020204" pitchFamily="34" charset="0"/>
            </a:endParaRPr>
          </a:p>
          <a:p>
            <a:pPr marL="136525" marR="270510">
              <a:lnSpc>
                <a:spcPct val="106000"/>
              </a:lnSpc>
              <a:spcBef>
                <a:spcPts val="905"/>
              </a:spcBef>
              <a:spcAft>
                <a:spcPts val="0"/>
              </a:spcAft>
            </a:pPr>
            <a:r>
              <a:rPr lang="en-US" sz="3200" dirty="0">
                <a:solidFill>
                  <a:schemeClr val="bg2"/>
                </a:solidFill>
                <a:effectLst/>
                <a:latin typeface="Century Gothic" panose="020B0502020202020204" pitchFamily="34" charset="0"/>
                <a:ea typeface="Arial" panose="020B0604020202020204" pitchFamily="34" charset="0"/>
              </a:rPr>
              <a:t>As</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institution</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higher</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learning,</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change</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action</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is</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made</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possible</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through</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education</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learning.</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It</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is</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our</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belief</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that listening to and learning from each other as well as evidence-based research, will build a space where each of us can commence, continue or extend our individual and collective equity practice.</a:t>
            </a:r>
          </a:p>
          <a:p>
            <a:pPr marL="136525" marR="270510">
              <a:lnSpc>
                <a:spcPct val="106000"/>
              </a:lnSpc>
              <a:spcBef>
                <a:spcPts val="905"/>
              </a:spcBef>
              <a:spcAft>
                <a:spcPts val="0"/>
              </a:spcAft>
            </a:pPr>
            <a:endParaRPr lang="en-CA" sz="3200" dirty="0">
              <a:solidFill>
                <a:schemeClr val="bg2"/>
              </a:solidFill>
              <a:effectLst/>
              <a:latin typeface="Century Gothic" panose="020B0502020202020204" pitchFamily="34" charset="0"/>
              <a:ea typeface="Arial" panose="020B0604020202020204" pitchFamily="34" charset="0"/>
            </a:endParaRPr>
          </a:p>
          <a:p>
            <a:pPr marL="136525" marR="270510">
              <a:lnSpc>
                <a:spcPct val="105000"/>
              </a:lnSpc>
              <a:spcBef>
                <a:spcPts val="870"/>
              </a:spcBef>
              <a:spcAft>
                <a:spcPts val="0"/>
              </a:spcAft>
            </a:pPr>
            <a:r>
              <a:rPr lang="en-US" sz="3200" dirty="0">
                <a:solidFill>
                  <a:schemeClr val="bg2"/>
                </a:solidFill>
                <a:effectLst/>
                <a:latin typeface="Century Gothic" panose="020B0502020202020204" pitchFamily="34" charset="0"/>
                <a:ea typeface="Arial" panose="020B0604020202020204" pitchFamily="34" charset="0"/>
              </a:rPr>
              <a:t>This</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onboarding</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module</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is</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opportunity</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learn</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about</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yourself</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learn</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about</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others.</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Equipped</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with</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these</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moments</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 reflection,</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discovery</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curiosity</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we</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intend</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for</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you</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begin</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journey</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formulating,</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articulating</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enacting </a:t>
            </a:r>
            <a:r>
              <a:rPr lang="en-US" sz="3200" i="1" dirty="0">
                <a:solidFill>
                  <a:schemeClr val="bg2"/>
                </a:solidFill>
                <a:effectLst/>
                <a:latin typeface="Century Gothic" panose="020B0502020202020204" pitchFamily="34" charset="0"/>
                <a:ea typeface="Arial" panose="020B0604020202020204" pitchFamily="34" charset="0"/>
              </a:rPr>
              <a:t>your</a:t>
            </a:r>
            <a:r>
              <a:rPr lang="en-US" sz="3200" i="1"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Equity Practice. Each of us has unique intersectionality and deeply personal histories and experiences that have shaped the ways</a:t>
            </a:r>
            <a:r>
              <a:rPr lang="en-US" sz="3200" spc="1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a:t>
            </a:r>
            <a:r>
              <a:rPr lang="en-US" sz="3200" spc="40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which we engage with the issues that our community faces today. Where and how to start such a journey is a question that many</a:t>
            </a:r>
            <a:r>
              <a:rPr lang="en-US" sz="3200" spc="20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community members have posed.</a:t>
            </a:r>
          </a:p>
          <a:p>
            <a:pPr marL="136525" marR="270510">
              <a:lnSpc>
                <a:spcPct val="105000"/>
              </a:lnSpc>
              <a:spcBef>
                <a:spcPts val="870"/>
              </a:spcBef>
              <a:spcAft>
                <a:spcPts val="0"/>
              </a:spcAft>
            </a:pPr>
            <a:endParaRPr lang="en-US" sz="3200" dirty="0">
              <a:solidFill>
                <a:schemeClr val="bg2"/>
              </a:solidFill>
              <a:latin typeface="Century Gothic" panose="020B0502020202020204" pitchFamily="34" charset="0"/>
              <a:ea typeface="Arial" panose="020B0604020202020204" pitchFamily="34" charset="0"/>
            </a:endParaRPr>
          </a:p>
          <a:p>
            <a:pPr marL="136525" marR="270510">
              <a:lnSpc>
                <a:spcPct val="105000"/>
              </a:lnSpc>
              <a:spcBef>
                <a:spcPts val="870"/>
              </a:spcBef>
              <a:spcAft>
                <a:spcPts val="0"/>
              </a:spcAft>
            </a:pPr>
            <a:endParaRPr lang="en-CA" sz="32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4522896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2922422"/>
            <a:ext cx="20548600" cy="8117607"/>
          </a:xfrm>
          <a:prstGeom prst="rect">
            <a:avLst/>
          </a:prstGeom>
          <a:noFill/>
        </p:spPr>
        <p:txBody>
          <a:bodyPr wrap="square" rtlCol="0">
            <a:spAutoFit/>
          </a:bodyPr>
          <a:lstStyle/>
          <a:p>
            <a:pPr marL="136525" marR="270510">
              <a:lnSpc>
                <a:spcPct val="106000"/>
              </a:lnSpc>
              <a:spcBef>
                <a:spcPts val="375"/>
              </a:spcBef>
              <a:spcAft>
                <a:spcPts val="0"/>
              </a:spcAft>
            </a:pPr>
            <a:r>
              <a:rPr lang="en-US" sz="3200" b="1" dirty="0">
                <a:solidFill>
                  <a:schemeClr val="bg1"/>
                </a:solidFill>
                <a:effectLst/>
                <a:latin typeface="Century Gothic" panose="020B0502020202020204" pitchFamily="34" charset="0"/>
                <a:ea typeface="Arial" panose="020B0604020202020204" pitchFamily="34" charset="0"/>
              </a:rPr>
              <a:t>Cisgender </a:t>
            </a:r>
            <a:r>
              <a:rPr lang="en-US" sz="3200" dirty="0">
                <a:solidFill>
                  <a:schemeClr val="bg1"/>
                </a:solidFill>
                <a:effectLst/>
                <a:latin typeface="Century Gothic" panose="020B0502020202020204" pitchFamily="34" charset="0"/>
                <a:ea typeface="Arial" panose="020B0604020202020204" pitchFamily="34" charset="0"/>
              </a:rPr>
              <a:t>applies</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to</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someone</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whose</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gender</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matches</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their</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“assigned”</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sex</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at</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birth.</a:t>
            </a:r>
            <a:r>
              <a:rPr lang="en-CA" sz="3200" dirty="0">
                <a:solidFill>
                  <a:schemeClr val="bg1"/>
                </a:solidFill>
                <a:effectLst/>
                <a:latin typeface="Century Gothic" panose="020B0502020202020204" pitchFamily="34" charset="0"/>
              </a:rPr>
              <a:t> </a:t>
            </a:r>
            <a:endParaRPr lang="en-US" sz="3200" b="1" dirty="0">
              <a:solidFill>
                <a:schemeClr val="bg1"/>
              </a:solidFill>
              <a:effectLst/>
              <a:latin typeface="Century Gothic" panose="020B0502020202020204" pitchFamily="34" charset="0"/>
              <a:ea typeface="Arial" panose="020B0604020202020204" pitchFamily="34" charset="0"/>
            </a:endParaRPr>
          </a:p>
          <a:p>
            <a:pPr marL="136525" marR="270510">
              <a:lnSpc>
                <a:spcPct val="106000"/>
              </a:lnSpc>
              <a:spcBef>
                <a:spcPts val="375"/>
              </a:spcBef>
              <a:spcAft>
                <a:spcPts val="0"/>
              </a:spcAft>
            </a:pPr>
            <a:endParaRPr lang="en-US" sz="3000" dirty="0">
              <a:solidFill>
                <a:schemeClr val="bg1"/>
              </a:solidFill>
              <a:latin typeface="Century Gothic" panose="020B0502020202020204" pitchFamily="34" charset="0"/>
              <a:ea typeface="Arial" panose="020B0604020202020204" pitchFamily="34" charset="0"/>
            </a:endParaRPr>
          </a:p>
          <a:p>
            <a:pPr marL="136525" marR="270510">
              <a:lnSpc>
                <a:spcPct val="106000"/>
              </a:lnSpc>
              <a:spcBef>
                <a:spcPts val="375"/>
              </a:spcBef>
              <a:spcAft>
                <a:spcPts val="0"/>
              </a:spcAft>
            </a:pPr>
            <a:r>
              <a:rPr lang="en-US" sz="3000" b="1" dirty="0">
                <a:solidFill>
                  <a:schemeClr val="bg1"/>
                </a:solidFill>
                <a:effectLst/>
                <a:latin typeface="Century Gothic" panose="020B0502020202020204" pitchFamily="34" charset="0"/>
                <a:ea typeface="Arial" panose="020B0604020202020204" pitchFamily="34" charset="0"/>
              </a:rPr>
              <a:t>Transgender</a:t>
            </a:r>
            <a:r>
              <a:rPr lang="en-US" sz="3000" dirty="0">
                <a:solidFill>
                  <a:schemeClr val="bg1"/>
                </a:solidFill>
                <a:effectLst/>
                <a:latin typeface="Century Gothic" panose="020B0502020202020204" pitchFamily="34" charset="0"/>
                <a:ea typeface="Arial" panose="020B0604020202020204" pitchFamily="34" charset="0"/>
              </a:rPr>
              <a:t> applies to a person whose gender is different from their “assigned” sex at birth. The medical community typically assign gender based on sexual organs, but sex and gender are different, and not mutually exclusive.</a:t>
            </a:r>
          </a:p>
          <a:p>
            <a:pPr marL="136525" marR="270510">
              <a:lnSpc>
                <a:spcPct val="106000"/>
              </a:lnSpc>
              <a:spcBef>
                <a:spcPts val="375"/>
              </a:spcBef>
              <a:spcAft>
                <a:spcPts val="0"/>
              </a:spcAft>
            </a:pPr>
            <a:endParaRPr lang="en-CA" sz="3000" dirty="0">
              <a:solidFill>
                <a:schemeClr val="bg1"/>
              </a:solidFill>
              <a:effectLst/>
              <a:latin typeface="Century Gothic" panose="020B0502020202020204" pitchFamily="34" charset="0"/>
              <a:ea typeface="Arial" panose="020B0604020202020204" pitchFamily="34" charset="0"/>
            </a:endParaRPr>
          </a:p>
          <a:p>
            <a:pPr marL="136525" marR="270510">
              <a:lnSpc>
                <a:spcPct val="105000"/>
              </a:lnSpc>
              <a:spcBef>
                <a:spcPts val="875"/>
              </a:spcBef>
              <a:spcAft>
                <a:spcPts val="0"/>
              </a:spcAft>
            </a:pPr>
            <a:r>
              <a:rPr lang="en-US" sz="3000" b="1" dirty="0">
                <a:solidFill>
                  <a:schemeClr val="bg1"/>
                </a:solidFill>
                <a:effectLst/>
                <a:latin typeface="Century Gothic" panose="020B0502020202020204" pitchFamily="34" charset="0"/>
                <a:ea typeface="Arial" panose="020B0604020202020204" pitchFamily="34" charset="0"/>
              </a:rPr>
              <a:t>Agender people</a:t>
            </a:r>
            <a:r>
              <a:rPr lang="en-US" sz="3000" dirty="0">
                <a:solidFill>
                  <a:schemeClr val="bg1"/>
                </a:solidFill>
                <a:effectLst/>
                <a:latin typeface="Century Gothic" panose="020B0502020202020204" pitchFamily="34" charset="0"/>
                <a:ea typeface="Arial" panose="020B0604020202020204" pitchFamily="34" charset="0"/>
              </a:rPr>
              <a:t>, also called genderless, genderfree, non-gendered, or ungendered people are those who identify as having no gender</a:t>
            </a:r>
            <a:r>
              <a:rPr lang="en-US" sz="3000" spc="-4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or</a:t>
            </a:r>
            <a:r>
              <a:rPr lang="en-US" sz="3000" spc="-4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being</a:t>
            </a:r>
            <a:r>
              <a:rPr lang="en-US" sz="3000" spc="-4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without</a:t>
            </a:r>
            <a:r>
              <a:rPr lang="en-US" sz="3000" spc="-5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any</a:t>
            </a:r>
            <a:r>
              <a:rPr lang="en-US" sz="3000" spc="-4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gender</a:t>
            </a:r>
            <a:r>
              <a:rPr lang="en-US" sz="3000" spc="-4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identity.</a:t>
            </a:r>
            <a:r>
              <a:rPr lang="en-US" sz="3000" spc="-4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This</a:t>
            </a:r>
            <a:r>
              <a:rPr lang="en-US" sz="3000" spc="-4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category</a:t>
            </a:r>
            <a:r>
              <a:rPr lang="en-US" sz="3000" spc="-4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includes</a:t>
            </a:r>
            <a:r>
              <a:rPr lang="en-US" sz="3000" spc="-4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a:t>
            </a:r>
            <a:r>
              <a:rPr lang="en-US" sz="3000" spc="-4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very</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broad</a:t>
            </a:r>
            <a:r>
              <a:rPr lang="en-US" sz="3000" spc="-5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range</a:t>
            </a:r>
            <a:r>
              <a:rPr lang="en-US" sz="3000" spc="-4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of</a:t>
            </a:r>
            <a:r>
              <a:rPr lang="en-US" sz="3000" spc="-4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identities</a:t>
            </a:r>
            <a:r>
              <a:rPr lang="en-US" sz="3000" spc="-4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which</a:t>
            </a:r>
            <a:r>
              <a:rPr lang="en-US" sz="3000" spc="-5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do</a:t>
            </a:r>
            <a:r>
              <a:rPr lang="en-US" sz="3000" spc="-5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not</a:t>
            </a:r>
            <a:r>
              <a:rPr lang="en-US" sz="3000" spc="-5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conform</a:t>
            </a:r>
            <a:r>
              <a:rPr lang="en-US" sz="3000" spc="-5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to traditional</a:t>
            </a:r>
            <a:r>
              <a:rPr lang="en-US" sz="3000" spc="-3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gender</a:t>
            </a:r>
            <a:r>
              <a:rPr lang="en-US" sz="3000" spc="-1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norms.</a:t>
            </a:r>
          </a:p>
          <a:p>
            <a:pPr marL="136525" marR="270510">
              <a:lnSpc>
                <a:spcPct val="105000"/>
              </a:lnSpc>
              <a:spcBef>
                <a:spcPts val="875"/>
              </a:spcBef>
              <a:spcAft>
                <a:spcPts val="0"/>
              </a:spcAft>
            </a:pPr>
            <a:endParaRPr lang="en-CA" sz="3000" dirty="0">
              <a:solidFill>
                <a:schemeClr val="bg1"/>
              </a:solidFill>
              <a:effectLst/>
              <a:latin typeface="Century Gothic" panose="020B0502020202020204" pitchFamily="34" charset="0"/>
              <a:ea typeface="Arial" panose="020B0604020202020204" pitchFamily="34" charset="0"/>
            </a:endParaRPr>
          </a:p>
          <a:p>
            <a:pPr marL="136525" marR="871855">
              <a:lnSpc>
                <a:spcPct val="106000"/>
              </a:lnSpc>
              <a:spcBef>
                <a:spcPts val="915"/>
              </a:spcBef>
              <a:spcAft>
                <a:spcPts val="0"/>
              </a:spcAft>
            </a:pPr>
            <a:r>
              <a:rPr lang="en-US" sz="3000" b="1" dirty="0">
                <a:solidFill>
                  <a:schemeClr val="bg1"/>
                </a:solidFill>
                <a:effectLst/>
                <a:latin typeface="Century Gothic" panose="020B0502020202020204" pitchFamily="34" charset="0"/>
                <a:ea typeface="Arial" panose="020B0604020202020204" pitchFamily="34" charset="0"/>
              </a:rPr>
              <a:t>Non-binary</a:t>
            </a:r>
            <a:r>
              <a:rPr lang="en-US" sz="3000" dirty="0">
                <a:solidFill>
                  <a:schemeClr val="bg1"/>
                </a:solidFill>
                <a:effectLst/>
                <a:latin typeface="Century Gothic" panose="020B0502020202020204" pitchFamily="34" charset="0"/>
                <a:ea typeface="Arial" panose="020B0604020202020204" pitchFamily="34" charset="0"/>
              </a:rPr>
              <a:t>, similar to genderqueer, is a spectrum of gender identities that are not exclusively man-identifying or</a:t>
            </a:r>
            <a:r>
              <a:rPr lang="en-US" sz="3000" spc="20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exclusively</a:t>
            </a:r>
            <a:r>
              <a:rPr lang="en-US" sz="3000" spc="-2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woman-identifying—identities</a:t>
            </a:r>
            <a:r>
              <a:rPr lang="en-US" sz="3000" spc="-3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that</a:t>
            </a:r>
            <a:r>
              <a:rPr lang="en-US" sz="3000" spc="-4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are</a:t>
            </a:r>
            <a:r>
              <a:rPr lang="en-US" sz="3000" spc="-3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outside</a:t>
            </a:r>
            <a:r>
              <a:rPr lang="en-US" sz="3000" spc="-3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the</a:t>
            </a:r>
            <a:r>
              <a:rPr lang="en-US" sz="3000" spc="-3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gender</a:t>
            </a:r>
            <a:r>
              <a:rPr lang="en-US" sz="3000" spc="-3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binary</a:t>
            </a:r>
            <a:r>
              <a:rPr lang="en-US" sz="3000" spc="-3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of</a:t>
            </a:r>
            <a:r>
              <a:rPr lang="en-US" sz="3000" spc="-1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man</a:t>
            </a:r>
            <a:r>
              <a:rPr lang="en-US" sz="3000" spc="-4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and</a:t>
            </a:r>
            <a:r>
              <a:rPr lang="en-US" sz="3000" spc="-4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woman.</a:t>
            </a:r>
          </a:p>
          <a:p>
            <a:pPr marL="136525" marR="871855">
              <a:lnSpc>
                <a:spcPct val="106000"/>
              </a:lnSpc>
              <a:spcBef>
                <a:spcPts val="915"/>
              </a:spcBef>
              <a:spcAft>
                <a:spcPts val="0"/>
              </a:spcAft>
            </a:pPr>
            <a:endParaRPr lang="en-CA" sz="3000" dirty="0">
              <a:solidFill>
                <a:schemeClr val="bg1"/>
              </a:solidFill>
              <a:effectLst/>
              <a:latin typeface="Century Gothic" panose="020B0502020202020204" pitchFamily="34" charset="0"/>
              <a:ea typeface="Arial" panose="020B0604020202020204" pitchFamily="34" charset="0"/>
            </a:endParaRPr>
          </a:p>
          <a:p>
            <a:pPr marL="136525">
              <a:spcBef>
                <a:spcPts val="870"/>
              </a:spcBef>
            </a:pPr>
            <a:endParaRPr lang="en-CA" sz="3000" b="1" i="1" dirty="0">
              <a:solidFill>
                <a:schemeClr val="bg1"/>
              </a:solidFill>
              <a:effectLst/>
              <a:latin typeface="Century Gothic" panose="020B0502020202020204" pitchFamily="34" charset="0"/>
              <a:ea typeface="Arial-BoldItalicMT"/>
              <a:cs typeface="Arial-BoldItalicMT"/>
            </a:endParaRPr>
          </a:p>
        </p:txBody>
      </p:sp>
      <p:sp>
        <p:nvSpPr>
          <p:cNvPr id="5" name="Title 1">
            <a:extLst>
              <a:ext uri="{FF2B5EF4-FFF2-40B4-BE49-F238E27FC236}">
                <a16:creationId xmlns:a16="http://schemas.microsoft.com/office/drawing/2014/main" id="{7831FC56-0A1D-5966-E9D8-97B81C725439}"/>
              </a:ext>
            </a:extLst>
          </p:cNvPr>
          <p:cNvSpPr txBox="1">
            <a:spLocks/>
          </p:cNvSpPr>
          <p:nvPr/>
        </p:nvSpPr>
        <p:spPr>
          <a:xfrm>
            <a:off x="1466251" y="982232"/>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3: Gender</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22018496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4367039"/>
            <a:ext cx="20548600" cy="4326313"/>
          </a:xfrm>
          <a:prstGeom prst="rect">
            <a:avLst/>
          </a:prstGeom>
          <a:noFill/>
        </p:spPr>
        <p:txBody>
          <a:bodyPr wrap="square" rtlCol="0">
            <a:spAutoFit/>
          </a:bodyPr>
          <a:lstStyle/>
          <a:p>
            <a:pPr marL="136525" marR="270510">
              <a:lnSpc>
                <a:spcPct val="105000"/>
              </a:lnSpc>
              <a:spcBef>
                <a:spcPts val="870"/>
              </a:spcBef>
              <a:spcAft>
                <a:spcPts val="0"/>
              </a:spcAft>
            </a:pPr>
            <a:r>
              <a:rPr lang="en-US" sz="3000" b="1" dirty="0">
                <a:solidFill>
                  <a:schemeClr val="bg1"/>
                </a:solidFill>
                <a:effectLst/>
                <a:latin typeface="Century Gothic" panose="020B0502020202020204" pitchFamily="34" charset="0"/>
                <a:ea typeface="Arial" panose="020B0604020202020204" pitchFamily="34" charset="0"/>
              </a:rPr>
              <a:t>Gender variance</a:t>
            </a:r>
            <a:r>
              <a:rPr lang="en-US" sz="3000" dirty="0">
                <a:solidFill>
                  <a:schemeClr val="bg1"/>
                </a:solidFill>
                <a:effectLst/>
                <a:latin typeface="Century Gothic" panose="020B0502020202020204" pitchFamily="34" charset="0"/>
                <a:ea typeface="Arial" panose="020B0604020202020204" pitchFamily="34" charset="0"/>
              </a:rPr>
              <a:t>, or gender nonconformity, is behaviour or gender expression by an individual that does not match masculine and </a:t>
            </a:r>
            <a:r>
              <a:rPr lang="en-US" sz="3000" spc="-10" dirty="0">
                <a:solidFill>
                  <a:schemeClr val="bg1"/>
                </a:solidFill>
                <a:effectLst/>
                <a:latin typeface="Century Gothic" panose="020B0502020202020204" pitchFamily="34" charset="0"/>
                <a:ea typeface="Arial" panose="020B0604020202020204" pitchFamily="34" charset="0"/>
              </a:rPr>
              <a:t>feminine</a:t>
            </a:r>
            <a:r>
              <a:rPr lang="en-US" sz="3000" spc="-20" dirty="0">
                <a:solidFill>
                  <a:schemeClr val="bg1"/>
                </a:solidFill>
                <a:effectLst/>
                <a:latin typeface="Century Gothic" panose="020B0502020202020204" pitchFamily="34" charset="0"/>
                <a:ea typeface="Arial" panose="020B0604020202020204" pitchFamily="34" charset="0"/>
              </a:rPr>
              <a:t> </a:t>
            </a:r>
            <a:r>
              <a:rPr lang="en-US" sz="3000" spc="-10" dirty="0">
                <a:solidFill>
                  <a:schemeClr val="bg1"/>
                </a:solidFill>
                <a:effectLst/>
                <a:latin typeface="Century Gothic" panose="020B0502020202020204" pitchFamily="34" charset="0"/>
                <a:ea typeface="Arial" panose="020B0604020202020204" pitchFamily="34" charset="0"/>
              </a:rPr>
              <a:t>gender</a:t>
            </a:r>
            <a:r>
              <a:rPr lang="en-US" sz="3000" spc="-15" dirty="0">
                <a:solidFill>
                  <a:schemeClr val="bg1"/>
                </a:solidFill>
                <a:effectLst/>
                <a:latin typeface="Century Gothic" panose="020B0502020202020204" pitchFamily="34" charset="0"/>
                <a:ea typeface="Arial" panose="020B0604020202020204" pitchFamily="34" charset="0"/>
              </a:rPr>
              <a:t> </a:t>
            </a:r>
            <a:r>
              <a:rPr lang="en-US" sz="3000" spc="-10" dirty="0">
                <a:solidFill>
                  <a:schemeClr val="bg1"/>
                </a:solidFill>
                <a:effectLst/>
                <a:latin typeface="Century Gothic" panose="020B0502020202020204" pitchFamily="34" charset="0"/>
                <a:ea typeface="Arial" panose="020B0604020202020204" pitchFamily="34" charset="0"/>
              </a:rPr>
              <a:t>norms.</a:t>
            </a:r>
            <a:r>
              <a:rPr lang="en-US" sz="3000" spc="-25" dirty="0">
                <a:solidFill>
                  <a:schemeClr val="bg1"/>
                </a:solidFill>
                <a:effectLst/>
                <a:latin typeface="Century Gothic" panose="020B0502020202020204" pitchFamily="34" charset="0"/>
                <a:ea typeface="Arial" panose="020B0604020202020204" pitchFamily="34" charset="0"/>
              </a:rPr>
              <a:t> </a:t>
            </a:r>
            <a:r>
              <a:rPr lang="en-US" sz="3000" spc="-10" dirty="0">
                <a:solidFill>
                  <a:schemeClr val="bg1"/>
                </a:solidFill>
                <a:effectLst/>
                <a:latin typeface="Century Gothic" panose="020B0502020202020204" pitchFamily="34" charset="0"/>
                <a:ea typeface="Arial" panose="020B0604020202020204" pitchFamily="34" charset="0"/>
              </a:rPr>
              <a:t>People</a:t>
            </a:r>
            <a:r>
              <a:rPr lang="en-US" sz="3000" spc="-20" dirty="0">
                <a:solidFill>
                  <a:schemeClr val="bg1"/>
                </a:solidFill>
                <a:effectLst/>
                <a:latin typeface="Century Gothic" panose="020B0502020202020204" pitchFamily="34" charset="0"/>
                <a:ea typeface="Arial" panose="020B0604020202020204" pitchFamily="34" charset="0"/>
              </a:rPr>
              <a:t> </a:t>
            </a:r>
            <a:r>
              <a:rPr lang="en-US" sz="3000" spc="-10" dirty="0">
                <a:solidFill>
                  <a:schemeClr val="bg1"/>
                </a:solidFill>
                <a:effectLst/>
                <a:latin typeface="Century Gothic" panose="020B0502020202020204" pitchFamily="34" charset="0"/>
                <a:ea typeface="Arial" panose="020B0604020202020204" pitchFamily="34" charset="0"/>
              </a:rPr>
              <a:t>who</a:t>
            </a:r>
            <a:r>
              <a:rPr lang="en-US" sz="3000" spc="-30" dirty="0">
                <a:solidFill>
                  <a:schemeClr val="bg1"/>
                </a:solidFill>
                <a:effectLst/>
                <a:latin typeface="Century Gothic" panose="020B0502020202020204" pitchFamily="34" charset="0"/>
                <a:ea typeface="Arial" panose="020B0604020202020204" pitchFamily="34" charset="0"/>
              </a:rPr>
              <a:t> </a:t>
            </a:r>
            <a:r>
              <a:rPr lang="en-US" sz="3000" spc="-10" dirty="0">
                <a:solidFill>
                  <a:schemeClr val="bg1"/>
                </a:solidFill>
                <a:effectLst/>
                <a:latin typeface="Century Gothic" panose="020B0502020202020204" pitchFamily="34" charset="0"/>
                <a:ea typeface="Arial" panose="020B0604020202020204" pitchFamily="34" charset="0"/>
              </a:rPr>
              <a:t>exhibit</a:t>
            </a:r>
            <a:r>
              <a:rPr lang="en-US" sz="3000" spc="-25" dirty="0">
                <a:solidFill>
                  <a:schemeClr val="bg1"/>
                </a:solidFill>
                <a:effectLst/>
                <a:latin typeface="Century Gothic" panose="020B0502020202020204" pitchFamily="34" charset="0"/>
                <a:ea typeface="Arial" panose="020B0604020202020204" pitchFamily="34" charset="0"/>
              </a:rPr>
              <a:t> </a:t>
            </a:r>
            <a:r>
              <a:rPr lang="en-US" sz="3000" spc="-10" dirty="0">
                <a:solidFill>
                  <a:schemeClr val="bg1"/>
                </a:solidFill>
                <a:effectLst/>
                <a:latin typeface="Century Gothic" panose="020B0502020202020204" pitchFamily="34" charset="0"/>
                <a:ea typeface="Arial" panose="020B0604020202020204" pitchFamily="34" charset="0"/>
              </a:rPr>
              <a:t>gender</a:t>
            </a:r>
            <a:r>
              <a:rPr lang="en-US" sz="3000" spc="-15" dirty="0">
                <a:solidFill>
                  <a:schemeClr val="bg1"/>
                </a:solidFill>
                <a:effectLst/>
                <a:latin typeface="Century Gothic" panose="020B0502020202020204" pitchFamily="34" charset="0"/>
                <a:ea typeface="Arial" panose="020B0604020202020204" pitchFamily="34" charset="0"/>
              </a:rPr>
              <a:t> </a:t>
            </a:r>
            <a:r>
              <a:rPr lang="en-US" sz="3000" spc="-10" dirty="0">
                <a:solidFill>
                  <a:schemeClr val="bg1"/>
                </a:solidFill>
                <a:effectLst/>
                <a:latin typeface="Century Gothic" panose="020B0502020202020204" pitchFamily="34" charset="0"/>
                <a:ea typeface="Arial" panose="020B0604020202020204" pitchFamily="34" charset="0"/>
              </a:rPr>
              <a:t>variance</a:t>
            </a:r>
            <a:r>
              <a:rPr lang="en-US" sz="3000" spc="-20" dirty="0">
                <a:solidFill>
                  <a:schemeClr val="bg1"/>
                </a:solidFill>
                <a:effectLst/>
                <a:latin typeface="Century Gothic" panose="020B0502020202020204" pitchFamily="34" charset="0"/>
                <a:ea typeface="Arial" panose="020B0604020202020204" pitchFamily="34" charset="0"/>
              </a:rPr>
              <a:t> </a:t>
            </a:r>
            <a:r>
              <a:rPr lang="en-US" sz="3000" spc="-10" dirty="0">
                <a:solidFill>
                  <a:schemeClr val="bg1"/>
                </a:solidFill>
                <a:effectLst/>
                <a:latin typeface="Century Gothic" panose="020B0502020202020204" pitchFamily="34" charset="0"/>
                <a:ea typeface="Arial" panose="020B0604020202020204" pitchFamily="34" charset="0"/>
              </a:rPr>
              <a:t>may</a:t>
            </a:r>
            <a:r>
              <a:rPr lang="en-US" sz="3000" spc="-15" dirty="0">
                <a:solidFill>
                  <a:schemeClr val="bg1"/>
                </a:solidFill>
                <a:effectLst/>
                <a:latin typeface="Century Gothic" panose="020B0502020202020204" pitchFamily="34" charset="0"/>
                <a:ea typeface="Arial" panose="020B0604020202020204" pitchFamily="34" charset="0"/>
              </a:rPr>
              <a:t> </a:t>
            </a:r>
            <a:r>
              <a:rPr lang="en-US" sz="3000" spc="-10" dirty="0">
                <a:solidFill>
                  <a:schemeClr val="bg1"/>
                </a:solidFill>
                <a:effectLst/>
                <a:latin typeface="Century Gothic" panose="020B0502020202020204" pitchFamily="34" charset="0"/>
                <a:ea typeface="Arial" panose="020B0604020202020204" pitchFamily="34" charset="0"/>
              </a:rPr>
              <a:t>be</a:t>
            </a:r>
            <a:r>
              <a:rPr lang="en-US" sz="3000" spc="-20" dirty="0">
                <a:solidFill>
                  <a:schemeClr val="bg1"/>
                </a:solidFill>
                <a:effectLst/>
                <a:latin typeface="Century Gothic" panose="020B0502020202020204" pitchFamily="34" charset="0"/>
                <a:ea typeface="Arial" panose="020B0604020202020204" pitchFamily="34" charset="0"/>
              </a:rPr>
              <a:t> </a:t>
            </a:r>
            <a:r>
              <a:rPr lang="en-US" sz="3000" spc="-10" dirty="0">
                <a:solidFill>
                  <a:schemeClr val="bg1"/>
                </a:solidFill>
                <a:effectLst/>
                <a:latin typeface="Century Gothic" panose="020B0502020202020204" pitchFamily="34" charset="0"/>
                <a:ea typeface="Arial" panose="020B0604020202020204" pitchFamily="34" charset="0"/>
              </a:rPr>
              <a:t>called</a:t>
            </a:r>
            <a:r>
              <a:rPr lang="en-US" sz="3000" spc="-25" dirty="0">
                <a:solidFill>
                  <a:schemeClr val="bg1"/>
                </a:solidFill>
                <a:effectLst/>
                <a:latin typeface="Century Gothic" panose="020B0502020202020204" pitchFamily="34" charset="0"/>
                <a:ea typeface="Arial" panose="020B0604020202020204" pitchFamily="34" charset="0"/>
              </a:rPr>
              <a:t> </a:t>
            </a:r>
            <a:r>
              <a:rPr lang="en-US" sz="3000" spc="-10" dirty="0">
                <a:solidFill>
                  <a:schemeClr val="bg1"/>
                </a:solidFill>
                <a:effectLst/>
                <a:latin typeface="Century Gothic" panose="020B0502020202020204" pitchFamily="34" charset="0"/>
                <a:ea typeface="Arial" panose="020B0604020202020204" pitchFamily="34" charset="0"/>
              </a:rPr>
              <a:t>gender</a:t>
            </a:r>
            <a:r>
              <a:rPr lang="en-US" sz="3000" spc="-15" dirty="0">
                <a:solidFill>
                  <a:schemeClr val="bg1"/>
                </a:solidFill>
                <a:effectLst/>
                <a:latin typeface="Century Gothic" panose="020B0502020202020204" pitchFamily="34" charset="0"/>
                <a:ea typeface="Arial" panose="020B0604020202020204" pitchFamily="34" charset="0"/>
              </a:rPr>
              <a:t> </a:t>
            </a:r>
            <a:r>
              <a:rPr lang="en-US" sz="3000" spc="-10" dirty="0">
                <a:solidFill>
                  <a:schemeClr val="bg1"/>
                </a:solidFill>
                <a:effectLst/>
                <a:latin typeface="Century Gothic" panose="020B0502020202020204" pitchFamily="34" charset="0"/>
                <a:ea typeface="Arial" panose="020B0604020202020204" pitchFamily="34" charset="0"/>
              </a:rPr>
              <a:t>variant,</a:t>
            </a:r>
            <a:r>
              <a:rPr lang="en-US" sz="3000" spc="-50" dirty="0">
                <a:solidFill>
                  <a:schemeClr val="bg1"/>
                </a:solidFill>
                <a:effectLst/>
                <a:latin typeface="Century Gothic" panose="020B0502020202020204" pitchFamily="34" charset="0"/>
                <a:ea typeface="Arial" panose="020B0604020202020204" pitchFamily="34" charset="0"/>
              </a:rPr>
              <a:t> </a:t>
            </a:r>
            <a:r>
              <a:rPr lang="en-US" sz="3000" spc="-10" dirty="0">
                <a:solidFill>
                  <a:schemeClr val="bg1"/>
                </a:solidFill>
                <a:effectLst/>
                <a:latin typeface="Century Gothic" panose="020B0502020202020204" pitchFamily="34" charset="0"/>
                <a:ea typeface="Arial" panose="020B0604020202020204" pitchFamily="34" charset="0"/>
              </a:rPr>
              <a:t>gender</a:t>
            </a:r>
            <a:r>
              <a:rPr lang="en-US" sz="3000" spc="-15" dirty="0">
                <a:solidFill>
                  <a:schemeClr val="bg1"/>
                </a:solidFill>
                <a:effectLst/>
                <a:latin typeface="Century Gothic" panose="020B0502020202020204" pitchFamily="34" charset="0"/>
                <a:ea typeface="Arial" panose="020B0604020202020204" pitchFamily="34" charset="0"/>
              </a:rPr>
              <a:t> </a:t>
            </a:r>
            <a:r>
              <a:rPr lang="en-US" sz="3000" spc="-10" dirty="0">
                <a:solidFill>
                  <a:schemeClr val="bg1"/>
                </a:solidFill>
                <a:effectLst/>
                <a:latin typeface="Century Gothic" panose="020B0502020202020204" pitchFamily="34" charset="0"/>
                <a:ea typeface="Arial" panose="020B0604020202020204" pitchFamily="34" charset="0"/>
              </a:rPr>
              <a:t>non-conforming,</a:t>
            </a:r>
            <a:r>
              <a:rPr lang="en-US" sz="3000" spc="-20" dirty="0">
                <a:solidFill>
                  <a:schemeClr val="bg1"/>
                </a:solidFill>
                <a:effectLst/>
                <a:latin typeface="Century Gothic" panose="020B0502020202020204" pitchFamily="34" charset="0"/>
                <a:ea typeface="Arial" panose="020B0604020202020204" pitchFamily="34" charset="0"/>
              </a:rPr>
              <a:t> </a:t>
            </a:r>
            <a:r>
              <a:rPr lang="en-US" sz="3000" spc="-10" dirty="0">
                <a:solidFill>
                  <a:schemeClr val="bg1"/>
                </a:solidFill>
                <a:effectLst/>
                <a:latin typeface="Century Gothic" panose="020B0502020202020204" pitchFamily="34" charset="0"/>
                <a:ea typeface="Arial" panose="020B0604020202020204" pitchFamily="34" charset="0"/>
              </a:rPr>
              <a:t>gender </a:t>
            </a:r>
            <a:r>
              <a:rPr lang="en-US" sz="3000" dirty="0">
                <a:solidFill>
                  <a:schemeClr val="bg1"/>
                </a:solidFill>
                <a:effectLst/>
                <a:latin typeface="Century Gothic" panose="020B0502020202020204" pitchFamily="34" charset="0"/>
                <a:ea typeface="Arial" panose="020B0604020202020204" pitchFamily="34" charset="0"/>
              </a:rPr>
              <a:t>diverse or gender atypical, and may be transgender, or otherwise variant in their gender expression. Some intersex people may</a:t>
            </a:r>
            <a:r>
              <a:rPr lang="en-US" sz="3000" spc="20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also exhibit gender variance.</a:t>
            </a:r>
          </a:p>
          <a:p>
            <a:pPr marL="136525" marR="270510">
              <a:lnSpc>
                <a:spcPct val="105000"/>
              </a:lnSpc>
              <a:spcBef>
                <a:spcPts val="870"/>
              </a:spcBef>
              <a:spcAft>
                <a:spcPts val="0"/>
              </a:spcAft>
            </a:pPr>
            <a:endParaRPr lang="en-CA" sz="3000" dirty="0">
              <a:solidFill>
                <a:schemeClr val="bg1"/>
              </a:solidFill>
              <a:effectLst/>
              <a:latin typeface="Century Gothic" panose="020B0502020202020204" pitchFamily="34" charset="0"/>
              <a:ea typeface="Arial" panose="020B0604020202020204" pitchFamily="34" charset="0"/>
            </a:endParaRPr>
          </a:p>
          <a:p>
            <a:pPr marL="136525">
              <a:spcBef>
                <a:spcPts val="930"/>
              </a:spcBef>
              <a:spcAft>
                <a:spcPts val="0"/>
              </a:spcAft>
            </a:pPr>
            <a:r>
              <a:rPr lang="en-US" sz="3000" b="1" dirty="0">
                <a:solidFill>
                  <a:schemeClr val="bg1"/>
                </a:solidFill>
                <a:effectLst/>
                <a:latin typeface="Century Gothic" panose="020B0502020202020204" pitchFamily="34" charset="0"/>
                <a:ea typeface="Arial" panose="020B0604020202020204" pitchFamily="34" charset="0"/>
              </a:rPr>
              <a:t>Genderfluid</a:t>
            </a:r>
            <a:r>
              <a:rPr lang="en-US" sz="3000" b="1" spc="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applies</a:t>
            </a:r>
            <a:r>
              <a:rPr lang="en-US" sz="3000" spc="-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to</a:t>
            </a:r>
            <a:r>
              <a:rPr lang="en-US" sz="3000" spc="-2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a:t>
            </a:r>
            <a:r>
              <a:rPr lang="en-US" sz="3000" spc="-1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person</a:t>
            </a:r>
            <a:r>
              <a:rPr lang="en-US" sz="3000" spc="-2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whose</a:t>
            </a:r>
            <a:r>
              <a:rPr lang="en-US" sz="3000" spc="-1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gender</a:t>
            </a:r>
            <a:r>
              <a:rPr lang="en-US" sz="3000" spc="-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identity</a:t>
            </a:r>
            <a:r>
              <a:rPr lang="en-US" sz="3000" spc="-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changes</a:t>
            </a:r>
            <a:r>
              <a:rPr lang="en-US" sz="3000" spc="-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over</a:t>
            </a:r>
            <a:r>
              <a:rPr lang="en-US" sz="3000" spc="-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time</a:t>
            </a:r>
            <a:r>
              <a:rPr lang="en-US" sz="3000" spc="-1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or</a:t>
            </a:r>
            <a:r>
              <a:rPr lang="en-US" sz="3000" spc="-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changes</a:t>
            </a:r>
            <a:r>
              <a:rPr lang="en-US" sz="3000" spc="-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at</a:t>
            </a:r>
            <a:r>
              <a:rPr lang="en-US" sz="3000" spc="-2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different</a:t>
            </a:r>
            <a:r>
              <a:rPr lang="en-US" sz="3000" spc="-15" dirty="0">
                <a:solidFill>
                  <a:schemeClr val="bg1"/>
                </a:solidFill>
                <a:effectLst/>
                <a:latin typeface="Century Gothic" panose="020B0502020202020204" pitchFamily="34" charset="0"/>
                <a:ea typeface="Arial" panose="020B0604020202020204" pitchFamily="34" charset="0"/>
              </a:rPr>
              <a:t> </a:t>
            </a:r>
            <a:r>
              <a:rPr lang="en-US" sz="3000" spc="-10" dirty="0">
                <a:solidFill>
                  <a:schemeClr val="bg1"/>
                </a:solidFill>
                <a:effectLst/>
                <a:latin typeface="Century Gothic" panose="020B0502020202020204" pitchFamily="34" charset="0"/>
                <a:ea typeface="Arial" panose="020B0604020202020204" pitchFamily="34" charset="0"/>
              </a:rPr>
              <a:t>times.</a:t>
            </a:r>
            <a:endParaRPr lang="en-CA" sz="3000" dirty="0">
              <a:solidFill>
                <a:schemeClr val="bg1"/>
              </a:solidFill>
              <a:effectLst/>
              <a:latin typeface="Century Gothic" panose="020B0502020202020204" pitchFamily="34" charset="0"/>
              <a:ea typeface="Arial" panose="020B0604020202020204" pitchFamily="34" charset="0"/>
            </a:endParaRPr>
          </a:p>
          <a:p>
            <a:pPr marL="136525" marR="270510">
              <a:lnSpc>
                <a:spcPct val="106000"/>
              </a:lnSpc>
              <a:spcBef>
                <a:spcPts val="375"/>
              </a:spcBef>
              <a:spcAft>
                <a:spcPts val="0"/>
              </a:spcAft>
            </a:pPr>
            <a:endParaRPr lang="en-CA" sz="3000" dirty="0">
              <a:solidFill>
                <a:schemeClr val="bg1"/>
              </a:solidFill>
              <a:effectLst/>
              <a:latin typeface="Century Gothic" panose="020B0502020202020204" pitchFamily="34" charset="0"/>
              <a:ea typeface="Arial" panose="020B0604020202020204" pitchFamily="34" charset="0"/>
            </a:endParaRPr>
          </a:p>
          <a:p>
            <a:pPr marL="136525">
              <a:spcBef>
                <a:spcPts val="870"/>
              </a:spcBef>
            </a:pPr>
            <a:endParaRPr lang="en-CA" sz="3000" b="1" i="1" dirty="0">
              <a:solidFill>
                <a:schemeClr val="bg1"/>
              </a:solidFill>
              <a:effectLst/>
              <a:latin typeface="Century Gothic" panose="020B0502020202020204" pitchFamily="34" charset="0"/>
              <a:ea typeface="Arial-BoldItalicMT"/>
              <a:cs typeface="Arial-BoldItalicMT"/>
            </a:endParaRPr>
          </a:p>
        </p:txBody>
      </p:sp>
      <p:sp>
        <p:nvSpPr>
          <p:cNvPr id="5" name="Title 1">
            <a:extLst>
              <a:ext uri="{FF2B5EF4-FFF2-40B4-BE49-F238E27FC236}">
                <a16:creationId xmlns:a16="http://schemas.microsoft.com/office/drawing/2014/main" id="{293EEEE3-0314-7B02-D07C-2086EF8DE9CA}"/>
              </a:ext>
            </a:extLst>
          </p:cNvPr>
          <p:cNvSpPr txBox="1">
            <a:spLocks/>
          </p:cNvSpPr>
          <p:nvPr/>
        </p:nvSpPr>
        <p:spPr>
          <a:xfrm>
            <a:off x="1466251" y="982232"/>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3: Gender</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11778280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817D02-4C8A-2705-FFAC-0D01CD8167DF}"/>
              </a:ext>
            </a:extLst>
          </p:cNvPr>
          <p:cNvSpPr txBox="1">
            <a:spLocks/>
          </p:cNvSpPr>
          <p:nvPr/>
        </p:nvSpPr>
        <p:spPr>
          <a:xfrm>
            <a:off x="1466251" y="1111695"/>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Invitation to Reflect:</a:t>
            </a:r>
            <a:endParaRPr lang="en-CA" sz="8800" dirty="0">
              <a:solidFill>
                <a:schemeClr val="bg2"/>
              </a:solidFill>
              <a:effectLst/>
              <a:latin typeface="Century Gothic" panose="020B0502020202020204" pitchFamily="34" charset="0"/>
              <a:ea typeface="Arial" panose="020B0604020202020204" pitchFamily="34" charset="0"/>
            </a:endParaRPr>
          </a:p>
        </p:txBody>
      </p:sp>
      <p:sp>
        <p:nvSpPr>
          <p:cNvPr id="2" name="TextBox 1">
            <a:extLst>
              <a:ext uri="{FF2B5EF4-FFF2-40B4-BE49-F238E27FC236}">
                <a16:creationId xmlns:a16="http://schemas.microsoft.com/office/drawing/2014/main" id="{5CB55A69-B347-D564-123B-54F81AA55367}"/>
              </a:ext>
            </a:extLst>
          </p:cNvPr>
          <p:cNvSpPr txBox="1"/>
          <p:nvPr/>
        </p:nvSpPr>
        <p:spPr>
          <a:xfrm>
            <a:off x="1605950" y="6404297"/>
            <a:ext cx="21144301" cy="707886"/>
          </a:xfrm>
          <a:prstGeom prst="rect">
            <a:avLst/>
          </a:prstGeom>
          <a:noFill/>
        </p:spPr>
        <p:txBody>
          <a:bodyPr wrap="square" rtlCol="0">
            <a:spAutoFit/>
          </a:bodyPr>
          <a:lstStyle/>
          <a:p>
            <a:endParaRPr lang="en-US" sz="4000" dirty="0">
              <a:solidFill>
                <a:schemeClr val="bg2"/>
              </a:solidFill>
              <a:latin typeface="Century Gothic" panose="020B0502020202020204" pitchFamily="34" charset="0"/>
            </a:endParaRPr>
          </a:p>
        </p:txBody>
      </p:sp>
      <p:sp>
        <p:nvSpPr>
          <p:cNvPr id="5" name="TextBox 4">
            <a:extLst>
              <a:ext uri="{FF2B5EF4-FFF2-40B4-BE49-F238E27FC236}">
                <a16:creationId xmlns:a16="http://schemas.microsoft.com/office/drawing/2014/main" id="{20886CA0-D07D-AF37-DA2C-006851A01919}"/>
              </a:ext>
            </a:extLst>
          </p:cNvPr>
          <p:cNvSpPr txBox="1"/>
          <p:nvPr/>
        </p:nvSpPr>
        <p:spPr>
          <a:xfrm>
            <a:off x="1605950" y="2565293"/>
            <a:ext cx="20548600" cy="9281515"/>
          </a:xfrm>
          <a:prstGeom prst="rect">
            <a:avLst/>
          </a:prstGeom>
          <a:noFill/>
        </p:spPr>
        <p:txBody>
          <a:bodyPr wrap="square" rtlCol="0">
            <a:spAutoFit/>
          </a:bodyPr>
          <a:lstStyle/>
          <a:p>
            <a:pPr marL="69850" marR="238125">
              <a:lnSpc>
                <a:spcPct val="105000"/>
              </a:lnSpc>
              <a:spcBef>
                <a:spcPts val="970"/>
              </a:spcBef>
              <a:spcAft>
                <a:spcPts val="0"/>
              </a:spcAft>
            </a:pPr>
            <a:r>
              <a:rPr lang="en-US" sz="3000" dirty="0">
                <a:solidFill>
                  <a:schemeClr val="bg2"/>
                </a:solidFill>
                <a:effectLst/>
                <a:latin typeface="Century Gothic" panose="020B0502020202020204" pitchFamily="34" charset="0"/>
                <a:ea typeface="Arial" panose="020B0604020202020204" pitchFamily="34" charset="0"/>
              </a:rPr>
              <a:t>Writing</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about</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what you have learned or come to about the topic of Gender,  is</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unique</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and</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possibly</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challenging</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experience.</a:t>
            </a:r>
            <a:r>
              <a:rPr lang="en-US" sz="3000" spc="-70" dirty="0">
                <a:solidFill>
                  <a:schemeClr val="bg2"/>
                </a:solidFill>
                <a:effectLst/>
                <a:latin typeface="Century Gothic" panose="020B0502020202020204" pitchFamily="34" charset="0"/>
                <a:ea typeface="Arial" panose="020B0604020202020204" pitchFamily="34" charset="0"/>
              </a:rPr>
              <a:t> Take your time, and begin the process of accounting for:</a:t>
            </a:r>
          </a:p>
          <a:p>
            <a:pPr marL="69850" marR="238125">
              <a:lnSpc>
                <a:spcPct val="105000"/>
              </a:lnSpc>
              <a:spcBef>
                <a:spcPts val="970"/>
              </a:spcBef>
              <a:spcAft>
                <a:spcPts val="0"/>
              </a:spcAft>
            </a:pPr>
            <a:endParaRPr lang="en-US" sz="3000" spc="-70" dirty="0">
              <a:solidFill>
                <a:schemeClr val="bg2"/>
              </a:solidFill>
              <a:effectLst/>
              <a:latin typeface="Century Gothic" panose="020B0502020202020204" pitchFamily="34" charset="0"/>
              <a:ea typeface="Arial" panose="020B0604020202020204" pitchFamily="34" charset="0"/>
            </a:endParaRPr>
          </a:p>
          <a:p>
            <a:pPr marL="527050" marR="238125" indent="-457200">
              <a:lnSpc>
                <a:spcPct val="105000"/>
              </a:lnSpc>
              <a:spcBef>
                <a:spcPts val="970"/>
              </a:spcBef>
              <a:spcAft>
                <a:spcPts val="0"/>
              </a:spcAft>
              <a:buFont typeface="Arial" panose="020B0604020202020204" pitchFamily="34" charset="0"/>
              <a:buChar char="•"/>
            </a:pPr>
            <a:r>
              <a:rPr lang="en-US" sz="3200" i="1" spc="-70" dirty="0">
                <a:solidFill>
                  <a:schemeClr val="bg2"/>
                </a:solidFill>
                <a:latin typeface="Century Gothic" panose="020B0502020202020204" pitchFamily="34" charset="0"/>
                <a:ea typeface="Arial" panose="020B0604020202020204" pitchFamily="34" charset="0"/>
              </a:rPr>
              <a:t>What parts of your knowledge were deepened? </a:t>
            </a:r>
          </a:p>
          <a:p>
            <a:pPr marL="527050" marR="238125" indent="-457200">
              <a:lnSpc>
                <a:spcPct val="105000"/>
              </a:lnSpc>
              <a:spcBef>
                <a:spcPts val="970"/>
              </a:spcBef>
              <a:spcAft>
                <a:spcPts val="0"/>
              </a:spcAft>
              <a:buFont typeface="Arial" panose="020B0604020202020204" pitchFamily="34" charset="0"/>
              <a:buChar char="•"/>
            </a:pPr>
            <a:r>
              <a:rPr lang="en-US" sz="3200" i="1" spc="-70" dirty="0">
                <a:solidFill>
                  <a:schemeClr val="bg2"/>
                </a:solidFill>
                <a:effectLst/>
                <a:latin typeface="Century Gothic" panose="020B0502020202020204" pitchFamily="34" charset="0"/>
                <a:ea typeface="Arial" panose="020B0604020202020204" pitchFamily="34" charset="0"/>
              </a:rPr>
              <a:t>What parts of your knowledge were challenged?</a:t>
            </a:r>
          </a:p>
          <a:p>
            <a:pPr marL="527050" marR="238125" indent="-457200">
              <a:lnSpc>
                <a:spcPct val="105000"/>
              </a:lnSpc>
              <a:spcBef>
                <a:spcPts val="970"/>
              </a:spcBef>
              <a:spcAft>
                <a:spcPts val="0"/>
              </a:spcAft>
              <a:buFont typeface="Arial" panose="020B0604020202020204" pitchFamily="34" charset="0"/>
              <a:buChar char="•"/>
            </a:pPr>
            <a:r>
              <a:rPr lang="en-US" sz="3200" i="1" spc="-70" dirty="0">
                <a:solidFill>
                  <a:schemeClr val="bg2"/>
                </a:solidFill>
                <a:latin typeface="Century Gothic" panose="020B0502020202020204" pitchFamily="34" charset="0"/>
                <a:ea typeface="Arial" panose="020B0604020202020204" pitchFamily="34" charset="0"/>
              </a:rPr>
              <a:t>How might you integrate this new knowledge in your everyday role in the Ivey community?</a:t>
            </a:r>
            <a:endParaRPr lang="en-US" sz="3200" i="1" spc="-70" dirty="0">
              <a:solidFill>
                <a:schemeClr val="bg2"/>
              </a:solidFill>
              <a:effectLst/>
              <a:latin typeface="Century Gothic" panose="020B0502020202020204" pitchFamily="34" charset="0"/>
              <a:ea typeface="Arial" panose="020B0604020202020204" pitchFamily="34" charset="0"/>
            </a:endParaRPr>
          </a:p>
          <a:p>
            <a:pPr marL="527050" marR="238125" indent="-457200">
              <a:lnSpc>
                <a:spcPct val="105000"/>
              </a:lnSpc>
              <a:spcBef>
                <a:spcPts val="970"/>
              </a:spcBef>
              <a:spcAft>
                <a:spcPts val="0"/>
              </a:spcAft>
              <a:buFont typeface="Arial" panose="020B0604020202020204" pitchFamily="34" charset="0"/>
              <a:buChar char="•"/>
            </a:pPr>
            <a:endParaRPr lang="en-US" sz="3000" i="1" dirty="0">
              <a:solidFill>
                <a:schemeClr val="bg2"/>
              </a:solidFill>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r>
              <a:rPr lang="en-US" sz="3000" dirty="0">
                <a:solidFill>
                  <a:schemeClr val="bg2"/>
                </a:solidFill>
                <a:effectLst/>
                <a:latin typeface="Century Gothic" panose="020B0502020202020204" pitchFamily="34" charset="0"/>
                <a:ea typeface="Arial" panose="020B0604020202020204" pitchFamily="34" charset="0"/>
              </a:rPr>
              <a:t>Give yourself the freedom</a:t>
            </a:r>
            <a:r>
              <a:rPr lang="en-US" sz="3000" spc="20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write,</a:t>
            </a:r>
            <a:r>
              <a:rPr lang="en-US" sz="3000" spc="-2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and</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also,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the</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freedom</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embrace</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writing</a:t>
            </a:r>
            <a:r>
              <a:rPr lang="en-US" sz="3000" spc="-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process</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that</a:t>
            </a:r>
            <a:r>
              <a:rPr lang="en-US" sz="3000" spc="-2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may</a:t>
            </a:r>
            <a:r>
              <a:rPr lang="en-US" sz="3000" spc="-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be</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unfamiliar</a:t>
            </a:r>
            <a:r>
              <a:rPr lang="en-US" sz="3000" spc="-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you. You may also want to explore what you have learned about Gender through other mediums: poetry, painting, drawing, sculpture, song. All of these </a:t>
            </a:r>
            <a:r>
              <a:rPr lang="en-US" sz="3000" dirty="0">
                <a:solidFill>
                  <a:schemeClr val="bg2"/>
                </a:solidFill>
                <a:latin typeface="Century Gothic" panose="020B0502020202020204" pitchFamily="34" charset="0"/>
                <a:ea typeface="Arial" panose="020B0604020202020204" pitchFamily="34" charset="0"/>
              </a:rPr>
              <a:t>forms of expression </a:t>
            </a:r>
            <a:r>
              <a:rPr lang="en-US" sz="3000" dirty="0">
                <a:solidFill>
                  <a:schemeClr val="bg2"/>
                </a:solidFill>
                <a:effectLst/>
                <a:latin typeface="Century Gothic" panose="020B0502020202020204" pitchFamily="34" charset="0"/>
                <a:ea typeface="Arial" panose="020B0604020202020204" pitchFamily="34" charset="0"/>
              </a:rPr>
              <a:t>can support the reflective process of </a:t>
            </a:r>
            <a:r>
              <a:rPr lang="en-US" sz="3000" b="1" i="1" dirty="0">
                <a:solidFill>
                  <a:schemeClr val="bg2"/>
                </a:solidFill>
                <a:effectLst/>
                <a:latin typeface="Century Gothic" panose="020B0502020202020204" pitchFamily="34" charset="0"/>
                <a:ea typeface="Arial" panose="020B0604020202020204" pitchFamily="34" charset="0"/>
              </a:rPr>
              <a:t>coming to know</a:t>
            </a:r>
            <a:r>
              <a:rPr lang="en-US" sz="3000" dirty="0">
                <a:solidFill>
                  <a:schemeClr val="bg2"/>
                </a:solidFill>
                <a:effectLst/>
                <a:latin typeface="Century Gothic" panose="020B0502020202020204" pitchFamily="34" charset="0"/>
                <a:ea typeface="Arial" panose="020B0604020202020204" pitchFamily="34" charset="0"/>
              </a:rPr>
              <a:t>, and the process of making-meaning about new knowledge related to one’s self. Engaging in reflection in this way, allows us to engage with both the process of coming to know, and the intentional meaning-making that comes through embedding this knowing in a material form (</a:t>
            </a:r>
            <a:r>
              <a:rPr lang="en-US" sz="3000" dirty="0">
                <a:solidFill>
                  <a:schemeClr val="bg2"/>
                </a:solidFill>
                <a:latin typeface="Century Gothic" panose="020B0502020202020204" pitchFamily="34" charset="0"/>
                <a:ea typeface="Arial" panose="020B0604020202020204" pitchFamily="34" charset="0"/>
              </a:rPr>
              <a:t>an idea, a stream of consciousness, a poem, a piece of art, music etc.).</a:t>
            </a:r>
            <a:endParaRPr lang="en-US" sz="3000" dirty="0">
              <a:solidFill>
                <a:schemeClr val="bg2"/>
              </a:solidFill>
              <a:effectLst/>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endParaRPr lang="en-CA" sz="3000" dirty="0">
              <a:solidFill>
                <a:schemeClr val="bg2"/>
              </a:solidFill>
              <a:effectLst/>
              <a:latin typeface="Century Gothic" panose="020B0502020202020204" pitchFamily="34" charset="0"/>
              <a:ea typeface="Arial" panose="020B0604020202020204" pitchFamily="34" charset="0"/>
            </a:endParaRPr>
          </a:p>
          <a:p>
            <a:r>
              <a:rPr lang="en-US" sz="3000" dirty="0">
                <a:solidFill>
                  <a:schemeClr val="bg2"/>
                </a:solidFill>
                <a:effectLst/>
                <a:latin typeface="Century Gothic" panose="020B0502020202020204" pitchFamily="34" charset="0"/>
                <a:ea typeface="Arial" panose="020B0604020202020204" pitchFamily="34" charset="0"/>
              </a:rPr>
              <a:t>Please know that you are not required to write. This is a learning opportunity.</a:t>
            </a:r>
            <a:r>
              <a:rPr lang="en-US" sz="3000" spc="20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Please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engage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in</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this</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reflection</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in</a:t>
            </a:r>
            <a:r>
              <a:rPr lang="en-US" sz="3000" spc="-5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capacity</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that</a:t>
            </a:r>
            <a:r>
              <a:rPr lang="en-US" sz="3000" spc="-4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best</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suits</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you.</a:t>
            </a:r>
            <a:r>
              <a:rPr lang="en-CA" sz="3000" dirty="0">
                <a:solidFill>
                  <a:schemeClr val="bg2"/>
                </a:solidFill>
                <a:effectLst/>
                <a:latin typeface="Century Gothic" panose="020B0502020202020204" pitchFamily="34" charset="0"/>
              </a:rPr>
              <a:t> </a:t>
            </a:r>
            <a:endParaRPr lang="en-US" sz="3000" i="1"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39406333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817D02-4C8A-2705-FFAC-0D01CD8167DF}"/>
              </a:ext>
            </a:extLst>
          </p:cNvPr>
          <p:cNvSpPr txBox="1">
            <a:spLocks/>
          </p:cNvSpPr>
          <p:nvPr/>
        </p:nvSpPr>
        <p:spPr>
          <a:xfrm>
            <a:off x="1466251" y="984695"/>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b="1" spc="-10" dirty="0">
                <a:solidFill>
                  <a:schemeClr val="bg2"/>
                </a:solidFill>
                <a:latin typeface="Century Gothic" panose="020B0502020202020204" pitchFamily="34" charset="0"/>
                <a:ea typeface="Arial" panose="020B0604020202020204" pitchFamily="34" charset="0"/>
              </a:rPr>
              <a:t>Invitation to Reflect:</a:t>
            </a:r>
            <a:endParaRPr lang="en-CA" sz="8800" b="1" dirty="0">
              <a:solidFill>
                <a:schemeClr val="bg2"/>
              </a:solidFill>
              <a:effectLst/>
              <a:latin typeface="Century Gothic" panose="020B0502020202020204" pitchFamily="34" charset="0"/>
              <a:ea typeface="Arial" panose="020B0604020202020204" pitchFamily="34" charset="0"/>
            </a:endParaRPr>
          </a:p>
        </p:txBody>
      </p:sp>
      <p:sp>
        <p:nvSpPr>
          <p:cNvPr id="2" name="TextBox 1">
            <a:extLst>
              <a:ext uri="{FF2B5EF4-FFF2-40B4-BE49-F238E27FC236}">
                <a16:creationId xmlns:a16="http://schemas.microsoft.com/office/drawing/2014/main" id="{5CB55A69-B347-D564-123B-54F81AA55367}"/>
              </a:ext>
            </a:extLst>
          </p:cNvPr>
          <p:cNvSpPr txBox="1"/>
          <p:nvPr/>
        </p:nvSpPr>
        <p:spPr>
          <a:xfrm>
            <a:off x="1605950" y="6404297"/>
            <a:ext cx="21144301" cy="707886"/>
          </a:xfrm>
          <a:prstGeom prst="rect">
            <a:avLst/>
          </a:prstGeom>
          <a:noFill/>
        </p:spPr>
        <p:txBody>
          <a:bodyPr wrap="square" rtlCol="0">
            <a:spAutoFit/>
          </a:bodyPr>
          <a:lstStyle/>
          <a:p>
            <a:endParaRPr lang="en-US" sz="4000" dirty="0">
              <a:solidFill>
                <a:schemeClr val="bg2"/>
              </a:solidFill>
              <a:latin typeface="Century Gothic" panose="020B0502020202020204" pitchFamily="34" charset="0"/>
            </a:endParaRPr>
          </a:p>
        </p:txBody>
      </p:sp>
      <p:sp>
        <p:nvSpPr>
          <p:cNvPr id="5" name="Rectangle 4">
            <a:extLst>
              <a:ext uri="{FF2B5EF4-FFF2-40B4-BE49-F238E27FC236}">
                <a16:creationId xmlns:a16="http://schemas.microsoft.com/office/drawing/2014/main" id="{0E53C700-1C73-C042-2AA9-BFE1341D96B9}"/>
              </a:ext>
            </a:extLst>
          </p:cNvPr>
          <p:cNvSpPr/>
          <p:nvPr/>
        </p:nvSpPr>
        <p:spPr>
          <a:xfrm>
            <a:off x="1466251" y="2456670"/>
            <a:ext cx="20530149" cy="943053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634111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635425" y="2364838"/>
            <a:ext cx="20548600" cy="10811421"/>
          </a:xfrm>
          <a:prstGeom prst="rect">
            <a:avLst/>
          </a:prstGeom>
          <a:noFill/>
        </p:spPr>
        <p:txBody>
          <a:bodyPr wrap="square" rtlCol="0">
            <a:spAutoFit/>
          </a:bodyPr>
          <a:lstStyle/>
          <a:p>
            <a:pPr marL="136525">
              <a:spcBef>
                <a:spcPts val="970"/>
              </a:spcBef>
            </a:pPr>
            <a:r>
              <a:rPr lang="en-US" sz="4000" b="1" i="1" spc="-10" dirty="0">
                <a:solidFill>
                  <a:schemeClr val="bg1"/>
                </a:solidFill>
                <a:effectLst/>
                <a:latin typeface="Century Gothic" panose="020B0502020202020204" pitchFamily="34" charset="0"/>
                <a:ea typeface="Arial-BoldItalicMT"/>
                <a:cs typeface="Arial-BoldItalicMT"/>
              </a:rPr>
              <a:t>Pronouns</a:t>
            </a:r>
          </a:p>
          <a:p>
            <a:pPr marL="136525">
              <a:spcBef>
                <a:spcPts val="970"/>
              </a:spcBef>
            </a:pPr>
            <a:endParaRPr lang="en-CA" sz="4000" b="1" i="1" dirty="0">
              <a:solidFill>
                <a:schemeClr val="bg1"/>
              </a:solidFill>
              <a:effectLst/>
              <a:latin typeface="Century Gothic" panose="020B0502020202020204" pitchFamily="34" charset="0"/>
              <a:ea typeface="Arial-BoldItalicMT"/>
              <a:cs typeface="Arial-BoldItalicMT"/>
            </a:endParaRPr>
          </a:p>
          <a:p>
            <a:pPr marL="136525">
              <a:spcBef>
                <a:spcPts val="995"/>
              </a:spcBef>
              <a:spcAft>
                <a:spcPts val="0"/>
              </a:spcAft>
            </a:pPr>
            <a:r>
              <a:rPr lang="en-US" b="1" i="1" dirty="0">
                <a:solidFill>
                  <a:schemeClr val="bg1"/>
                </a:solidFill>
                <a:effectLst/>
                <a:latin typeface="Century Gothic" panose="020B0502020202020204" pitchFamily="34" charset="0"/>
                <a:ea typeface="Arial" panose="020B0604020202020204" pitchFamily="34" charset="0"/>
              </a:rPr>
              <a:t>Why</a:t>
            </a:r>
            <a:r>
              <a:rPr lang="en-US" b="1" i="1" spc="-5" dirty="0">
                <a:solidFill>
                  <a:schemeClr val="bg1"/>
                </a:solidFill>
                <a:effectLst/>
                <a:latin typeface="Century Gothic" panose="020B0502020202020204" pitchFamily="34" charset="0"/>
                <a:ea typeface="Arial" panose="020B0604020202020204" pitchFamily="34" charset="0"/>
              </a:rPr>
              <a:t> </a:t>
            </a:r>
            <a:r>
              <a:rPr lang="en-US" b="1" i="1" dirty="0">
                <a:solidFill>
                  <a:schemeClr val="bg1"/>
                </a:solidFill>
                <a:effectLst/>
                <a:latin typeface="Century Gothic" panose="020B0502020202020204" pitchFamily="34" charset="0"/>
                <a:ea typeface="Arial" panose="020B0604020202020204" pitchFamily="34" charset="0"/>
              </a:rPr>
              <a:t>are</a:t>
            </a:r>
            <a:r>
              <a:rPr lang="en-US" b="1" i="1" spc="-20" dirty="0">
                <a:solidFill>
                  <a:schemeClr val="bg1"/>
                </a:solidFill>
                <a:effectLst/>
                <a:latin typeface="Century Gothic" panose="020B0502020202020204" pitchFamily="34" charset="0"/>
                <a:ea typeface="Arial" panose="020B0604020202020204" pitchFamily="34" charset="0"/>
              </a:rPr>
              <a:t> </a:t>
            </a:r>
            <a:r>
              <a:rPr lang="en-US" b="1" i="1" dirty="0">
                <a:solidFill>
                  <a:schemeClr val="bg1"/>
                </a:solidFill>
                <a:effectLst/>
                <a:latin typeface="Century Gothic" panose="020B0502020202020204" pitchFamily="34" charset="0"/>
                <a:ea typeface="Arial" panose="020B0604020202020204" pitchFamily="34" charset="0"/>
              </a:rPr>
              <a:t>pronouns</a:t>
            </a:r>
            <a:r>
              <a:rPr lang="en-US" b="1" i="1" spc="-15" dirty="0">
                <a:solidFill>
                  <a:schemeClr val="bg1"/>
                </a:solidFill>
                <a:effectLst/>
                <a:latin typeface="Century Gothic" panose="020B0502020202020204" pitchFamily="34" charset="0"/>
                <a:ea typeface="Arial" panose="020B0604020202020204" pitchFamily="34" charset="0"/>
              </a:rPr>
              <a:t> </a:t>
            </a:r>
            <a:r>
              <a:rPr lang="en-US" b="1" i="1" spc="-10" dirty="0">
                <a:solidFill>
                  <a:schemeClr val="bg1"/>
                </a:solidFill>
                <a:effectLst/>
                <a:latin typeface="Century Gothic" panose="020B0502020202020204" pitchFamily="34" charset="0"/>
                <a:ea typeface="Arial" panose="020B0604020202020204" pitchFamily="34" charset="0"/>
              </a:rPr>
              <a:t>important?</a:t>
            </a:r>
            <a:endParaRPr lang="en-CA" b="1" dirty="0">
              <a:solidFill>
                <a:schemeClr val="bg1"/>
              </a:solidFill>
              <a:effectLst/>
              <a:latin typeface="Century Gothic" panose="020B0502020202020204" pitchFamily="34" charset="0"/>
              <a:ea typeface="Arial" panose="020B0604020202020204" pitchFamily="34" charset="0"/>
            </a:endParaRPr>
          </a:p>
          <a:p>
            <a:pPr marL="136525">
              <a:spcBef>
                <a:spcPts val="975"/>
              </a:spcBef>
              <a:spcAft>
                <a:spcPts val="0"/>
              </a:spcAft>
            </a:pPr>
            <a:r>
              <a:rPr lang="en-US" sz="3200" dirty="0">
                <a:solidFill>
                  <a:schemeClr val="bg1"/>
                </a:solidFill>
                <a:effectLst/>
                <a:latin typeface="Century Gothic" panose="020B0502020202020204" pitchFamily="34" charset="0"/>
                <a:ea typeface="Arial" panose="020B0604020202020204" pitchFamily="34" charset="0"/>
              </a:rPr>
              <a:t>Often,</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people make assumptions about</a:t>
            </a:r>
            <a:r>
              <a:rPr lang="en-US" sz="3200" spc="-1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 gender</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of</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another</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person</a:t>
            </a:r>
            <a:r>
              <a:rPr lang="en-US" sz="3200" spc="-1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based</a:t>
            </a:r>
            <a:r>
              <a:rPr lang="en-US" sz="3200" spc="-1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on</a:t>
            </a:r>
            <a:r>
              <a:rPr lang="en-US" sz="3200" spc="-1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 person’s</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appearance</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or</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name.</a:t>
            </a:r>
            <a:r>
              <a:rPr lang="en-US" sz="3200" spc="-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These</a:t>
            </a:r>
            <a:r>
              <a:rPr lang="en-CA" sz="3200" spc="-10" dirty="0">
                <a:solidFill>
                  <a:schemeClr val="bg1"/>
                </a:solidFill>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assumptions aren’t always correct, and the act of making assumptions may send a potentially harmful message</a:t>
            </a:r>
            <a:r>
              <a:rPr lang="en-US" sz="3200" spc="9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 that people have</a:t>
            </a:r>
            <a:r>
              <a:rPr lang="en-US" sz="3200" spc="20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to</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look</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certain</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way</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to</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demonstrate</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their</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gender,</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or</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that</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there</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is</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an</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expectation</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in</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our</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community</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that</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gender</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looks</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and</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is demonstrated in homogenous ways.</a:t>
            </a:r>
          </a:p>
          <a:p>
            <a:pPr marL="136525" marR="173990">
              <a:lnSpc>
                <a:spcPct val="105000"/>
              </a:lnSpc>
              <a:spcBef>
                <a:spcPts val="95"/>
              </a:spcBef>
              <a:spcAft>
                <a:spcPts val="0"/>
              </a:spcAft>
            </a:pPr>
            <a:endParaRPr lang="en-CA" sz="3200" dirty="0">
              <a:solidFill>
                <a:schemeClr val="bg1"/>
              </a:solidFill>
              <a:effectLst/>
              <a:latin typeface="Century Gothic" panose="020B0502020202020204" pitchFamily="34" charset="0"/>
              <a:ea typeface="Arial" panose="020B0604020202020204" pitchFamily="34" charset="0"/>
            </a:endParaRPr>
          </a:p>
          <a:p>
            <a:pPr marL="136525">
              <a:spcBef>
                <a:spcPts val="915"/>
              </a:spcBef>
              <a:spcAft>
                <a:spcPts val="0"/>
              </a:spcAft>
            </a:pPr>
            <a:r>
              <a:rPr lang="en-US" b="1" i="1" dirty="0">
                <a:solidFill>
                  <a:schemeClr val="bg1"/>
                </a:solidFill>
                <a:effectLst/>
                <a:latin typeface="Century Gothic" panose="020B0502020202020204" pitchFamily="34" charset="0"/>
                <a:ea typeface="Arial" panose="020B0604020202020204" pitchFamily="34" charset="0"/>
              </a:rPr>
              <a:t>Sharing</a:t>
            </a:r>
            <a:r>
              <a:rPr lang="en-US" b="1" i="1" spc="105" dirty="0">
                <a:solidFill>
                  <a:schemeClr val="bg1"/>
                </a:solidFill>
                <a:effectLst/>
                <a:latin typeface="Century Gothic" panose="020B0502020202020204" pitchFamily="34" charset="0"/>
                <a:ea typeface="Arial" panose="020B0604020202020204" pitchFamily="34" charset="0"/>
              </a:rPr>
              <a:t> </a:t>
            </a:r>
            <a:r>
              <a:rPr lang="en-US" b="1" i="1" spc="-10" dirty="0">
                <a:solidFill>
                  <a:schemeClr val="bg1"/>
                </a:solidFill>
                <a:effectLst/>
                <a:latin typeface="Century Gothic" panose="020B0502020202020204" pitchFamily="34" charset="0"/>
                <a:ea typeface="Arial" panose="020B0604020202020204" pitchFamily="34" charset="0"/>
              </a:rPr>
              <a:t>Pronouns</a:t>
            </a:r>
            <a:endParaRPr lang="en-CA" sz="3000" b="1" dirty="0">
              <a:solidFill>
                <a:schemeClr val="bg1"/>
              </a:solidFill>
              <a:effectLst/>
              <a:latin typeface="Century Gothic" panose="020B0502020202020204" pitchFamily="34" charset="0"/>
              <a:ea typeface="Arial" panose="020B0604020202020204" pitchFamily="34" charset="0"/>
            </a:endParaRPr>
          </a:p>
          <a:p>
            <a:pPr marL="136525" marR="399415">
              <a:lnSpc>
                <a:spcPct val="105000"/>
              </a:lnSpc>
              <a:spcBef>
                <a:spcPts val="970"/>
              </a:spcBef>
            </a:pPr>
            <a:r>
              <a:rPr lang="en-US" sz="3100" spc="-10" dirty="0">
                <a:solidFill>
                  <a:schemeClr val="bg1"/>
                </a:solidFill>
                <a:effectLst/>
                <a:latin typeface="Century Gothic" panose="020B0502020202020204" pitchFamily="34" charset="0"/>
                <a:ea typeface="Arial" panose="020B0604020202020204" pitchFamily="34" charset="0"/>
              </a:rPr>
              <a:t>Please</a:t>
            </a:r>
            <a:r>
              <a:rPr lang="en-US" sz="3100" spc="-3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know</a:t>
            </a:r>
            <a:r>
              <a:rPr lang="en-US" sz="3100" spc="-5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that</a:t>
            </a:r>
            <a:r>
              <a:rPr lang="en-US" sz="3100" spc="-4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the</a:t>
            </a:r>
            <a:r>
              <a:rPr lang="en-US" sz="3100" spc="-2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sharing</a:t>
            </a:r>
            <a:r>
              <a:rPr lang="en-US" sz="3100" spc="-3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of</a:t>
            </a:r>
            <a:r>
              <a:rPr lang="en-US" sz="3100" spc="-3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your</a:t>
            </a:r>
            <a:r>
              <a:rPr lang="en-US" sz="3100" spc="-3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pronouns</a:t>
            </a:r>
            <a:r>
              <a:rPr lang="en-US" sz="3100" spc="-3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is</a:t>
            </a:r>
            <a:r>
              <a:rPr lang="en-US" sz="3100" spc="-3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a</a:t>
            </a:r>
            <a:r>
              <a:rPr lang="en-CA" sz="3100" spc="-10" dirty="0">
                <a:solidFill>
                  <a:schemeClr val="bg1"/>
                </a:solidFill>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personal choice. We recognize that this choice is one that is often shaped by community members’ comfort levels; their sense of</a:t>
            </a:r>
            <a:r>
              <a:rPr lang="en-US" sz="3100" spc="20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safety in the space; and their personal decision to share. Purposely mis-gendering someone, after their pronouns have been shared,</a:t>
            </a:r>
            <a:r>
              <a:rPr lang="en-US" sz="3100" spc="-7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or</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refusing</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to</a:t>
            </a:r>
            <a:r>
              <a:rPr lang="en-US" sz="3100" spc="-7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use</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a</a:t>
            </a:r>
            <a:r>
              <a:rPr lang="en-US" sz="3100" spc="-7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community</a:t>
            </a:r>
            <a:r>
              <a:rPr lang="en-US" sz="3100" spc="-5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member's</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shared</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or</a:t>
            </a:r>
            <a:r>
              <a:rPr lang="en-US" sz="3100" spc="-6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preferred</a:t>
            </a:r>
            <a:r>
              <a:rPr lang="en-US" sz="3100" spc="-7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pronouns,</a:t>
            </a:r>
            <a:r>
              <a:rPr lang="en-US" sz="3100" spc="-6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denies</a:t>
            </a:r>
            <a:r>
              <a:rPr lang="en-US" sz="3100" spc="-6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their</a:t>
            </a:r>
            <a:r>
              <a:rPr lang="en-US" sz="3100" spc="-6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gender</a:t>
            </a:r>
            <a:r>
              <a:rPr lang="en-US" sz="3100" spc="-7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identity,</a:t>
            </a:r>
            <a:r>
              <a:rPr lang="en-US" sz="3100" spc="-55" dirty="0">
                <a:solidFill>
                  <a:schemeClr val="bg1"/>
                </a:solidFill>
                <a:effectLst/>
                <a:latin typeface="Century Gothic" panose="020B0502020202020204" pitchFamily="34" charset="0"/>
                <a:ea typeface="Arial" panose="020B0604020202020204" pitchFamily="34" charset="0"/>
              </a:rPr>
              <a:t> and creates </a:t>
            </a:r>
            <a:r>
              <a:rPr lang="en-US" sz="3100" dirty="0">
                <a:solidFill>
                  <a:schemeClr val="bg1"/>
                </a:solidFill>
                <a:effectLst/>
                <a:latin typeface="Century Gothic" panose="020B0502020202020204" pitchFamily="34" charset="0"/>
                <a:ea typeface="Arial" panose="020B0604020202020204" pitchFamily="34" charset="0"/>
              </a:rPr>
              <a:t>exclusion, harm and erodes sense of belonging in our community. As well, forcing someone to share their pronouns can also cause </a:t>
            </a:r>
            <a:r>
              <a:rPr lang="en-US" sz="3100" spc="-10" dirty="0">
                <a:solidFill>
                  <a:schemeClr val="bg1"/>
                </a:solidFill>
                <a:effectLst/>
                <a:latin typeface="Century Gothic" panose="020B0502020202020204" pitchFamily="34" charset="0"/>
                <a:ea typeface="Arial" panose="020B0604020202020204" pitchFamily="34" charset="0"/>
              </a:rPr>
              <a:t>harm,</a:t>
            </a:r>
            <a:r>
              <a:rPr lang="en-US" sz="3100" spc="-3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and</a:t>
            </a:r>
            <a:r>
              <a:rPr lang="en-US" sz="3100" spc="-4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exclusion.</a:t>
            </a:r>
            <a:r>
              <a:rPr lang="en-US" sz="3100" spc="-4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This</a:t>
            </a:r>
            <a:r>
              <a:rPr lang="en-US" sz="3100" spc="-3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is</a:t>
            </a:r>
            <a:r>
              <a:rPr lang="en-US" sz="3100" spc="-3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why</a:t>
            </a:r>
            <a:r>
              <a:rPr lang="en-US" sz="3100" spc="-3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the</a:t>
            </a:r>
            <a:r>
              <a:rPr lang="en-US" sz="3100" spc="-3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sharing</a:t>
            </a:r>
            <a:r>
              <a:rPr lang="en-US" sz="3100" spc="-3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of</a:t>
            </a:r>
            <a:r>
              <a:rPr lang="en-US" sz="3100" spc="-3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preferred</a:t>
            </a:r>
            <a:r>
              <a:rPr lang="en-US" sz="3100" spc="-4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or</a:t>
            </a:r>
            <a:r>
              <a:rPr lang="en-US" sz="3100" spc="-3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personal</a:t>
            </a:r>
            <a:r>
              <a:rPr lang="en-US" sz="3100" spc="-4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pronouns</a:t>
            </a:r>
            <a:r>
              <a:rPr lang="en-US" sz="3100" spc="-3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is</a:t>
            </a:r>
            <a:r>
              <a:rPr lang="en-US" sz="3100" spc="-3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a</a:t>
            </a:r>
            <a:r>
              <a:rPr lang="en-US" sz="3100" spc="-3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choice.</a:t>
            </a:r>
            <a:endParaRPr lang="en-CA" sz="3100" dirty="0">
              <a:solidFill>
                <a:schemeClr val="bg1"/>
              </a:solidFill>
              <a:effectLst/>
              <a:latin typeface="Century Gothic" panose="020B0502020202020204" pitchFamily="34" charset="0"/>
              <a:ea typeface="Arial" panose="020B0604020202020204" pitchFamily="34" charset="0"/>
            </a:endParaRPr>
          </a:p>
          <a:p>
            <a:pPr marL="136525" marR="399415">
              <a:lnSpc>
                <a:spcPct val="105000"/>
              </a:lnSpc>
              <a:spcBef>
                <a:spcPts val="970"/>
              </a:spcBef>
              <a:spcAft>
                <a:spcPts val="0"/>
              </a:spcAft>
            </a:pPr>
            <a:endParaRPr lang="en-CA" sz="3200" dirty="0">
              <a:solidFill>
                <a:schemeClr val="bg1"/>
              </a:solidFill>
              <a:effectLst/>
              <a:latin typeface="Century Gothic" panose="020B0502020202020204" pitchFamily="34" charset="0"/>
              <a:ea typeface="Arial" panose="020B0604020202020204" pitchFamily="34" charset="0"/>
            </a:endParaRPr>
          </a:p>
          <a:p>
            <a:pPr marL="136525">
              <a:spcBef>
                <a:spcPts val="870"/>
              </a:spcBef>
            </a:pPr>
            <a:endParaRPr lang="en-CA" sz="3200" b="1" i="1" dirty="0">
              <a:solidFill>
                <a:schemeClr val="bg1"/>
              </a:solidFill>
              <a:effectLst/>
              <a:latin typeface="Century Gothic" panose="020B0502020202020204" pitchFamily="34" charset="0"/>
              <a:ea typeface="Arial-BoldItalicMT"/>
              <a:cs typeface="Arial-BoldItalicMT"/>
            </a:endParaRPr>
          </a:p>
        </p:txBody>
      </p:sp>
      <p:sp>
        <p:nvSpPr>
          <p:cNvPr id="5" name="Title 1">
            <a:extLst>
              <a:ext uri="{FF2B5EF4-FFF2-40B4-BE49-F238E27FC236}">
                <a16:creationId xmlns:a16="http://schemas.microsoft.com/office/drawing/2014/main" id="{2F2944F6-721B-B08B-3AAA-41179D4E471D}"/>
              </a:ext>
            </a:extLst>
          </p:cNvPr>
          <p:cNvSpPr txBox="1">
            <a:spLocks/>
          </p:cNvSpPr>
          <p:nvPr/>
        </p:nvSpPr>
        <p:spPr>
          <a:xfrm>
            <a:off x="1466251" y="982232"/>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3: Gender</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21265501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635425" y="2364838"/>
            <a:ext cx="20548600" cy="10811421"/>
          </a:xfrm>
          <a:prstGeom prst="rect">
            <a:avLst/>
          </a:prstGeom>
          <a:noFill/>
        </p:spPr>
        <p:txBody>
          <a:bodyPr wrap="square" rtlCol="0">
            <a:spAutoFit/>
          </a:bodyPr>
          <a:lstStyle/>
          <a:p>
            <a:pPr marL="136525">
              <a:spcBef>
                <a:spcPts val="970"/>
              </a:spcBef>
            </a:pPr>
            <a:r>
              <a:rPr lang="en-US" sz="4000" b="1" i="1" spc="-10" dirty="0">
                <a:solidFill>
                  <a:schemeClr val="bg1"/>
                </a:solidFill>
                <a:effectLst/>
                <a:latin typeface="Century Gothic" panose="020B0502020202020204" pitchFamily="34" charset="0"/>
                <a:ea typeface="Arial-BoldItalicMT"/>
                <a:cs typeface="Arial-BoldItalicMT"/>
              </a:rPr>
              <a:t>Pronouns</a:t>
            </a:r>
          </a:p>
          <a:p>
            <a:pPr marL="136525">
              <a:spcBef>
                <a:spcPts val="970"/>
              </a:spcBef>
            </a:pPr>
            <a:endParaRPr lang="en-CA" sz="4000" b="1" i="1" dirty="0">
              <a:solidFill>
                <a:schemeClr val="bg1"/>
              </a:solidFill>
              <a:effectLst/>
              <a:latin typeface="Century Gothic" panose="020B0502020202020204" pitchFamily="34" charset="0"/>
              <a:ea typeface="Arial-BoldItalicMT"/>
              <a:cs typeface="Arial-BoldItalicMT"/>
            </a:endParaRPr>
          </a:p>
          <a:p>
            <a:pPr marL="136525">
              <a:spcBef>
                <a:spcPts val="995"/>
              </a:spcBef>
              <a:spcAft>
                <a:spcPts val="0"/>
              </a:spcAft>
            </a:pPr>
            <a:r>
              <a:rPr lang="en-US" b="1" i="1" dirty="0">
                <a:solidFill>
                  <a:schemeClr val="bg1"/>
                </a:solidFill>
                <a:effectLst/>
                <a:latin typeface="Century Gothic" panose="020B0502020202020204" pitchFamily="34" charset="0"/>
                <a:ea typeface="Arial" panose="020B0604020202020204" pitchFamily="34" charset="0"/>
              </a:rPr>
              <a:t>Why</a:t>
            </a:r>
            <a:r>
              <a:rPr lang="en-US" b="1" i="1" spc="-5" dirty="0">
                <a:solidFill>
                  <a:schemeClr val="bg1"/>
                </a:solidFill>
                <a:effectLst/>
                <a:latin typeface="Century Gothic" panose="020B0502020202020204" pitchFamily="34" charset="0"/>
                <a:ea typeface="Arial" panose="020B0604020202020204" pitchFamily="34" charset="0"/>
              </a:rPr>
              <a:t> </a:t>
            </a:r>
            <a:r>
              <a:rPr lang="en-US" b="1" i="1" dirty="0">
                <a:solidFill>
                  <a:schemeClr val="bg1"/>
                </a:solidFill>
                <a:effectLst/>
                <a:latin typeface="Century Gothic" panose="020B0502020202020204" pitchFamily="34" charset="0"/>
                <a:ea typeface="Arial" panose="020B0604020202020204" pitchFamily="34" charset="0"/>
              </a:rPr>
              <a:t>are</a:t>
            </a:r>
            <a:r>
              <a:rPr lang="en-US" b="1" i="1" spc="-20" dirty="0">
                <a:solidFill>
                  <a:schemeClr val="bg1"/>
                </a:solidFill>
                <a:effectLst/>
                <a:latin typeface="Century Gothic" panose="020B0502020202020204" pitchFamily="34" charset="0"/>
                <a:ea typeface="Arial" panose="020B0604020202020204" pitchFamily="34" charset="0"/>
              </a:rPr>
              <a:t> </a:t>
            </a:r>
            <a:r>
              <a:rPr lang="en-US" b="1" i="1" dirty="0">
                <a:solidFill>
                  <a:schemeClr val="bg1"/>
                </a:solidFill>
                <a:effectLst/>
                <a:latin typeface="Century Gothic" panose="020B0502020202020204" pitchFamily="34" charset="0"/>
                <a:ea typeface="Arial" panose="020B0604020202020204" pitchFamily="34" charset="0"/>
              </a:rPr>
              <a:t>pronouns</a:t>
            </a:r>
            <a:r>
              <a:rPr lang="en-US" b="1" i="1" spc="-15" dirty="0">
                <a:solidFill>
                  <a:schemeClr val="bg1"/>
                </a:solidFill>
                <a:effectLst/>
                <a:latin typeface="Century Gothic" panose="020B0502020202020204" pitchFamily="34" charset="0"/>
                <a:ea typeface="Arial" panose="020B0604020202020204" pitchFamily="34" charset="0"/>
              </a:rPr>
              <a:t> </a:t>
            </a:r>
            <a:r>
              <a:rPr lang="en-US" b="1" i="1" spc="-10" dirty="0">
                <a:solidFill>
                  <a:schemeClr val="bg1"/>
                </a:solidFill>
                <a:effectLst/>
                <a:latin typeface="Century Gothic" panose="020B0502020202020204" pitchFamily="34" charset="0"/>
                <a:ea typeface="Arial" panose="020B0604020202020204" pitchFamily="34" charset="0"/>
              </a:rPr>
              <a:t>important?</a:t>
            </a:r>
            <a:endParaRPr lang="en-CA" b="1" dirty="0">
              <a:solidFill>
                <a:schemeClr val="bg1"/>
              </a:solidFill>
              <a:effectLst/>
              <a:latin typeface="Century Gothic" panose="020B0502020202020204" pitchFamily="34" charset="0"/>
              <a:ea typeface="Arial" panose="020B0604020202020204" pitchFamily="34" charset="0"/>
            </a:endParaRPr>
          </a:p>
          <a:p>
            <a:pPr marL="136525">
              <a:spcBef>
                <a:spcPts val="975"/>
              </a:spcBef>
              <a:spcAft>
                <a:spcPts val="0"/>
              </a:spcAft>
            </a:pPr>
            <a:r>
              <a:rPr lang="en-US" sz="3200" dirty="0">
                <a:solidFill>
                  <a:schemeClr val="bg1"/>
                </a:solidFill>
                <a:effectLst/>
                <a:latin typeface="Century Gothic" panose="020B0502020202020204" pitchFamily="34" charset="0"/>
                <a:ea typeface="Arial" panose="020B0604020202020204" pitchFamily="34" charset="0"/>
              </a:rPr>
              <a:t>Often,</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people make assumptions about</a:t>
            </a:r>
            <a:r>
              <a:rPr lang="en-US" sz="3200" spc="-1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 gender</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of</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another</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person</a:t>
            </a:r>
            <a:r>
              <a:rPr lang="en-US" sz="3200" spc="-1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based</a:t>
            </a:r>
            <a:r>
              <a:rPr lang="en-US" sz="3200" spc="-1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on</a:t>
            </a:r>
            <a:r>
              <a:rPr lang="en-US" sz="3200" spc="-1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 person’s</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appearance</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or</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name.</a:t>
            </a:r>
            <a:r>
              <a:rPr lang="en-US" sz="3200" spc="-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These</a:t>
            </a:r>
            <a:r>
              <a:rPr lang="en-CA" sz="3200" spc="-10" dirty="0">
                <a:solidFill>
                  <a:schemeClr val="bg1"/>
                </a:solidFill>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assumptions aren’t always correct, and the act of making assumptions may send a potentially harmful message</a:t>
            </a:r>
            <a:r>
              <a:rPr lang="en-US" sz="3200" spc="9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 that people have</a:t>
            </a:r>
            <a:r>
              <a:rPr lang="en-US" sz="3200" spc="20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to</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look</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certain</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way</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to</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demonstrate</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their</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gender,</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or</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that</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there</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is</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an</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expectation</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in</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our</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community</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that</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gender</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looks</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and</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is demonstrated in homogenous ways.</a:t>
            </a:r>
          </a:p>
          <a:p>
            <a:pPr marL="136525" marR="173990">
              <a:lnSpc>
                <a:spcPct val="105000"/>
              </a:lnSpc>
              <a:spcBef>
                <a:spcPts val="95"/>
              </a:spcBef>
              <a:spcAft>
                <a:spcPts val="0"/>
              </a:spcAft>
            </a:pPr>
            <a:endParaRPr lang="en-CA" sz="3200" dirty="0">
              <a:solidFill>
                <a:schemeClr val="bg1"/>
              </a:solidFill>
              <a:effectLst/>
              <a:latin typeface="Century Gothic" panose="020B0502020202020204" pitchFamily="34" charset="0"/>
              <a:ea typeface="Arial" panose="020B0604020202020204" pitchFamily="34" charset="0"/>
            </a:endParaRPr>
          </a:p>
          <a:p>
            <a:pPr marL="136525">
              <a:spcBef>
                <a:spcPts val="915"/>
              </a:spcBef>
              <a:spcAft>
                <a:spcPts val="0"/>
              </a:spcAft>
            </a:pPr>
            <a:r>
              <a:rPr lang="en-US" b="1" i="1" dirty="0">
                <a:solidFill>
                  <a:schemeClr val="bg1"/>
                </a:solidFill>
                <a:effectLst/>
                <a:latin typeface="Century Gothic" panose="020B0502020202020204" pitchFamily="34" charset="0"/>
                <a:ea typeface="Arial" panose="020B0604020202020204" pitchFamily="34" charset="0"/>
              </a:rPr>
              <a:t>Sharing</a:t>
            </a:r>
            <a:r>
              <a:rPr lang="en-US" b="1" i="1" spc="105" dirty="0">
                <a:solidFill>
                  <a:schemeClr val="bg1"/>
                </a:solidFill>
                <a:effectLst/>
                <a:latin typeface="Century Gothic" panose="020B0502020202020204" pitchFamily="34" charset="0"/>
                <a:ea typeface="Arial" panose="020B0604020202020204" pitchFamily="34" charset="0"/>
              </a:rPr>
              <a:t> </a:t>
            </a:r>
            <a:r>
              <a:rPr lang="en-US" b="1" i="1" spc="-10" dirty="0">
                <a:solidFill>
                  <a:schemeClr val="bg1"/>
                </a:solidFill>
                <a:effectLst/>
                <a:latin typeface="Century Gothic" panose="020B0502020202020204" pitchFamily="34" charset="0"/>
                <a:ea typeface="Arial" panose="020B0604020202020204" pitchFamily="34" charset="0"/>
              </a:rPr>
              <a:t>Pronouns</a:t>
            </a:r>
            <a:endParaRPr lang="en-CA" sz="3000" b="1" dirty="0">
              <a:solidFill>
                <a:schemeClr val="bg1"/>
              </a:solidFill>
              <a:effectLst/>
              <a:latin typeface="Century Gothic" panose="020B0502020202020204" pitchFamily="34" charset="0"/>
              <a:ea typeface="Arial" panose="020B0604020202020204" pitchFamily="34" charset="0"/>
            </a:endParaRPr>
          </a:p>
          <a:p>
            <a:pPr marL="136525" marR="399415">
              <a:lnSpc>
                <a:spcPct val="105000"/>
              </a:lnSpc>
              <a:spcBef>
                <a:spcPts val="970"/>
              </a:spcBef>
            </a:pPr>
            <a:r>
              <a:rPr lang="en-US" sz="3100" spc="-10" dirty="0">
                <a:solidFill>
                  <a:schemeClr val="bg1"/>
                </a:solidFill>
                <a:effectLst/>
                <a:latin typeface="Century Gothic" panose="020B0502020202020204" pitchFamily="34" charset="0"/>
                <a:ea typeface="Arial" panose="020B0604020202020204" pitchFamily="34" charset="0"/>
              </a:rPr>
              <a:t>Please</a:t>
            </a:r>
            <a:r>
              <a:rPr lang="en-US" sz="3100" spc="-3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know</a:t>
            </a:r>
            <a:r>
              <a:rPr lang="en-US" sz="3100" spc="-5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that</a:t>
            </a:r>
            <a:r>
              <a:rPr lang="en-US" sz="3100" spc="-4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the</a:t>
            </a:r>
            <a:r>
              <a:rPr lang="en-US" sz="3100" spc="-2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sharing</a:t>
            </a:r>
            <a:r>
              <a:rPr lang="en-US" sz="3100" spc="-3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of</a:t>
            </a:r>
            <a:r>
              <a:rPr lang="en-US" sz="3100" spc="-3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your</a:t>
            </a:r>
            <a:r>
              <a:rPr lang="en-US" sz="3100" spc="-3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pronouns</a:t>
            </a:r>
            <a:r>
              <a:rPr lang="en-US" sz="3100" spc="-3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is</a:t>
            </a:r>
            <a:r>
              <a:rPr lang="en-US" sz="3100" spc="-3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a</a:t>
            </a:r>
            <a:r>
              <a:rPr lang="en-CA" sz="3100" spc="-10" dirty="0">
                <a:solidFill>
                  <a:schemeClr val="bg1"/>
                </a:solidFill>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personal choice. We recognize that this choice is one that is often shaped by community members’ comfort levels; their sense of</a:t>
            </a:r>
            <a:r>
              <a:rPr lang="en-US" sz="3100" spc="20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safety in the space; and their personal decision to share. Purposely mis-gendering someone, after their pronouns have been shared,</a:t>
            </a:r>
            <a:r>
              <a:rPr lang="en-US" sz="3100" spc="-7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or</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refusing</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to</a:t>
            </a:r>
            <a:r>
              <a:rPr lang="en-US" sz="3100" spc="-7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use</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a</a:t>
            </a:r>
            <a:r>
              <a:rPr lang="en-US" sz="3100" spc="-7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community</a:t>
            </a:r>
            <a:r>
              <a:rPr lang="en-US" sz="3100" spc="-5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member's</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shared</a:t>
            </a:r>
            <a:r>
              <a:rPr lang="en-US" sz="3100" spc="-65"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or</a:t>
            </a:r>
            <a:r>
              <a:rPr lang="en-US" sz="3100" spc="-6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preferred</a:t>
            </a:r>
            <a:r>
              <a:rPr lang="en-US" sz="3100" spc="-7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pronouns,</a:t>
            </a:r>
            <a:r>
              <a:rPr lang="en-US" sz="3100" spc="-6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denies</a:t>
            </a:r>
            <a:r>
              <a:rPr lang="en-US" sz="3100" spc="-6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their</a:t>
            </a:r>
            <a:r>
              <a:rPr lang="en-US" sz="3100" spc="-6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gender</a:t>
            </a:r>
            <a:r>
              <a:rPr lang="en-US" sz="3100" spc="-70" dirty="0">
                <a:solidFill>
                  <a:schemeClr val="bg1"/>
                </a:solidFill>
                <a:effectLst/>
                <a:latin typeface="Century Gothic" panose="020B0502020202020204" pitchFamily="34" charset="0"/>
                <a:ea typeface="Arial" panose="020B0604020202020204" pitchFamily="34" charset="0"/>
              </a:rPr>
              <a:t> </a:t>
            </a:r>
            <a:r>
              <a:rPr lang="en-US" sz="3100" dirty="0">
                <a:solidFill>
                  <a:schemeClr val="bg1"/>
                </a:solidFill>
                <a:effectLst/>
                <a:latin typeface="Century Gothic" panose="020B0502020202020204" pitchFamily="34" charset="0"/>
                <a:ea typeface="Arial" panose="020B0604020202020204" pitchFamily="34" charset="0"/>
              </a:rPr>
              <a:t>identity,</a:t>
            </a:r>
            <a:r>
              <a:rPr lang="en-US" sz="3100" spc="-55" dirty="0">
                <a:solidFill>
                  <a:schemeClr val="bg1"/>
                </a:solidFill>
                <a:effectLst/>
                <a:latin typeface="Century Gothic" panose="020B0502020202020204" pitchFamily="34" charset="0"/>
                <a:ea typeface="Arial" panose="020B0604020202020204" pitchFamily="34" charset="0"/>
              </a:rPr>
              <a:t> and creates </a:t>
            </a:r>
            <a:r>
              <a:rPr lang="en-US" sz="3100" dirty="0">
                <a:solidFill>
                  <a:schemeClr val="bg1"/>
                </a:solidFill>
                <a:effectLst/>
                <a:latin typeface="Century Gothic" panose="020B0502020202020204" pitchFamily="34" charset="0"/>
                <a:ea typeface="Arial" panose="020B0604020202020204" pitchFamily="34" charset="0"/>
              </a:rPr>
              <a:t>exclusion, harm and erodes sense of belonging in our community. As well, forcing someone to share their pronouns can also cause </a:t>
            </a:r>
            <a:r>
              <a:rPr lang="en-US" sz="3100" spc="-10" dirty="0">
                <a:solidFill>
                  <a:schemeClr val="bg1"/>
                </a:solidFill>
                <a:effectLst/>
                <a:latin typeface="Century Gothic" panose="020B0502020202020204" pitchFamily="34" charset="0"/>
                <a:ea typeface="Arial" panose="020B0604020202020204" pitchFamily="34" charset="0"/>
              </a:rPr>
              <a:t>harm,</a:t>
            </a:r>
            <a:r>
              <a:rPr lang="en-US" sz="3100" spc="-3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and</a:t>
            </a:r>
            <a:r>
              <a:rPr lang="en-US" sz="3100" spc="-4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exclusion.</a:t>
            </a:r>
            <a:r>
              <a:rPr lang="en-US" sz="3100" spc="-4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This</a:t>
            </a:r>
            <a:r>
              <a:rPr lang="en-US" sz="3100" spc="-3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is</a:t>
            </a:r>
            <a:r>
              <a:rPr lang="en-US" sz="3100" spc="-3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why</a:t>
            </a:r>
            <a:r>
              <a:rPr lang="en-US" sz="3100" spc="-3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the</a:t>
            </a:r>
            <a:r>
              <a:rPr lang="en-US" sz="3100" spc="-3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sharing</a:t>
            </a:r>
            <a:r>
              <a:rPr lang="en-US" sz="3100" spc="-3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of</a:t>
            </a:r>
            <a:r>
              <a:rPr lang="en-US" sz="3100" spc="-3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preferred</a:t>
            </a:r>
            <a:r>
              <a:rPr lang="en-US" sz="3100" spc="-4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or</a:t>
            </a:r>
            <a:r>
              <a:rPr lang="en-US" sz="3100" spc="-3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personal</a:t>
            </a:r>
            <a:r>
              <a:rPr lang="en-US" sz="3100" spc="-40"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pronouns</a:t>
            </a:r>
            <a:r>
              <a:rPr lang="en-US" sz="3100" spc="-3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is</a:t>
            </a:r>
            <a:r>
              <a:rPr lang="en-US" sz="3100" spc="-3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a</a:t>
            </a:r>
            <a:r>
              <a:rPr lang="en-US" sz="3100" spc="-35" dirty="0">
                <a:solidFill>
                  <a:schemeClr val="bg1"/>
                </a:solidFill>
                <a:effectLst/>
                <a:latin typeface="Century Gothic" panose="020B0502020202020204" pitchFamily="34" charset="0"/>
                <a:ea typeface="Arial" panose="020B0604020202020204" pitchFamily="34" charset="0"/>
              </a:rPr>
              <a:t> </a:t>
            </a:r>
            <a:r>
              <a:rPr lang="en-US" sz="3100" spc="-10" dirty="0">
                <a:solidFill>
                  <a:schemeClr val="bg1"/>
                </a:solidFill>
                <a:effectLst/>
                <a:latin typeface="Century Gothic" panose="020B0502020202020204" pitchFamily="34" charset="0"/>
                <a:ea typeface="Arial" panose="020B0604020202020204" pitchFamily="34" charset="0"/>
              </a:rPr>
              <a:t>choice.</a:t>
            </a:r>
            <a:endParaRPr lang="en-CA" sz="3100" dirty="0">
              <a:solidFill>
                <a:schemeClr val="bg1"/>
              </a:solidFill>
              <a:effectLst/>
              <a:latin typeface="Century Gothic" panose="020B0502020202020204" pitchFamily="34" charset="0"/>
              <a:ea typeface="Arial" panose="020B0604020202020204" pitchFamily="34" charset="0"/>
            </a:endParaRPr>
          </a:p>
          <a:p>
            <a:pPr marL="136525" marR="399415">
              <a:lnSpc>
                <a:spcPct val="105000"/>
              </a:lnSpc>
              <a:spcBef>
                <a:spcPts val="970"/>
              </a:spcBef>
              <a:spcAft>
                <a:spcPts val="0"/>
              </a:spcAft>
            </a:pPr>
            <a:endParaRPr lang="en-CA" sz="3200" dirty="0">
              <a:solidFill>
                <a:schemeClr val="bg1"/>
              </a:solidFill>
              <a:effectLst/>
              <a:latin typeface="Century Gothic" panose="020B0502020202020204" pitchFamily="34" charset="0"/>
              <a:ea typeface="Arial" panose="020B0604020202020204" pitchFamily="34" charset="0"/>
            </a:endParaRPr>
          </a:p>
          <a:p>
            <a:pPr marL="136525">
              <a:spcBef>
                <a:spcPts val="870"/>
              </a:spcBef>
            </a:pPr>
            <a:endParaRPr lang="en-CA" sz="3200" b="1" i="1" dirty="0">
              <a:solidFill>
                <a:schemeClr val="bg1"/>
              </a:solidFill>
              <a:effectLst/>
              <a:latin typeface="Century Gothic" panose="020B0502020202020204" pitchFamily="34" charset="0"/>
              <a:ea typeface="Arial-BoldItalicMT"/>
              <a:cs typeface="Arial-BoldItalicMT"/>
            </a:endParaRPr>
          </a:p>
        </p:txBody>
      </p:sp>
      <p:sp>
        <p:nvSpPr>
          <p:cNvPr id="5" name="Title 1">
            <a:extLst>
              <a:ext uri="{FF2B5EF4-FFF2-40B4-BE49-F238E27FC236}">
                <a16:creationId xmlns:a16="http://schemas.microsoft.com/office/drawing/2014/main" id="{A0C89E59-B7FB-370E-6D04-436B16643DC2}"/>
              </a:ext>
            </a:extLst>
          </p:cNvPr>
          <p:cNvSpPr txBox="1">
            <a:spLocks/>
          </p:cNvSpPr>
          <p:nvPr/>
        </p:nvSpPr>
        <p:spPr>
          <a:xfrm>
            <a:off x="1466251" y="982232"/>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3: Gender</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28051404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817D02-4C8A-2705-FFAC-0D01CD8167DF}"/>
              </a:ext>
            </a:extLst>
          </p:cNvPr>
          <p:cNvSpPr txBox="1">
            <a:spLocks/>
          </p:cNvSpPr>
          <p:nvPr/>
        </p:nvSpPr>
        <p:spPr>
          <a:xfrm>
            <a:off x="1466251" y="1111695"/>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Invitation to Reflect:</a:t>
            </a:r>
            <a:endParaRPr lang="en-CA" sz="8800" dirty="0">
              <a:solidFill>
                <a:schemeClr val="bg2"/>
              </a:solidFill>
              <a:effectLst/>
              <a:latin typeface="Century Gothic" panose="020B0502020202020204" pitchFamily="34" charset="0"/>
              <a:ea typeface="Arial" panose="020B0604020202020204" pitchFamily="34" charset="0"/>
            </a:endParaRPr>
          </a:p>
        </p:txBody>
      </p:sp>
      <p:sp>
        <p:nvSpPr>
          <p:cNvPr id="2" name="TextBox 1">
            <a:extLst>
              <a:ext uri="{FF2B5EF4-FFF2-40B4-BE49-F238E27FC236}">
                <a16:creationId xmlns:a16="http://schemas.microsoft.com/office/drawing/2014/main" id="{5CB55A69-B347-D564-123B-54F81AA55367}"/>
              </a:ext>
            </a:extLst>
          </p:cNvPr>
          <p:cNvSpPr txBox="1"/>
          <p:nvPr/>
        </p:nvSpPr>
        <p:spPr>
          <a:xfrm>
            <a:off x="1605950" y="6404297"/>
            <a:ext cx="21144301" cy="707886"/>
          </a:xfrm>
          <a:prstGeom prst="rect">
            <a:avLst/>
          </a:prstGeom>
          <a:noFill/>
        </p:spPr>
        <p:txBody>
          <a:bodyPr wrap="square" rtlCol="0">
            <a:spAutoFit/>
          </a:bodyPr>
          <a:lstStyle/>
          <a:p>
            <a:endParaRPr lang="en-US" sz="4000" dirty="0">
              <a:solidFill>
                <a:schemeClr val="bg2"/>
              </a:solidFill>
              <a:latin typeface="Century Gothic" panose="020B0502020202020204" pitchFamily="34" charset="0"/>
            </a:endParaRPr>
          </a:p>
        </p:txBody>
      </p:sp>
      <p:sp>
        <p:nvSpPr>
          <p:cNvPr id="5" name="TextBox 4">
            <a:extLst>
              <a:ext uri="{FF2B5EF4-FFF2-40B4-BE49-F238E27FC236}">
                <a16:creationId xmlns:a16="http://schemas.microsoft.com/office/drawing/2014/main" id="{20886CA0-D07D-AF37-DA2C-006851A01919}"/>
              </a:ext>
            </a:extLst>
          </p:cNvPr>
          <p:cNvSpPr txBox="1"/>
          <p:nvPr/>
        </p:nvSpPr>
        <p:spPr>
          <a:xfrm>
            <a:off x="1605950" y="2565293"/>
            <a:ext cx="20548600" cy="9281515"/>
          </a:xfrm>
          <a:prstGeom prst="rect">
            <a:avLst/>
          </a:prstGeom>
          <a:noFill/>
        </p:spPr>
        <p:txBody>
          <a:bodyPr wrap="square" rtlCol="0">
            <a:spAutoFit/>
          </a:bodyPr>
          <a:lstStyle/>
          <a:p>
            <a:pPr marL="69850" marR="238125">
              <a:lnSpc>
                <a:spcPct val="105000"/>
              </a:lnSpc>
              <a:spcBef>
                <a:spcPts val="970"/>
              </a:spcBef>
              <a:spcAft>
                <a:spcPts val="0"/>
              </a:spcAft>
            </a:pPr>
            <a:r>
              <a:rPr lang="en-US" sz="3000" dirty="0">
                <a:solidFill>
                  <a:schemeClr val="bg2"/>
                </a:solidFill>
                <a:effectLst/>
                <a:latin typeface="Century Gothic" panose="020B0502020202020204" pitchFamily="34" charset="0"/>
                <a:ea typeface="Arial" panose="020B0604020202020204" pitchFamily="34" charset="0"/>
              </a:rPr>
              <a:t>Writing</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about</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what you have learned or come to about the topic of Pronouns,  is</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unique</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and</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possibly</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challenging</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experience.</a:t>
            </a:r>
            <a:r>
              <a:rPr lang="en-US" sz="3000" spc="-70" dirty="0">
                <a:solidFill>
                  <a:schemeClr val="bg2"/>
                </a:solidFill>
                <a:effectLst/>
                <a:latin typeface="Century Gothic" panose="020B0502020202020204" pitchFamily="34" charset="0"/>
                <a:ea typeface="Arial" panose="020B0604020202020204" pitchFamily="34" charset="0"/>
              </a:rPr>
              <a:t> Take your time, and begin the process of accounting for:</a:t>
            </a:r>
          </a:p>
          <a:p>
            <a:pPr marL="69850" marR="238125">
              <a:lnSpc>
                <a:spcPct val="105000"/>
              </a:lnSpc>
              <a:spcBef>
                <a:spcPts val="970"/>
              </a:spcBef>
              <a:spcAft>
                <a:spcPts val="0"/>
              </a:spcAft>
            </a:pPr>
            <a:endParaRPr lang="en-US" sz="3000" spc="-70" dirty="0">
              <a:solidFill>
                <a:schemeClr val="bg2"/>
              </a:solidFill>
              <a:effectLst/>
              <a:latin typeface="Century Gothic" panose="020B0502020202020204" pitchFamily="34" charset="0"/>
              <a:ea typeface="Arial" panose="020B0604020202020204" pitchFamily="34" charset="0"/>
            </a:endParaRPr>
          </a:p>
          <a:p>
            <a:pPr marL="527050" marR="238125" indent="-457200">
              <a:lnSpc>
                <a:spcPct val="105000"/>
              </a:lnSpc>
              <a:spcBef>
                <a:spcPts val="970"/>
              </a:spcBef>
              <a:spcAft>
                <a:spcPts val="0"/>
              </a:spcAft>
              <a:buFont typeface="Arial" panose="020B0604020202020204" pitchFamily="34" charset="0"/>
              <a:buChar char="•"/>
            </a:pPr>
            <a:r>
              <a:rPr lang="en-US" sz="3200" i="1" spc="-70" dirty="0">
                <a:solidFill>
                  <a:schemeClr val="bg2"/>
                </a:solidFill>
                <a:latin typeface="Century Gothic" panose="020B0502020202020204" pitchFamily="34" charset="0"/>
                <a:ea typeface="Arial" panose="020B0604020202020204" pitchFamily="34" charset="0"/>
              </a:rPr>
              <a:t>What parts of your knowledge were deepened? </a:t>
            </a:r>
          </a:p>
          <a:p>
            <a:pPr marL="527050" marR="238125" indent="-457200">
              <a:lnSpc>
                <a:spcPct val="105000"/>
              </a:lnSpc>
              <a:spcBef>
                <a:spcPts val="970"/>
              </a:spcBef>
              <a:spcAft>
                <a:spcPts val="0"/>
              </a:spcAft>
              <a:buFont typeface="Arial" panose="020B0604020202020204" pitchFamily="34" charset="0"/>
              <a:buChar char="•"/>
            </a:pPr>
            <a:r>
              <a:rPr lang="en-US" sz="3200" i="1" spc="-70" dirty="0">
                <a:solidFill>
                  <a:schemeClr val="bg2"/>
                </a:solidFill>
                <a:effectLst/>
                <a:latin typeface="Century Gothic" panose="020B0502020202020204" pitchFamily="34" charset="0"/>
                <a:ea typeface="Arial" panose="020B0604020202020204" pitchFamily="34" charset="0"/>
              </a:rPr>
              <a:t>What parts of your knowledge were challenged?</a:t>
            </a:r>
          </a:p>
          <a:p>
            <a:pPr marL="527050" marR="238125" indent="-457200">
              <a:lnSpc>
                <a:spcPct val="105000"/>
              </a:lnSpc>
              <a:spcBef>
                <a:spcPts val="970"/>
              </a:spcBef>
              <a:spcAft>
                <a:spcPts val="0"/>
              </a:spcAft>
              <a:buFont typeface="Arial" panose="020B0604020202020204" pitchFamily="34" charset="0"/>
              <a:buChar char="•"/>
            </a:pPr>
            <a:r>
              <a:rPr lang="en-US" sz="3200" i="1" spc="-70" dirty="0">
                <a:solidFill>
                  <a:schemeClr val="bg2"/>
                </a:solidFill>
                <a:latin typeface="Century Gothic" panose="020B0502020202020204" pitchFamily="34" charset="0"/>
                <a:ea typeface="Arial" panose="020B0604020202020204" pitchFamily="34" charset="0"/>
              </a:rPr>
              <a:t>How might you integrate this new knowledge in your everyday role in the Ivey community?</a:t>
            </a:r>
            <a:endParaRPr lang="en-US" sz="3200" i="1" spc="-70" dirty="0">
              <a:solidFill>
                <a:schemeClr val="bg2"/>
              </a:solidFill>
              <a:effectLst/>
              <a:latin typeface="Century Gothic" panose="020B0502020202020204" pitchFamily="34" charset="0"/>
              <a:ea typeface="Arial" panose="020B0604020202020204" pitchFamily="34" charset="0"/>
            </a:endParaRPr>
          </a:p>
          <a:p>
            <a:pPr marL="527050" marR="238125" indent="-457200">
              <a:lnSpc>
                <a:spcPct val="105000"/>
              </a:lnSpc>
              <a:spcBef>
                <a:spcPts val="970"/>
              </a:spcBef>
              <a:spcAft>
                <a:spcPts val="0"/>
              </a:spcAft>
              <a:buFont typeface="Arial" panose="020B0604020202020204" pitchFamily="34" charset="0"/>
              <a:buChar char="•"/>
            </a:pPr>
            <a:endParaRPr lang="en-US" sz="3000" i="1" dirty="0">
              <a:solidFill>
                <a:schemeClr val="bg2"/>
              </a:solidFill>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r>
              <a:rPr lang="en-US" sz="3000" dirty="0">
                <a:solidFill>
                  <a:schemeClr val="bg2"/>
                </a:solidFill>
                <a:effectLst/>
                <a:latin typeface="Century Gothic" panose="020B0502020202020204" pitchFamily="34" charset="0"/>
                <a:ea typeface="Arial" panose="020B0604020202020204" pitchFamily="34" charset="0"/>
              </a:rPr>
              <a:t>Give yourself the freedom</a:t>
            </a:r>
            <a:r>
              <a:rPr lang="en-US" sz="3000" spc="20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write,</a:t>
            </a:r>
            <a:r>
              <a:rPr lang="en-US" sz="3000" spc="-2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and</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also,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the</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freedom</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embrace</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writing</a:t>
            </a:r>
            <a:r>
              <a:rPr lang="en-US" sz="3000" spc="-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process</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that</a:t>
            </a:r>
            <a:r>
              <a:rPr lang="en-US" sz="3000" spc="-2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may</a:t>
            </a:r>
            <a:r>
              <a:rPr lang="en-US" sz="3000" spc="-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be</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unfamiliar</a:t>
            </a:r>
            <a:r>
              <a:rPr lang="en-US" sz="3000" spc="-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you. You may also want to explore what you have learned about Gender through other mediums: poetry, painting, drawing, sculpture, song. All of these </a:t>
            </a:r>
            <a:r>
              <a:rPr lang="en-US" sz="3000" dirty="0">
                <a:solidFill>
                  <a:schemeClr val="bg2"/>
                </a:solidFill>
                <a:latin typeface="Century Gothic" panose="020B0502020202020204" pitchFamily="34" charset="0"/>
                <a:ea typeface="Arial" panose="020B0604020202020204" pitchFamily="34" charset="0"/>
              </a:rPr>
              <a:t>forms of expression </a:t>
            </a:r>
            <a:r>
              <a:rPr lang="en-US" sz="3000" dirty="0">
                <a:solidFill>
                  <a:schemeClr val="bg2"/>
                </a:solidFill>
                <a:effectLst/>
                <a:latin typeface="Century Gothic" panose="020B0502020202020204" pitchFamily="34" charset="0"/>
                <a:ea typeface="Arial" panose="020B0604020202020204" pitchFamily="34" charset="0"/>
              </a:rPr>
              <a:t>can support the reflective process of </a:t>
            </a:r>
            <a:r>
              <a:rPr lang="en-US" sz="3000" b="1" i="1" dirty="0">
                <a:solidFill>
                  <a:schemeClr val="bg2"/>
                </a:solidFill>
                <a:effectLst/>
                <a:latin typeface="Century Gothic" panose="020B0502020202020204" pitchFamily="34" charset="0"/>
                <a:ea typeface="Arial" panose="020B0604020202020204" pitchFamily="34" charset="0"/>
              </a:rPr>
              <a:t>coming to know</a:t>
            </a:r>
            <a:r>
              <a:rPr lang="en-US" sz="3000" dirty="0">
                <a:solidFill>
                  <a:schemeClr val="bg2"/>
                </a:solidFill>
                <a:effectLst/>
                <a:latin typeface="Century Gothic" panose="020B0502020202020204" pitchFamily="34" charset="0"/>
                <a:ea typeface="Arial" panose="020B0604020202020204" pitchFamily="34" charset="0"/>
              </a:rPr>
              <a:t>, and the process of making-meaning about new knowledge related to one’s self. Engaging in reflection in this way, allows us to engage with both the process of coming to know, and the intentional meaning-making that comes through embedding this knowing in a material form (</a:t>
            </a:r>
            <a:r>
              <a:rPr lang="en-US" sz="3000" dirty="0">
                <a:solidFill>
                  <a:schemeClr val="bg2"/>
                </a:solidFill>
                <a:latin typeface="Century Gothic" panose="020B0502020202020204" pitchFamily="34" charset="0"/>
                <a:ea typeface="Arial" panose="020B0604020202020204" pitchFamily="34" charset="0"/>
              </a:rPr>
              <a:t>an idea, a stream of consciousness, a poem, a piece of art, music etc.).</a:t>
            </a:r>
            <a:endParaRPr lang="en-US" sz="3000" dirty="0">
              <a:solidFill>
                <a:schemeClr val="bg2"/>
              </a:solidFill>
              <a:effectLst/>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endParaRPr lang="en-CA" sz="3000" dirty="0">
              <a:solidFill>
                <a:schemeClr val="bg2"/>
              </a:solidFill>
              <a:effectLst/>
              <a:latin typeface="Century Gothic" panose="020B0502020202020204" pitchFamily="34" charset="0"/>
              <a:ea typeface="Arial" panose="020B0604020202020204" pitchFamily="34" charset="0"/>
            </a:endParaRPr>
          </a:p>
          <a:p>
            <a:r>
              <a:rPr lang="en-US" sz="3000" dirty="0">
                <a:solidFill>
                  <a:schemeClr val="bg2"/>
                </a:solidFill>
                <a:effectLst/>
                <a:latin typeface="Century Gothic" panose="020B0502020202020204" pitchFamily="34" charset="0"/>
                <a:ea typeface="Arial" panose="020B0604020202020204" pitchFamily="34" charset="0"/>
              </a:rPr>
              <a:t>Please know that you are not required to write. This is a learning opportunity.</a:t>
            </a:r>
            <a:r>
              <a:rPr lang="en-US" sz="3000" spc="20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Please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engage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in</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this</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reflection</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in</a:t>
            </a:r>
            <a:r>
              <a:rPr lang="en-US" sz="3000" spc="-5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capacity</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that</a:t>
            </a:r>
            <a:r>
              <a:rPr lang="en-US" sz="3000" spc="-4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best</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suits</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you.</a:t>
            </a:r>
            <a:r>
              <a:rPr lang="en-CA" sz="3000" dirty="0">
                <a:solidFill>
                  <a:schemeClr val="bg2"/>
                </a:solidFill>
                <a:effectLst/>
                <a:latin typeface="Century Gothic" panose="020B0502020202020204" pitchFamily="34" charset="0"/>
              </a:rPr>
              <a:t> </a:t>
            </a:r>
            <a:endParaRPr lang="en-US" sz="3000" i="1"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14083743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817D02-4C8A-2705-FFAC-0D01CD8167DF}"/>
              </a:ext>
            </a:extLst>
          </p:cNvPr>
          <p:cNvSpPr txBox="1">
            <a:spLocks/>
          </p:cNvSpPr>
          <p:nvPr/>
        </p:nvSpPr>
        <p:spPr>
          <a:xfrm>
            <a:off x="1466251" y="984695"/>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b="1" spc="-10" dirty="0">
                <a:solidFill>
                  <a:schemeClr val="bg2"/>
                </a:solidFill>
                <a:latin typeface="Century Gothic" panose="020B0502020202020204" pitchFamily="34" charset="0"/>
                <a:ea typeface="Arial" panose="020B0604020202020204" pitchFamily="34" charset="0"/>
              </a:rPr>
              <a:t>Invitation to Reflect:</a:t>
            </a:r>
            <a:endParaRPr lang="en-CA" sz="8800" b="1" dirty="0">
              <a:solidFill>
                <a:schemeClr val="bg2"/>
              </a:solidFill>
              <a:effectLst/>
              <a:latin typeface="Century Gothic" panose="020B0502020202020204" pitchFamily="34" charset="0"/>
              <a:ea typeface="Arial" panose="020B0604020202020204" pitchFamily="34" charset="0"/>
            </a:endParaRPr>
          </a:p>
        </p:txBody>
      </p:sp>
      <p:sp>
        <p:nvSpPr>
          <p:cNvPr id="2" name="TextBox 1">
            <a:extLst>
              <a:ext uri="{FF2B5EF4-FFF2-40B4-BE49-F238E27FC236}">
                <a16:creationId xmlns:a16="http://schemas.microsoft.com/office/drawing/2014/main" id="{5CB55A69-B347-D564-123B-54F81AA55367}"/>
              </a:ext>
            </a:extLst>
          </p:cNvPr>
          <p:cNvSpPr txBox="1"/>
          <p:nvPr/>
        </p:nvSpPr>
        <p:spPr>
          <a:xfrm>
            <a:off x="1605950" y="6404297"/>
            <a:ext cx="21144301" cy="707886"/>
          </a:xfrm>
          <a:prstGeom prst="rect">
            <a:avLst/>
          </a:prstGeom>
          <a:noFill/>
        </p:spPr>
        <p:txBody>
          <a:bodyPr wrap="square" rtlCol="0">
            <a:spAutoFit/>
          </a:bodyPr>
          <a:lstStyle/>
          <a:p>
            <a:endParaRPr lang="en-US" sz="4000" dirty="0">
              <a:solidFill>
                <a:schemeClr val="bg2"/>
              </a:solidFill>
              <a:latin typeface="Century Gothic" panose="020B0502020202020204" pitchFamily="34" charset="0"/>
            </a:endParaRPr>
          </a:p>
        </p:txBody>
      </p:sp>
      <p:sp>
        <p:nvSpPr>
          <p:cNvPr id="5" name="Rectangle 4">
            <a:extLst>
              <a:ext uri="{FF2B5EF4-FFF2-40B4-BE49-F238E27FC236}">
                <a16:creationId xmlns:a16="http://schemas.microsoft.com/office/drawing/2014/main" id="{0E53C700-1C73-C042-2AA9-BFE1341D96B9}"/>
              </a:ext>
            </a:extLst>
          </p:cNvPr>
          <p:cNvSpPr/>
          <p:nvPr/>
        </p:nvSpPr>
        <p:spPr>
          <a:xfrm>
            <a:off x="1466251" y="2456670"/>
            <a:ext cx="20530149" cy="943053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78995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635425" y="2847639"/>
            <a:ext cx="20548600" cy="8020722"/>
          </a:xfrm>
          <a:prstGeom prst="rect">
            <a:avLst/>
          </a:prstGeom>
          <a:noFill/>
        </p:spPr>
        <p:txBody>
          <a:bodyPr wrap="square" rtlCol="0">
            <a:spAutoFit/>
          </a:bodyPr>
          <a:lstStyle/>
          <a:p>
            <a:pPr marL="69850">
              <a:spcBef>
                <a:spcPts val="870"/>
              </a:spcBef>
              <a:spcAft>
                <a:spcPts val="0"/>
              </a:spcAft>
            </a:pPr>
            <a:r>
              <a:rPr lang="en-US" b="1" dirty="0">
                <a:solidFill>
                  <a:schemeClr val="bg1"/>
                </a:solidFill>
                <a:effectLst/>
                <a:latin typeface="Century Gothic" panose="020B0502020202020204" pitchFamily="34" charset="0"/>
                <a:ea typeface="Arial" panose="020B0604020202020204" pitchFamily="34" charset="0"/>
              </a:rPr>
              <a:t>Destabilizing</a:t>
            </a:r>
            <a:r>
              <a:rPr lang="en-US" b="1" spc="-10" dirty="0">
                <a:solidFill>
                  <a:schemeClr val="bg1"/>
                </a:solidFill>
                <a:effectLst/>
                <a:latin typeface="Century Gothic" panose="020B0502020202020204" pitchFamily="34" charset="0"/>
                <a:ea typeface="Arial" panose="020B0604020202020204" pitchFamily="34" charset="0"/>
              </a:rPr>
              <a:t> assumptions</a:t>
            </a:r>
            <a:endParaRPr lang="en-CA" dirty="0">
              <a:solidFill>
                <a:schemeClr val="bg1"/>
              </a:solidFill>
              <a:effectLst/>
              <a:latin typeface="Century Gothic" panose="020B0502020202020204" pitchFamily="34" charset="0"/>
              <a:ea typeface="Arial" panose="020B0604020202020204" pitchFamily="34" charset="0"/>
            </a:endParaRPr>
          </a:p>
          <a:p>
            <a:pPr marL="69850" marR="140335">
              <a:lnSpc>
                <a:spcPct val="106000"/>
              </a:lnSpc>
              <a:spcBef>
                <a:spcPts val="970"/>
              </a:spcBef>
              <a:spcAft>
                <a:spcPts val="0"/>
              </a:spcAft>
            </a:pPr>
            <a:r>
              <a:rPr lang="en-US" sz="3200" spc="-10" dirty="0">
                <a:solidFill>
                  <a:schemeClr val="bg1"/>
                </a:solidFill>
                <a:effectLst/>
                <a:latin typeface="Century Gothic" panose="020B0502020202020204" pitchFamily="34" charset="0"/>
                <a:ea typeface="Arial" panose="020B0604020202020204" pitchFamily="34" charset="0"/>
              </a:rPr>
              <a:t>At</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the</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core</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of</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equity</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practice</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is</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the</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intentional</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and conscious</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moving</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away</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from</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making</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assumptions</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about</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another</a:t>
            </a:r>
            <a:r>
              <a:rPr lang="en-US" sz="320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person’s </a:t>
            </a:r>
            <a:r>
              <a:rPr lang="en-US" sz="3200" dirty="0">
                <a:solidFill>
                  <a:schemeClr val="bg1"/>
                </a:solidFill>
                <a:effectLst/>
                <a:latin typeface="Century Gothic" panose="020B0502020202020204" pitchFamily="34" charset="0"/>
                <a:ea typeface="Arial" panose="020B0604020202020204" pitchFamily="34" charset="0"/>
              </a:rPr>
              <a:t>lived experience and identity. Instead, when we practice equity, we commit to using inclusive language, like the use of gender-</a:t>
            </a:r>
            <a:r>
              <a:rPr lang="en-US" sz="3200" spc="20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neutral</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pronouns</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(they/them/their)</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or</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phrases</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(like</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“partner)</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as</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means</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of</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building</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an</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inclusive</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community.</a:t>
            </a:r>
          </a:p>
          <a:p>
            <a:pPr marL="69850" marR="140335">
              <a:lnSpc>
                <a:spcPct val="106000"/>
              </a:lnSpc>
              <a:spcBef>
                <a:spcPts val="970"/>
              </a:spcBef>
              <a:spcAft>
                <a:spcPts val="0"/>
              </a:spcAft>
            </a:pPr>
            <a:endParaRPr lang="en-CA" sz="3200" dirty="0">
              <a:solidFill>
                <a:schemeClr val="bg1"/>
              </a:solidFill>
              <a:effectLst/>
              <a:latin typeface="Century Gothic" panose="020B0502020202020204" pitchFamily="34" charset="0"/>
              <a:ea typeface="Arial" panose="020B0604020202020204" pitchFamily="34" charset="0"/>
            </a:endParaRPr>
          </a:p>
          <a:p>
            <a:pPr marL="69850">
              <a:spcBef>
                <a:spcPts val="900"/>
              </a:spcBef>
              <a:spcAft>
                <a:spcPts val="0"/>
              </a:spcAft>
            </a:pPr>
            <a:r>
              <a:rPr lang="en-US" b="1" dirty="0">
                <a:solidFill>
                  <a:schemeClr val="bg1"/>
                </a:solidFill>
                <a:effectLst/>
                <a:latin typeface="Century Gothic" panose="020B0502020202020204" pitchFamily="34" charset="0"/>
                <a:ea typeface="Arial" panose="020B0604020202020204" pitchFamily="34" charset="0"/>
              </a:rPr>
              <a:t>Some</a:t>
            </a:r>
            <a:r>
              <a:rPr lang="en-US" b="1" spc="-50" dirty="0">
                <a:solidFill>
                  <a:schemeClr val="bg1"/>
                </a:solidFill>
                <a:effectLst/>
                <a:latin typeface="Century Gothic" panose="020B0502020202020204" pitchFamily="34" charset="0"/>
                <a:ea typeface="Arial" panose="020B0604020202020204" pitchFamily="34" charset="0"/>
              </a:rPr>
              <a:t> </a:t>
            </a:r>
            <a:r>
              <a:rPr lang="en-US" b="1" dirty="0">
                <a:solidFill>
                  <a:schemeClr val="bg1"/>
                </a:solidFill>
                <a:effectLst/>
                <a:latin typeface="Century Gothic" panose="020B0502020202020204" pitchFamily="34" charset="0"/>
                <a:ea typeface="Arial" panose="020B0604020202020204" pitchFamily="34" charset="0"/>
              </a:rPr>
              <a:t>Current</a:t>
            </a:r>
            <a:r>
              <a:rPr lang="en-US" b="1" spc="-40" dirty="0">
                <a:solidFill>
                  <a:schemeClr val="bg1"/>
                </a:solidFill>
                <a:effectLst/>
                <a:latin typeface="Century Gothic" panose="020B0502020202020204" pitchFamily="34" charset="0"/>
                <a:ea typeface="Arial" panose="020B0604020202020204" pitchFamily="34" charset="0"/>
              </a:rPr>
              <a:t> </a:t>
            </a:r>
            <a:r>
              <a:rPr lang="en-US" b="1" dirty="0">
                <a:solidFill>
                  <a:schemeClr val="bg1"/>
                </a:solidFill>
                <a:effectLst/>
                <a:latin typeface="Century Gothic" panose="020B0502020202020204" pitchFamily="34" charset="0"/>
                <a:ea typeface="Arial" panose="020B0604020202020204" pitchFamily="34" charset="0"/>
              </a:rPr>
              <a:t>Prevalent</a:t>
            </a:r>
            <a:r>
              <a:rPr lang="en-US" b="1" spc="-10" dirty="0">
                <a:solidFill>
                  <a:schemeClr val="bg1"/>
                </a:solidFill>
                <a:effectLst/>
                <a:latin typeface="Century Gothic" panose="020B0502020202020204" pitchFamily="34" charset="0"/>
                <a:ea typeface="Arial" panose="020B0604020202020204" pitchFamily="34" charset="0"/>
              </a:rPr>
              <a:t> </a:t>
            </a:r>
            <a:r>
              <a:rPr lang="en-US" b="1" dirty="0">
                <a:solidFill>
                  <a:schemeClr val="bg1"/>
                </a:solidFill>
                <a:effectLst/>
                <a:latin typeface="Century Gothic" panose="020B0502020202020204" pitchFamily="34" charset="0"/>
                <a:ea typeface="Arial" panose="020B0604020202020204" pitchFamily="34" charset="0"/>
              </a:rPr>
              <a:t>Issues</a:t>
            </a:r>
            <a:r>
              <a:rPr lang="en-US" b="1" spc="-35" dirty="0">
                <a:solidFill>
                  <a:schemeClr val="bg1"/>
                </a:solidFill>
                <a:effectLst/>
                <a:latin typeface="Century Gothic" panose="020B0502020202020204" pitchFamily="34" charset="0"/>
                <a:ea typeface="Arial" panose="020B0604020202020204" pitchFamily="34" charset="0"/>
              </a:rPr>
              <a:t> </a:t>
            </a:r>
            <a:r>
              <a:rPr lang="en-US" b="1" dirty="0">
                <a:solidFill>
                  <a:schemeClr val="bg1"/>
                </a:solidFill>
                <a:effectLst/>
                <a:latin typeface="Century Gothic" panose="020B0502020202020204" pitchFamily="34" charset="0"/>
                <a:ea typeface="Arial" panose="020B0604020202020204" pitchFamily="34" charset="0"/>
              </a:rPr>
              <a:t>in</a:t>
            </a:r>
            <a:r>
              <a:rPr lang="en-US" b="1" spc="-35" dirty="0">
                <a:solidFill>
                  <a:schemeClr val="bg1"/>
                </a:solidFill>
                <a:effectLst/>
                <a:latin typeface="Century Gothic" panose="020B0502020202020204" pitchFamily="34" charset="0"/>
                <a:ea typeface="Arial" panose="020B0604020202020204" pitchFamily="34" charset="0"/>
              </a:rPr>
              <a:t> </a:t>
            </a:r>
            <a:r>
              <a:rPr lang="en-US" b="1" dirty="0">
                <a:solidFill>
                  <a:schemeClr val="bg1"/>
                </a:solidFill>
                <a:effectLst/>
                <a:latin typeface="Century Gothic" panose="020B0502020202020204" pitchFamily="34" charset="0"/>
                <a:ea typeface="Arial" panose="020B0604020202020204" pitchFamily="34" charset="0"/>
              </a:rPr>
              <a:t>the</a:t>
            </a:r>
            <a:r>
              <a:rPr lang="en-US" b="1" spc="-50" dirty="0">
                <a:solidFill>
                  <a:schemeClr val="bg1"/>
                </a:solidFill>
                <a:effectLst/>
                <a:latin typeface="Century Gothic" panose="020B0502020202020204" pitchFamily="34" charset="0"/>
                <a:ea typeface="Arial" panose="020B0604020202020204" pitchFamily="34" charset="0"/>
              </a:rPr>
              <a:t> </a:t>
            </a:r>
            <a:r>
              <a:rPr lang="en-US" b="1" dirty="0">
                <a:solidFill>
                  <a:schemeClr val="bg1"/>
                </a:solidFill>
                <a:effectLst/>
                <a:latin typeface="Century Gothic" panose="020B0502020202020204" pitchFamily="34" charset="0"/>
                <a:ea typeface="Arial" panose="020B0604020202020204" pitchFamily="34" charset="0"/>
              </a:rPr>
              <a:t>Transgender</a:t>
            </a:r>
            <a:r>
              <a:rPr lang="en-US" b="1" spc="-20" dirty="0">
                <a:solidFill>
                  <a:schemeClr val="bg1"/>
                </a:solidFill>
                <a:effectLst/>
                <a:latin typeface="Century Gothic" panose="020B0502020202020204" pitchFamily="34" charset="0"/>
                <a:ea typeface="Arial" panose="020B0604020202020204" pitchFamily="34" charset="0"/>
              </a:rPr>
              <a:t> </a:t>
            </a:r>
            <a:r>
              <a:rPr lang="en-US" b="1" spc="-10" dirty="0">
                <a:solidFill>
                  <a:schemeClr val="bg1"/>
                </a:solidFill>
                <a:effectLst/>
                <a:latin typeface="Century Gothic" panose="020B0502020202020204" pitchFamily="34" charset="0"/>
                <a:ea typeface="Arial" panose="020B0604020202020204" pitchFamily="34" charset="0"/>
              </a:rPr>
              <a:t>Community</a:t>
            </a:r>
            <a:endParaRPr lang="en-CA" dirty="0">
              <a:solidFill>
                <a:schemeClr val="bg1"/>
              </a:solidFill>
              <a:effectLst/>
              <a:latin typeface="Century Gothic" panose="020B0502020202020204" pitchFamily="34" charset="0"/>
              <a:ea typeface="Arial" panose="020B0604020202020204" pitchFamily="34" charset="0"/>
            </a:endParaRPr>
          </a:p>
          <a:p>
            <a:pPr marL="69850" marR="140335">
              <a:lnSpc>
                <a:spcPct val="105000"/>
              </a:lnSpc>
              <a:spcBef>
                <a:spcPts val="975"/>
              </a:spcBef>
              <a:spcAft>
                <a:spcPts val="0"/>
              </a:spcAft>
            </a:pPr>
            <a:r>
              <a:rPr lang="en-US" sz="3200" dirty="0">
                <a:solidFill>
                  <a:schemeClr val="bg1"/>
                </a:solidFill>
                <a:effectLst/>
                <a:latin typeface="Century Gothic" panose="020B0502020202020204" pitchFamily="34" charset="0"/>
                <a:ea typeface="Arial" panose="020B0604020202020204" pitchFamily="34" charset="0"/>
              </a:rPr>
              <a:t>According to Statistics Canada, Transgender Canadians were more likely than cisgender Canadians to have experienced violence since age 15. They are also more likely to have experienced inappropriate behaviours in public, online and at work than cisgender Canadians. In a recent nationwide survey, 74% of transgender youth reported experiencing verbal harassment at school, and 37% reported experiencing physical violence. Transgender individuals in Ontario face unemployment over three times the national rate</a:t>
            </a:r>
            <a:r>
              <a:rPr lang="en-US" sz="3200" spc="40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and many more are underemployed.</a:t>
            </a:r>
            <a:endParaRPr lang="en-CA" sz="3200" dirty="0">
              <a:solidFill>
                <a:schemeClr val="bg1"/>
              </a:solidFill>
              <a:effectLst/>
              <a:latin typeface="Century Gothic" panose="020B0502020202020204" pitchFamily="34" charset="0"/>
              <a:ea typeface="Arial" panose="020B0604020202020204" pitchFamily="34" charset="0"/>
            </a:endParaRPr>
          </a:p>
          <a:p>
            <a:pPr marL="136525">
              <a:spcBef>
                <a:spcPts val="870"/>
              </a:spcBef>
            </a:pPr>
            <a:endParaRPr lang="en-CA" sz="3200" b="1" i="1" dirty="0">
              <a:solidFill>
                <a:schemeClr val="bg1"/>
              </a:solidFill>
              <a:effectLst/>
              <a:latin typeface="Century Gothic" panose="020B0502020202020204" pitchFamily="34" charset="0"/>
              <a:ea typeface="Arial-BoldItalicMT"/>
              <a:cs typeface="Arial-BoldItalicMT"/>
            </a:endParaRPr>
          </a:p>
        </p:txBody>
      </p:sp>
      <p:sp>
        <p:nvSpPr>
          <p:cNvPr id="5" name="Title 1">
            <a:extLst>
              <a:ext uri="{FF2B5EF4-FFF2-40B4-BE49-F238E27FC236}">
                <a16:creationId xmlns:a16="http://schemas.microsoft.com/office/drawing/2014/main" id="{7CE0DCD9-2056-2FB9-CF1C-8DB00E3A3D23}"/>
              </a:ext>
            </a:extLst>
          </p:cNvPr>
          <p:cNvSpPr txBox="1">
            <a:spLocks/>
          </p:cNvSpPr>
          <p:nvPr/>
        </p:nvSpPr>
        <p:spPr>
          <a:xfrm>
            <a:off x="1466251" y="982232"/>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3: Gender</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7537620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635425" y="2364838"/>
            <a:ext cx="20548600" cy="8617680"/>
          </a:xfrm>
          <a:prstGeom prst="rect">
            <a:avLst/>
          </a:prstGeom>
          <a:noFill/>
        </p:spPr>
        <p:txBody>
          <a:bodyPr wrap="square" rtlCol="0">
            <a:spAutoFit/>
          </a:bodyPr>
          <a:lstStyle/>
          <a:p>
            <a:pPr marL="69850" marR="140335">
              <a:lnSpc>
                <a:spcPct val="106000"/>
              </a:lnSpc>
              <a:spcBef>
                <a:spcPts val="970"/>
              </a:spcBef>
              <a:spcAft>
                <a:spcPts val="0"/>
              </a:spcAft>
            </a:pPr>
            <a:endParaRPr lang="en-CA" sz="3200" dirty="0">
              <a:solidFill>
                <a:schemeClr val="bg1"/>
              </a:solidFill>
              <a:effectLst/>
              <a:latin typeface="Century Gothic" panose="020B0502020202020204" pitchFamily="34" charset="0"/>
              <a:ea typeface="Arial" panose="020B0604020202020204" pitchFamily="34" charset="0"/>
            </a:endParaRPr>
          </a:p>
          <a:p>
            <a:pPr marL="69850">
              <a:spcBef>
                <a:spcPts val="900"/>
              </a:spcBef>
              <a:spcAft>
                <a:spcPts val="0"/>
              </a:spcAft>
            </a:pPr>
            <a:r>
              <a:rPr lang="en-US" b="1" dirty="0">
                <a:solidFill>
                  <a:schemeClr val="bg1"/>
                </a:solidFill>
                <a:effectLst/>
                <a:latin typeface="Century Gothic" panose="020B0502020202020204" pitchFamily="34" charset="0"/>
                <a:ea typeface="Arial" panose="020B0604020202020204" pitchFamily="34" charset="0"/>
              </a:rPr>
              <a:t>Some</a:t>
            </a:r>
            <a:r>
              <a:rPr lang="en-US" b="1" spc="-50" dirty="0">
                <a:solidFill>
                  <a:schemeClr val="bg1"/>
                </a:solidFill>
                <a:effectLst/>
                <a:latin typeface="Century Gothic" panose="020B0502020202020204" pitchFamily="34" charset="0"/>
                <a:ea typeface="Arial" panose="020B0604020202020204" pitchFamily="34" charset="0"/>
              </a:rPr>
              <a:t> </a:t>
            </a:r>
            <a:r>
              <a:rPr lang="en-US" b="1" dirty="0">
                <a:solidFill>
                  <a:schemeClr val="bg1"/>
                </a:solidFill>
                <a:effectLst/>
                <a:latin typeface="Century Gothic" panose="020B0502020202020204" pitchFamily="34" charset="0"/>
                <a:ea typeface="Arial" panose="020B0604020202020204" pitchFamily="34" charset="0"/>
              </a:rPr>
              <a:t>Current</a:t>
            </a:r>
            <a:r>
              <a:rPr lang="en-US" b="1" spc="-40" dirty="0">
                <a:solidFill>
                  <a:schemeClr val="bg1"/>
                </a:solidFill>
                <a:effectLst/>
                <a:latin typeface="Century Gothic" panose="020B0502020202020204" pitchFamily="34" charset="0"/>
                <a:ea typeface="Arial" panose="020B0604020202020204" pitchFamily="34" charset="0"/>
              </a:rPr>
              <a:t> </a:t>
            </a:r>
            <a:r>
              <a:rPr lang="en-US" b="1" dirty="0">
                <a:solidFill>
                  <a:schemeClr val="bg1"/>
                </a:solidFill>
                <a:effectLst/>
                <a:latin typeface="Century Gothic" panose="020B0502020202020204" pitchFamily="34" charset="0"/>
                <a:ea typeface="Arial" panose="020B0604020202020204" pitchFamily="34" charset="0"/>
              </a:rPr>
              <a:t>Prevalent</a:t>
            </a:r>
            <a:r>
              <a:rPr lang="en-US" b="1" spc="-10" dirty="0">
                <a:solidFill>
                  <a:schemeClr val="bg1"/>
                </a:solidFill>
                <a:effectLst/>
                <a:latin typeface="Century Gothic" panose="020B0502020202020204" pitchFamily="34" charset="0"/>
                <a:ea typeface="Arial" panose="020B0604020202020204" pitchFamily="34" charset="0"/>
              </a:rPr>
              <a:t> </a:t>
            </a:r>
            <a:r>
              <a:rPr lang="en-US" b="1" dirty="0">
                <a:solidFill>
                  <a:schemeClr val="bg1"/>
                </a:solidFill>
                <a:effectLst/>
                <a:latin typeface="Century Gothic" panose="020B0502020202020204" pitchFamily="34" charset="0"/>
                <a:ea typeface="Arial" panose="020B0604020202020204" pitchFamily="34" charset="0"/>
              </a:rPr>
              <a:t>Issues</a:t>
            </a:r>
            <a:r>
              <a:rPr lang="en-US" b="1" spc="-35" dirty="0">
                <a:solidFill>
                  <a:schemeClr val="bg1"/>
                </a:solidFill>
                <a:effectLst/>
                <a:latin typeface="Century Gothic" panose="020B0502020202020204" pitchFamily="34" charset="0"/>
                <a:ea typeface="Arial" panose="020B0604020202020204" pitchFamily="34" charset="0"/>
              </a:rPr>
              <a:t> </a:t>
            </a:r>
            <a:r>
              <a:rPr lang="en-US" b="1" dirty="0">
                <a:solidFill>
                  <a:schemeClr val="bg1"/>
                </a:solidFill>
                <a:effectLst/>
                <a:latin typeface="Century Gothic" panose="020B0502020202020204" pitchFamily="34" charset="0"/>
                <a:ea typeface="Arial" panose="020B0604020202020204" pitchFamily="34" charset="0"/>
              </a:rPr>
              <a:t>in</a:t>
            </a:r>
            <a:r>
              <a:rPr lang="en-US" b="1" spc="-35" dirty="0">
                <a:solidFill>
                  <a:schemeClr val="bg1"/>
                </a:solidFill>
                <a:effectLst/>
                <a:latin typeface="Century Gothic" panose="020B0502020202020204" pitchFamily="34" charset="0"/>
                <a:ea typeface="Arial" panose="020B0604020202020204" pitchFamily="34" charset="0"/>
              </a:rPr>
              <a:t> </a:t>
            </a:r>
            <a:r>
              <a:rPr lang="en-US" b="1" dirty="0">
                <a:solidFill>
                  <a:schemeClr val="bg1"/>
                </a:solidFill>
                <a:effectLst/>
                <a:latin typeface="Century Gothic" panose="020B0502020202020204" pitchFamily="34" charset="0"/>
                <a:ea typeface="Arial" panose="020B0604020202020204" pitchFamily="34" charset="0"/>
              </a:rPr>
              <a:t>the</a:t>
            </a:r>
            <a:r>
              <a:rPr lang="en-US" b="1" spc="-50" dirty="0">
                <a:solidFill>
                  <a:schemeClr val="bg1"/>
                </a:solidFill>
                <a:effectLst/>
                <a:latin typeface="Century Gothic" panose="020B0502020202020204" pitchFamily="34" charset="0"/>
                <a:ea typeface="Arial" panose="020B0604020202020204" pitchFamily="34" charset="0"/>
              </a:rPr>
              <a:t> </a:t>
            </a:r>
            <a:r>
              <a:rPr lang="en-US" b="1" dirty="0">
                <a:solidFill>
                  <a:schemeClr val="bg1"/>
                </a:solidFill>
                <a:effectLst/>
                <a:latin typeface="Century Gothic" panose="020B0502020202020204" pitchFamily="34" charset="0"/>
                <a:ea typeface="Arial" panose="020B0604020202020204" pitchFamily="34" charset="0"/>
              </a:rPr>
              <a:t>Transgender</a:t>
            </a:r>
            <a:r>
              <a:rPr lang="en-US" b="1" spc="-20" dirty="0">
                <a:solidFill>
                  <a:schemeClr val="bg1"/>
                </a:solidFill>
                <a:effectLst/>
                <a:latin typeface="Century Gothic" panose="020B0502020202020204" pitchFamily="34" charset="0"/>
                <a:ea typeface="Arial" panose="020B0604020202020204" pitchFamily="34" charset="0"/>
              </a:rPr>
              <a:t> </a:t>
            </a:r>
            <a:r>
              <a:rPr lang="en-US" b="1" spc="-10" dirty="0">
                <a:solidFill>
                  <a:schemeClr val="bg1"/>
                </a:solidFill>
                <a:effectLst/>
                <a:latin typeface="Century Gothic" panose="020B0502020202020204" pitchFamily="34" charset="0"/>
                <a:ea typeface="Arial" panose="020B0604020202020204" pitchFamily="34" charset="0"/>
              </a:rPr>
              <a:t>Community (continued)</a:t>
            </a:r>
          </a:p>
          <a:p>
            <a:pPr marL="69850">
              <a:spcBef>
                <a:spcPts val="900"/>
              </a:spcBef>
              <a:spcAft>
                <a:spcPts val="0"/>
              </a:spcAft>
            </a:pPr>
            <a:endParaRPr lang="en-CA" dirty="0">
              <a:solidFill>
                <a:schemeClr val="bg1"/>
              </a:solidFill>
              <a:effectLst/>
              <a:latin typeface="Century Gothic" panose="020B0502020202020204" pitchFamily="34" charset="0"/>
              <a:ea typeface="Arial" panose="020B0604020202020204" pitchFamily="34" charset="0"/>
            </a:endParaRPr>
          </a:p>
          <a:p>
            <a:pPr marL="69850" marR="140335">
              <a:lnSpc>
                <a:spcPct val="105000"/>
              </a:lnSpc>
              <a:spcBef>
                <a:spcPts val="910"/>
              </a:spcBef>
              <a:spcAft>
                <a:spcPts val="0"/>
              </a:spcAft>
            </a:pPr>
            <a:r>
              <a:rPr lang="en-US" sz="3200" dirty="0">
                <a:solidFill>
                  <a:schemeClr val="bg1"/>
                </a:solidFill>
                <a:effectLst/>
                <a:latin typeface="Century Gothic" panose="020B0502020202020204" pitchFamily="34" charset="0"/>
                <a:ea typeface="Arial" panose="020B0604020202020204" pitchFamily="34" charset="0"/>
              </a:rPr>
              <a:t>As a result of discrimination and bullying, the Trans community faces high rates of mental health issues. Transgender individuals often</a:t>
            </a:r>
            <a:r>
              <a:rPr lang="en-US" sz="3200" spc="-4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seek</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medical</a:t>
            </a:r>
            <a:r>
              <a:rPr lang="en-US" sz="3200" spc="-4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services</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to</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make</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their</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bodies</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more</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congruent</a:t>
            </a:r>
            <a:r>
              <a:rPr lang="en-US" sz="3200" spc="-4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with</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their</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gender</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identities,</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where</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involvement</a:t>
            </a:r>
            <a:r>
              <a:rPr lang="en-US" sz="3200" spc="-4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of</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mental health professionals is also often necessary. Moreover, many transgender individuals and gender-variant individuals experience stigmatization and discrimination as a result of living in a gendered culture into which they are often not included. . They may also</a:t>
            </a:r>
            <a:r>
              <a:rPr lang="en-US" sz="3200" spc="20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experience discrimination, harassment, sometimes lethal violence and denial of basic human rights. Even though we are in the</a:t>
            </a:r>
            <a:r>
              <a:rPr lang="en-US" sz="3200" spc="20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21st</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century,</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there</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are</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still</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many</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hardships</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and</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challenges</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that</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transgender</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individuals have</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to</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face</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every</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day.</a:t>
            </a:r>
            <a:endParaRPr lang="en-CA" sz="3200" dirty="0">
              <a:solidFill>
                <a:schemeClr val="bg1"/>
              </a:solidFill>
              <a:effectLst/>
              <a:latin typeface="Century Gothic" panose="020B0502020202020204" pitchFamily="34" charset="0"/>
              <a:ea typeface="Arial" panose="020B0604020202020204" pitchFamily="34" charset="0"/>
            </a:endParaRPr>
          </a:p>
          <a:p>
            <a:pPr marL="69850" marR="302260">
              <a:lnSpc>
                <a:spcPct val="106000"/>
              </a:lnSpc>
              <a:spcBef>
                <a:spcPts val="905"/>
              </a:spcBef>
              <a:spcAft>
                <a:spcPts val="0"/>
              </a:spcAft>
            </a:pPr>
            <a:r>
              <a:rPr lang="en-US" sz="3200" dirty="0">
                <a:solidFill>
                  <a:schemeClr val="bg1"/>
                </a:solidFill>
                <a:effectLst/>
                <a:latin typeface="Century Gothic" panose="020B0502020202020204" pitchFamily="34" charset="0"/>
                <a:ea typeface="Arial" panose="020B0604020202020204" pitchFamily="34" charset="0"/>
              </a:rPr>
              <a:t>However, progress is being made, and understanding that we must advocate and be an ally to the community can help this country move toward</a:t>
            </a:r>
            <a:r>
              <a:rPr lang="en-US" sz="3200" spc="-1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 better future for transgender Canadians.</a:t>
            </a:r>
            <a:endParaRPr lang="en-CA" sz="3200" dirty="0">
              <a:solidFill>
                <a:schemeClr val="bg1"/>
              </a:solidFill>
              <a:effectLst/>
              <a:latin typeface="Century Gothic" panose="020B0502020202020204" pitchFamily="34" charset="0"/>
              <a:ea typeface="Arial" panose="020B0604020202020204" pitchFamily="34" charset="0"/>
            </a:endParaRPr>
          </a:p>
          <a:p>
            <a:pPr marL="136525" marR="399415">
              <a:lnSpc>
                <a:spcPct val="105000"/>
              </a:lnSpc>
              <a:spcBef>
                <a:spcPts val="970"/>
              </a:spcBef>
              <a:spcAft>
                <a:spcPts val="0"/>
              </a:spcAft>
            </a:pPr>
            <a:endParaRPr lang="en-CA" sz="3200" dirty="0">
              <a:solidFill>
                <a:schemeClr val="bg1"/>
              </a:solidFill>
              <a:effectLst/>
              <a:latin typeface="Century Gothic" panose="020B0502020202020204" pitchFamily="34" charset="0"/>
              <a:ea typeface="Arial" panose="020B0604020202020204" pitchFamily="34" charset="0"/>
            </a:endParaRPr>
          </a:p>
          <a:p>
            <a:pPr marL="136525">
              <a:spcBef>
                <a:spcPts val="870"/>
              </a:spcBef>
            </a:pPr>
            <a:endParaRPr lang="en-CA" sz="3200" b="1" i="1" dirty="0">
              <a:solidFill>
                <a:schemeClr val="bg1"/>
              </a:solidFill>
              <a:effectLst/>
              <a:latin typeface="Century Gothic" panose="020B0502020202020204" pitchFamily="34" charset="0"/>
              <a:ea typeface="Arial-BoldItalicMT"/>
              <a:cs typeface="Arial-BoldItalicMT"/>
            </a:endParaRPr>
          </a:p>
        </p:txBody>
      </p:sp>
      <p:sp>
        <p:nvSpPr>
          <p:cNvPr id="5" name="Title 1">
            <a:extLst>
              <a:ext uri="{FF2B5EF4-FFF2-40B4-BE49-F238E27FC236}">
                <a16:creationId xmlns:a16="http://schemas.microsoft.com/office/drawing/2014/main" id="{F57B8F6B-1D7F-3B78-85B5-EC02C3BAAD73}"/>
              </a:ext>
            </a:extLst>
          </p:cNvPr>
          <p:cNvSpPr txBox="1">
            <a:spLocks/>
          </p:cNvSpPr>
          <p:nvPr/>
        </p:nvSpPr>
        <p:spPr>
          <a:xfrm>
            <a:off x="1466251" y="982232"/>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3: Gender</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3633536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728453" y="6810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5962EA81-BB2A-4059-9E45-D842779B753B}"/>
              </a:ext>
            </a:extLst>
          </p:cNvPr>
          <p:cNvSpPr txBox="1">
            <a:spLocks/>
          </p:cNvSpPr>
          <p:nvPr/>
        </p:nvSpPr>
        <p:spPr>
          <a:xfrm>
            <a:off x="-4674127" y="858656"/>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r>
              <a:rPr lang="en-US" sz="8800" spc="-10" dirty="0">
                <a:solidFill>
                  <a:schemeClr val="bg2"/>
                </a:solidFill>
                <a:effectLst/>
                <a:latin typeface="Century Gothic" panose="020B0502020202020204" pitchFamily="34" charset="0"/>
                <a:ea typeface="Arial" panose="020B0604020202020204" pitchFamily="34" charset="0"/>
              </a:rPr>
              <a:t>Introduction</a:t>
            </a:r>
            <a:endParaRPr lang="en-CA" sz="8800" dirty="0">
              <a:solidFill>
                <a:schemeClr val="bg2"/>
              </a:solidFill>
              <a:effectLst/>
              <a:latin typeface="Century Gothic" panose="020B0502020202020204" pitchFamily="34" charset="0"/>
              <a:ea typeface="Arial" panose="020B0604020202020204" pitchFamily="34" charset="0"/>
            </a:endParaRPr>
          </a:p>
        </p:txBody>
      </p:sp>
      <p:sp>
        <p:nvSpPr>
          <p:cNvPr id="2" name="TextBox 1">
            <a:extLst>
              <a:ext uri="{FF2B5EF4-FFF2-40B4-BE49-F238E27FC236}">
                <a16:creationId xmlns:a16="http://schemas.microsoft.com/office/drawing/2014/main" id="{D84417E4-0056-FB38-8EA2-9042B504360A}"/>
              </a:ext>
            </a:extLst>
          </p:cNvPr>
          <p:cNvSpPr txBox="1"/>
          <p:nvPr/>
        </p:nvSpPr>
        <p:spPr>
          <a:xfrm>
            <a:off x="1498600" y="2303143"/>
            <a:ext cx="20320000" cy="10731849"/>
          </a:xfrm>
          <a:prstGeom prst="rect">
            <a:avLst/>
          </a:prstGeom>
          <a:noFill/>
        </p:spPr>
        <p:txBody>
          <a:bodyPr wrap="square" rtlCol="0">
            <a:spAutoFit/>
          </a:bodyPr>
          <a:lstStyle/>
          <a:p>
            <a:pPr marL="136525">
              <a:spcBef>
                <a:spcPts val="915"/>
              </a:spcBef>
            </a:pPr>
            <a:r>
              <a:rPr lang="en-US" sz="4000" b="1" kern="0" dirty="0">
                <a:solidFill>
                  <a:schemeClr val="bg2"/>
                </a:solidFill>
                <a:effectLst/>
                <a:latin typeface="Century Gothic" panose="020B0502020202020204" pitchFamily="34" charset="0"/>
                <a:ea typeface="Arial" panose="020B0604020202020204" pitchFamily="34" charset="0"/>
              </a:rPr>
              <a:t>Engaging</a:t>
            </a:r>
            <a:r>
              <a:rPr lang="en-US" sz="4000" b="1" kern="0" spc="-35" dirty="0">
                <a:solidFill>
                  <a:schemeClr val="bg2"/>
                </a:solidFill>
                <a:effectLst/>
                <a:latin typeface="Century Gothic" panose="020B0502020202020204" pitchFamily="34" charset="0"/>
                <a:ea typeface="Arial" panose="020B0604020202020204" pitchFamily="34" charset="0"/>
              </a:rPr>
              <a:t> </a:t>
            </a:r>
            <a:r>
              <a:rPr lang="en-US" sz="4000" b="1" kern="0" dirty="0">
                <a:solidFill>
                  <a:schemeClr val="bg2"/>
                </a:solidFill>
                <a:effectLst/>
                <a:latin typeface="Century Gothic" panose="020B0502020202020204" pitchFamily="34" charset="0"/>
                <a:ea typeface="Arial" panose="020B0604020202020204" pitchFamily="34" charset="0"/>
              </a:rPr>
              <a:t>With</a:t>
            </a:r>
            <a:r>
              <a:rPr lang="en-US" sz="4000" b="1" kern="0" spc="-10" dirty="0">
                <a:solidFill>
                  <a:schemeClr val="bg2"/>
                </a:solidFill>
                <a:effectLst/>
                <a:latin typeface="Century Gothic" panose="020B0502020202020204" pitchFamily="34" charset="0"/>
                <a:ea typeface="Arial" panose="020B0604020202020204" pitchFamily="34" charset="0"/>
              </a:rPr>
              <a:t> </a:t>
            </a:r>
            <a:r>
              <a:rPr lang="en-US" sz="4000" b="1" kern="0" dirty="0">
                <a:solidFill>
                  <a:schemeClr val="bg2"/>
                </a:solidFill>
                <a:effectLst/>
                <a:latin typeface="Century Gothic" panose="020B0502020202020204" pitchFamily="34" charset="0"/>
                <a:ea typeface="Arial" panose="020B0604020202020204" pitchFamily="34" charset="0"/>
              </a:rPr>
              <a:t>Open</a:t>
            </a:r>
            <a:r>
              <a:rPr lang="en-US" sz="4000" b="1" kern="0" spc="-5" dirty="0">
                <a:solidFill>
                  <a:schemeClr val="bg2"/>
                </a:solidFill>
                <a:effectLst/>
                <a:latin typeface="Century Gothic" panose="020B0502020202020204" pitchFamily="34" charset="0"/>
                <a:ea typeface="Arial" panose="020B0604020202020204" pitchFamily="34" charset="0"/>
              </a:rPr>
              <a:t> </a:t>
            </a:r>
            <a:r>
              <a:rPr lang="en-US" sz="4000" b="1" kern="0" dirty="0">
                <a:solidFill>
                  <a:schemeClr val="bg2"/>
                </a:solidFill>
                <a:effectLst/>
                <a:latin typeface="Century Gothic" panose="020B0502020202020204" pitchFamily="34" charset="0"/>
                <a:ea typeface="Arial" panose="020B0604020202020204" pitchFamily="34" charset="0"/>
              </a:rPr>
              <a:t>Hearts</a:t>
            </a:r>
            <a:r>
              <a:rPr lang="en-US" sz="4000" b="1" kern="0" spc="-15" dirty="0">
                <a:solidFill>
                  <a:schemeClr val="bg2"/>
                </a:solidFill>
                <a:effectLst/>
                <a:latin typeface="Century Gothic" panose="020B0502020202020204" pitchFamily="34" charset="0"/>
                <a:ea typeface="Arial" panose="020B0604020202020204" pitchFamily="34" charset="0"/>
              </a:rPr>
              <a:t> </a:t>
            </a:r>
            <a:r>
              <a:rPr lang="en-US" sz="4000" b="1" kern="0" dirty="0">
                <a:solidFill>
                  <a:schemeClr val="bg2"/>
                </a:solidFill>
                <a:effectLst/>
                <a:latin typeface="Century Gothic" panose="020B0502020202020204" pitchFamily="34" charset="0"/>
                <a:ea typeface="Arial" panose="020B0604020202020204" pitchFamily="34" charset="0"/>
              </a:rPr>
              <a:t>&amp;</a:t>
            </a:r>
            <a:r>
              <a:rPr lang="en-US" sz="4000" b="1" kern="0" spc="-15" dirty="0">
                <a:solidFill>
                  <a:schemeClr val="bg2"/>
                </a:solidFill>
                <a:effectLst/>
                <a:latin typeface="Century Gothic" panose="020B0502020202020204" pitchFamily="34" charset="0"/>
                <a:ea typeface="Arial" panose="020B0604020202020204" pitchFamily="34" charset="0"/>
              </a:rPr>
              <a:t> </a:t>
            </a:r>
            <a:r>
              <a:rPr lang="en-US" sz="4000" b="1" kern="0" spc="-10" dirty="0">
                <a:solidFill>
                  <a:schemeClr val="bg2"/>
                </a:solidFill>
                <a:effectLst/>
                <a:latin typeface="Century Gothic" panose="020B0502020202020204" pitchFamily="34" charset="0"/>
                <a:ea typeface="Arial" panose="020B0604020202020204" pitchFamily="34" charset="0"/>
              </a:rPr>
              <a:t>Minds</a:t>
            </a:r>
          </a:p>
          <a:p>
            <a:pPr marL="136525">
              <a:spcBef>
                <a:spcPts val="915"/>
              </a:spcBef>
            </a:pPr>
            <a:endParaRPr lang="en-CA" sz="3200" b="1" kern="0" dirty="0">
              <a:solidFill>
                <a:schemeClr val="bg2"/>
              </a:solidFill>
              <a:effectLst/>
              <a:latin typeface="Century Gothic" panose="020B0502020202020204" pitchFamily="34" charset="0"/>
              <a:ea typeface="Arial" panose="020B0604020202020204" pitchFamily="34" charset="0"/>
            </a:endParaRPr>
          </a:p>
          <a:p>
            <a:pPr marL="136525" marR="217805">
              <a:lnSpc>
                <a:spcPct val="105000"/>
              </a:lnSpc>
              <a:spcBef>
                <a:spcPts val="995"/>
              </a:spcBef>
              <a:spcAft>
                <a:spcPts val="0"/>
              </a:spcAft>
            </a:pPr>
            <a:r>
              <a:rPr lang="en-US" sz="3200" spc="-10" dirty="0">
                <a:solidFill>
                  <a:schemeClr val="bg2"/>
                </a:solidFill>
                <a:effectLst/>
                <a:latin typeface="Century Gothic" panose="020B0502020202020204" pitchFamily="34" charset="0"/>
                <a:ea typeface="Arial" panose="020B0604020202020204" pitchFamily="34" charset="0"/>
              </a:rPr>
              <a:t>The</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individual</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experiences</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and</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topics</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covered</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in</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this</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module are</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meant</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to</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act</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as</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reflective</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learning</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context;</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situating</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us</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in</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 </a:t>
            </a:r>
            <a:r>
              <a:rPr lang="en-US" sz="3200" dirty="0">
                <a:solidFill>
                  <a:schemeClr val="bg2"/>
                </a:solidFill>
                <a:effectLst/>
                <a:latin typeface="Century Gothic" panose="020B0502020202020204" pitchFamily="34" charset="0"/>
                <a:ea typeface="Arial" panose="020B0604020202020204" pitchFamily="34" charset="0"/>
              </a:rPr>
              <a:t>space where we can learn, un-learn and re-learn. However, we must remember that nothing about this</a:t>
            </a:r>
            <a:r>
              <a:rPr lang="en-US" sz="3200" spc="8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module is complete, final, or</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incontrovertible.</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While</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historical</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facts</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are</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presented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sourced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within</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following</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pillars,</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future</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evidence-based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research may</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shed</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new</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light</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or</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perspectives</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on</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our</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contemporary</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understanding</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past</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events.</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Further</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this,</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spectrum</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 intersecting</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positionality</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emerging</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experiences</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that</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we</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observe</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around</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us</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means</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that</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effort</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even</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consciously, represent</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group</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people</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will</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always</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be</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tentative</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with</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gaps.</a:t>
            </a:r>
          </a:p>
          <a:p>
            <a:pPr marL="136525" marR="217805">
              <a:lnSpc>
                <a:spcPct val="105000"/>
              </a:lnSpc>
              <a:spcBef>
                <a:spcPts val="995"/>
              </a:spcBef>
              <a:spcAft>
                <a:spcPts val="0"/>
              </a:spcAft>
            </a:pPr>
            <a:endParaRPr lang="en-CA" sz="3200" dirty="0">
              <a:solidFill>
                <a:schemeClr val="bg2"/>
              </a:solidFill>
              <a:effectLst/>
              <a:latin typeface="Century Gothic" panose="020B0502020202020204" pitchFamily="34" charset="0"/>
              <a:ea typeface="Arial" panose="020B0604020202020204" pitchFamily="34" charset="0"/>
            </a:endParaRPr>
          </a:p>
          <a:p>
            <a:pPr marL="136525" marR="270510">
              <a:lnSpc>
                <a:spcPct val="105000"/>
              </a:lnSpc>
              <a:spcBef>
                <a:spcPts val="905"/>
              </a:spcBef>
              <a:spcAft>
                <a:spcPts val="0"/>
              </a:spcAft>
            </a:pPr>
            <a:r>
              <a:rPr lang="en-US" sz="3200" dirty="0">
                <a:solidFill>
                  <a:schemeClr val="bg2"/>
                </a:solidFill>
                <a:effectLst/>
                <a:latin typeface="Century Gothic" panose="020B0502020202020204" pitchFamily="34" charset="0"/>
                <a:ea typeface="Arial" panose="020B0604020202020204" pitchFamily="34" charset="0"/>
              </a:rPr>
              <a:t>For</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example,</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as</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you</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read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about</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Experiences</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with</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Faith,</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Religion</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Spirituality,</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it</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is</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important</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note</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that</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despite</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being monotheistic, Islam does have sects. Some examples are Sunni Muslims and Shia Muslims. Even beyond sects, Islam may be practiced and perceived differently by followers with some variations in traditions and day to day practices. This suggests that the</a:t>
            </a:r>
            <a:r>
              <a:rPr lang="en-US" sz="3200" spc="40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descriptions</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provided</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may</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not</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apply</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all</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Muslims,</a:t>
            </a:r>
            <a:r>
              <a:rPr lang="en-US" sz="3200" spc="-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as</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described,</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but</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will</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still</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provide</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greater</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context</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understanding</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from which</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you</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may</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begin,</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deepen</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or</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extend</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your</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own</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learning.</a:t>
            </a:r>
            <a:endParaRPr lang="en-CA" sz="3200" dirty="0">
              <a:solidFill>
                <a:schemeClr val="bg2"/>
              </a:solidFill>
              <a:effectLst/>
              <a:latin typeface="Century Gothic" panose="020B0502020202020204" pitchFamily="34" charset="0"/>
              <a:ea typeface="Arial" panose="020B0604020202020204" pitchFamily="34" charset="0"/>
            </a:endParaRPr>
          </a:p>
          <a:p>
            <a:pPr marL="136525" marR="270510">
              <a:lnSpc>
                <a:spcPct val="105000"/>
              </a:lnSpc>
              <a:spcBef>
                <a:spcPts val="870"/>
              </a:spcBef>
              <a:spcAft>
                <a:spcPts val="0"/>
              </a:spcAft>
            </a:pPr>
            <a:endParaRPr lang="en-US" sz="3200" dirty="0">
              <a:solidFill>
                <a:schemeClr val="bg2"/>
              </a:solidFill>
              <a:latin typeface="Century Gothic" panose="020B0502020202020204" pitchFamily="34" charset="0"/>
              <a:ea typeface="Arial" panose="020B0604020202020204" pitchFamily="34" charset="0"/>
            </a:endParaRPr>
          </a:p>
          <a:p>
            <a:pPr marL="136525" marR="270510">
              <a:lnSpc>
                <a:spcPct val="105000"/>
              </a:lnSpc>
              <a:spcBef>
                <a:spcPts val="870"/>
              </a:spcBef>
              <a:spcAft>
                <a:spcPts val="0"/>
              </a:spcAft>
            </a:pPr>
            <a:endParaRPr lang="en-CA" sz="32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34412750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635425" y="2364838"/>
            <a:ext cx="20548600" cy="8617680"/>
          </a:xfrm>
          <a:prstGeom prst="rect">
            <a:avLst/>
          </a:prstGeom>
          <a:noFill/>
        </p:spPr>
        <p:txBody>
          <a:bodyPr wrap="square" rtlCol="0">
            <a:spAutoFit/>
          </a:bodyPr>
          <a:lstStyle/>
          <a:p>
            <a:pPr marL="69850" marR="140335">
              <a:lnSpc>
                <a:spcPct val="106000"/>
              </a:lnSpc>
              <a:spcBef>
                <a:spcPts val="970"/>
              </a:spcBef>
              <a:spcAft>
                <a:spcPts val="0"/>
              </a:spcAft>
            </a:pPr>
            <a:endParaRPr lang="en-CA" sz="3200" dirty="0">
              <a:solidFill>
                <a:schemeClr val="bg1"/>
              </a:solidFill>
              <a:effectLst/>
              <a:latin typeface="Century Gothic" panose="020B0502020202020204" pitchFamily="34" charset="0"/>
              <a:ea typeface="Arial" panose="020B0604020202020204" pitchFamily="34" charset="0"/>
            </a:endParaRPr>
          </a:p>
          <a:p>
            <a:pPr marL="69850">
              <a:spcBef>
                <a:spcPts val="900"/>
              </a:spcBef>
              <a:spcAft>
                <a:spcPts val="0"/>
              </a:spcAft>
            </a:pPr>
            <a:r>
              <a:rPr lang="en-US" b="1" dirty="0">
                <a:solidFill>
                  <a:schemeClr val="bg1"/>
                </a:solidFill>
                <a:effectLst/>
                <a:latin typeface="Century Gothic" panose="020B0502020202020204" pitchFamily="34" charset="0"/>
                <a:ea typeface="Arial" panose="020B0604020202020204" pitchFamily="34" charset="0"/>
              </a:rPr>
              <a:t>Some</a:t>
            </a:r>
            <a:r>
              <a:rPr lang="en-US" b="1" spc="-50" dirty="0">
                <a:solidFill>
                  <a:schemeClr val="bg1"/>
                </a:solidFill>
                <a:effectLst/>
                <a:latin typeface="Century Gothic" panose="020B0502020202020204" pitchFamily="34" charset="0"/>
                <a:ea typeface="Arial" panose="020B0604020202020204" pitchFamily="34" charset="0"/>
              </a:rPr>
              <a:t> </a:t>
            </a:r>
            <a:r>
              <a:rPr lang="en-US" b="1" dirty="0">
                <a:solidFill>
                  <a:schemeClr val="bg1"/>
                </a:solidFill>
                <a:effectLst/>
                <a:latin typeface="Century Gothic" panose="020B0502020202020204" pitchFamily="34" charset="0"/>
                <a:ea typeface="Arial" panose="020B0604020202020204" pitchFamily="34" charset="0"/>
              </a:rPr>
              <a:t>Current</a:t>
            </a:r>
            <a:r>
              <a:rPr lang="en-US" b="1" spc="-40" dirty="0">
                <a:solidFill>
                  <a:schemeClr val="bg1"/>
                </a:solidFill>
                <a:effectLst/>
                <a:latin typeface="Century Gothic" panose="020B0502020202020204" pitchFamily="34" charset="0"/>
                <a:ea typeface="Arial" panose="020B0604020202020204" pitchFamily="34" charset="0"/>
              </a:rPr>
              <a:t> </a:t>
            </a:r>
            <a:r>
              <a:rPr lang="en-US" b="1" dirty="0">
                <a:solidFill>
                  <a:schemeClr val="bg1"/>
                </a:solidFill>
                <a:effectLst/>
                <a:latin typeface="Century Gothic" panose="020B0502020202020204" pitchFamily="34" charset="0"/>
                <a:ea typeface="Arial" panose="020B0604020202020204" pitchFamily="34" charset="0"/>
              </a:rPr>
              <a:t>Prevalent</a:t>
            </a:r>
            <a:r>
              <a:rPr lang="en-US" b="1" spc="-10" dirty="0">
                <a:solidFill>
                  <a:schemeClr val="bg1"/>
                </a:solidFill>
                <a:effectLst/>
                <a:latin typeface="Century Gothic" panose="020B0502020202020204" pitchFamily="34" charset="0"/>
                <a:ea typeface="Arial" panose="020B0604020202020204" pitchFamily="34" charset="0"/>
              </a:rPr>
              <a:t> </a:t>
            </a:r>
            <a:r>
              <a:rPr lang="en-US" b="1" dirty="0">
                <a:solidFill>
                  <a:schemeClr val="bg1"/>
                </a:solidFill>
                <a:effectLst/>
                <a:latin typeface="Century Gothic" panose="020B0502020202020204" pitchFamily="34" charset="0"/>
                <a:ea typeface="Arial" panose="020B0604020202020204" pitchFamily="34" charset="0"/>
              </a:rPr>
              <a:t>Issues</a:t>
            </a:r>
            <a:r>
              <a:rPr lang="en-US" b="1" spc="-35" dirty="0">
                <a:solidFill>
                  <a:schemeClr val="bg1"/>
                </a:solidFill>
                <a:effectLst/>
                <a:latin typeface="Century Gothic" panose="020B0502020202020204" pitchFamily="34" charset="0"/>
                <a:ea typeface="Arial" panose="020B0604020202020204" pitchFamily="34" charset="0"/>
              </a:rPr>
              <a:t> </a:t>
            </a:r>
            <a:r>
              <a:rPr lang="en-US" b="1" dirty="0">
                <a:solidFill>
                  <a:schemeClr val="bg1"/>
                </a:solidFill>
                <a:effectLst/>
                <a:latin typeface="Century Gothic" panose="020B0502020202020204" pitchFamily="34" charset="0"/>
                <a:ea typeface="Arial" panose="020B0604020202020204" pitchFamily="34" charset="0"/>
              </a:rPr>
              <a:t>in</a:t>
            </a:r>
            <a:r>
              <a:rPr lang="en-US" b="1" spc="-35" dirty="0">
                <a:solidFill>
                  <a:schemeClr val="bg1"/>
                </a:solidFill>
                <a:effectLst/>
                <a:latin typeface="Century Gothic" panose="020B0502020202020204" pitchFamily="34" charset="0"/>
                <a:ea typeface="Arial" panose="020B0604020202020204" pitchFamily="34" charset="0"/>
              </a:rPr>
              <a:t> </a:t>
            </a:r>
            <a:r>
              <a:rPr lang="en-US" b="1" dirty="0">
                <a:solidFill>
                  <a:schemeClr val="bg1"/>
                </a:solidFill>
                <a:effectLst/>
                <a:latin typeface="Century Gothic" panose="020B0502020202020204" pitchFamily="34" charset="0"/>
                <a:ea typeface="Arial" panose="020B0604020202020204" pitchFamily="34" charset="0"/>
              </a:rPr>
              <a:t>the</a:t>
            </a:r>
            <a:r>
              <a:rPr lang="en-US" b="1" spc="-50" dirty="0">
                <a:solidFill>
                  <a:schemeClr val="bg1"/>
                </a:solidFill>
                <a:effectLst/>
                <a:latin typeface="Century Gothic" panose="020B0502020202020204" pitchFamily="34" charset="0"/>
                <a:ea typeface="Arial" panose="020B0604020202020204" pitchFamily="34" charset="0"/>
              </a:rPr>
              <a:t> </a:t>
            </a:r>
            <a:r>
              <a:rPr lang="en-US" b="1" dirty="0">
                <a:solidFill>
                  <a:schemeClr val="bg1"/>
                </a:solidFill>
                <a:effectLst/>
                <a:latin typeface="Century Gothic" panose="020B0502020202020204" pitchFamily="34" charset="0"/>
                <a:ea typeface="Arial" panose="020B0604020202020204" pitchFamily="34" charset="0"/>
              </a:rPr>
              <a:t>Transgender</a:t>
            </a:r>
            <a:r>
              <a:rPr lang="en-US" b="1" spc="-20" dirty="0">
                <a:solidFill>
                  <a:schemeClr val="bg1"/>
                </a:solidFill>
                <a:effectLst/>
                <a:latin typeface="Century Gothic" panose="020B0502020202020204" pitchFamily="34" charset="0"/>
                <a:ea typeface="Arial" panose="020B0604020202020204" pitchFamily="34" charset="0"/>
              </a:rPr>
              <a:t> </a:t>
            </a:r>
            <a:r>
              <a:rPr lang="en-US" b="1" spc="-10" dirty="0">
                <a:solidFill>
                  <a:schemeClr val="bg1"/>
                </a:solidFill>
                <a:effectLst/>
                <a:latin typeface="Century Gothic" panose="020B0502020202020204" pitchFamily="34" charset="0"/>
                <a:ea typeface="Arial" panose="020B0604020202020204" pitchFamily="34" charset="0"/>
              </a:rPr>
              <a:t>Community (continued)</a:t>
            </a:r>
          </a:p>
          <a:p>
            <a:pPr marL="69850">
              <a:spcBef>
                <a:spcPts val="900"/>
              </a:spcBef>
              <a:spcAft>
                <a:spcPts val="0"/>
              </a:spcAft>
            </a:pPr>
            <a:endParaRPr lang="en-CA" dirty="0">
              <a:solidFill>
                <a:schemeClr val="bg1"/>
              </a:solidFill>
              <a:effectLst/>
              <a:latin typeface="Century Gothic" panose="020B0502020202020204" pitchFamily="34" charset="0"/>
              <a:ea typeface="Arial" panose="020B0604020202020204" pitchFamily="34" charset="0"/>
            </a:endParaRPr>
          </a:p>
          <a:p>
            <a:pPr marL="69850" marR="140335">
              <a:lnSpc>
                <a:spcPct val="105000"/>
              </a:lnSpc>
              <a:spcBef>
                <a:spcPts val="910"/>
              </a:spcBef>
              <a:spcAft>
                <a:spcPts val="0"/>
              </a:spcAft>
            </a:pPr>
            <a:r>
              <a:rPr lang="en-US" sz="3200" dirty="0">
                <a:solidFill>
                  <a:schemeClr val="bg1"/>
                </a:solidFill>
                <a:effectLst/>
                <a:latin typeface="Century Gothic" panose="020B0502020202020204" pitchFamily="34" charset="0"/>
                <a:ea typeface="Arial" panose="020B0604020202020204" pitchFamily="34" charset="0"/>
              </a:rPr>
              <a:t>As a result of discrimination and bullying, the Trans community faces high rates of mental health issues. Transgender individuals often</a:t>
            </a:r>
            <a:r>
              <a:rPr lang="en-US" sz="3200" spc="-4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seek</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medical</a:t>
            </a:r>
            <a:r>
              <a:rPr lang="en-US" sz="3200" spc="-4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services</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to</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make</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their</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bodies</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more</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congruent</a:t>
            </a:r>
            <a:r>
              <a:rPr lang="en-US" sz="3200" spc="-4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with</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their</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gender</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identities,</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where</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involvement</a:t>
            </a:r>
            <a:r>
              <a:rPr lang="en-US" sz="3200" spc="-4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of</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mental health professionals is also often necessary. Moreover, many transgender individuals and gender-variant individuals experience stigmatization and discrimination as a result of living in a gendered culture into which they are often not included. . They may also</a:t>
            </a:r>
            <a:r>
              <a:rPr lang="en-US" sz="3200" spc="20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experience discrimination, harassment, sometimes lethal violence and denial of basic human rights. Even though we are in the</a:t>
            </a:r>
            <a:r>
              <a:rPr lang="en-US" sz="3200" spc="20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21st</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century,</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there</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are</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still</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many</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hardships</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and</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challenges</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that</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transgender</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individuals have</a:t>
            </a:r>
            <a:r>
              <a:rPr lang="en-US" sz="3200" spc="-5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to</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face</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every</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day.</a:t>
            </a:r>
            <a:endParaRPr lang="en-CA" sz="3200" dirty="0">
              <a:solidFill>
                <a:schemeClr val="bg1"/>
              </a:solidFill>
              <a:effectLst/>
              <a:latin typeface="Century Gothic" panose="020B0502020202020204" pitchFamily="34" charset="0"/>
              <a:ea typeface="Arial" panose="020B0604020202020204" pitchFamily="34" charset="0"/>
            </a:endParaRPr>
          </a:p>
          <a:p>
            <a:pPr marL="69850" marR="302260">
              <a:lnSpc>
                <a:spcPct val="106000"/>
              </a:lnSpc>
              <a:spcBef>
                <a:spcPts val="905"/>
              </a:spcBef>
              <a:spcAft>
                <a:spcPts val="0"/>
              </a:spcAft>
            </a:pPr>
            <a:r>
              <a:rPr lang="en-US" sz="3200" dirty="0">
                <a:solidFill>
                  <a:schemeClr val="bg1"/>
                </a:solidFill>
                <a:effectLst/>
                <a:latin typeface="Century Gothic" panose="020B0502020202020204" pitchFamily="34" charset="0"/>
                <a:ea typeface="Arial" panose="020B0604020202020204" pitchFamily="34" charset="0"/>
              </a:rPr>
              <a:t>However, progress is being made, and understanding that we must advocate and be an ally to the community can help this country move toward</a:t>
            </a:r>
            <a:r>
              <a:rPr lang="en-US" sz="3200" spc="-1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 better future for transgender Canadians.</a:t>
            </a:r>
            <a:endParaRPr lang="en-CA" sz="3200" dirty="0">
              <a:solidFill>
                <a:schemeClr val="bg1"/>
              </a:solidFill>
              <a:effectLst/>
              <a:latin typeface="Century Gothic" panose="020B0502020202020204" pitchFamily="34" charset="0"/>
              <a:ea typeface="Arial" panose="020B0604020202020204" pitchFamily="34" charset="0"/>
            </a:endParaRPr>
          </a:p>
          <a:p>
            <a:pPr marL="136525" marR="399415">
              <a:lnSpc>
                <a:spcPct val="105000"/>
              </a:lnSpc>
              <a:spcBef>
                <a:spcPts val="970"/>
              </a:spcBef>
              <a:spcAft>
                <a:spcPts val="0"/>
              </a:spcAft>
            </a:pPr>
            <a:endParaRPr lang="en-CA" sz="3200" dirty="0">
              <a:solidFill>
                <a:schemeClr val="bg1"/>
              </a:solidFill>
              <a:effectLst/>
              <a:latin typeface="Century Gothic" panose="020B0502020202020204" pitchFamily="34" charset="0"/>
              <a:ea typeface="Arial" panose="020B0604020202020204" pitchFamily="34" charset="0"/>
            </a:endParaRPr>
          </a:p>
          <a:p>
            <a:pPr marL="136525">
              <a:spcBef>
                <a:spcPts val="870"/>
              </a:spcBef>
            </a:pPr>
            <a:endParaRPr lang="en-CA" sz="3200" b="1" i="1" dirty="0">
              <a:solidFill>
                <a:schemeClr val="bg1"/>
              </a:solidFill>
              <a:effectLst/>
              <a:latin typeface="Century Gothic" panose="020B0502020202020204" pitchFamily="34" charset="0"/>
              <a:ea typeface="Arial-BoldItalicMT"/>
              <a:cs typeface="Arial-BoldItalicMT"/>
            </a:endParaRPr>
          </a:p>
        </p:txBody>
      </p:sp>
      <p:sp>
        <p:nvSpPr>
          <p:cNvPr id="5" name="Title 1">
            <a:extLst>
              <a:ext uri="{FF2B5EF4-FFF2-40B4-BE49-F238E27FC236}">
                <a16:creationId xmlns:a16="http://schemas.microsoft.com/office/drawing/2014/main" id="{2DFC7584-1E22-2929-AD7A-996A0C2E35AA}"/>
              </a:ext>
            </a:extLst>
          </p:cNvPr>
          <p:cNvSpPr txBox="1">
            <a:spLocks/>
          </p:cNvSpPr>
          <p:nvPr/>
        </p:nvSpPr>
        <p:spPr>
          <a:xfrm>
            <a:off x="1466251" y="982232"/>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3: Gender</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11547679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635425" y="2327207"/>
            <a:ext cx="20548600" cy="10199715"/>
          </a:xfrm>
          <a:prstGeom prst="rect">
            <a:avLst/>
          </a:prstGeom>
          <a:noFill/>
        </p:spPr>
        <p:txBody>
          <a:bodyPr wrap="square" rtlCol="0">
            <a:spAutoFit/>
          </a:bodyPr>
          <a:lstStyle/>
          <a:p>
            <a:pPr marL="69850" marR="140335">
              <a:lnSpc>
                <a:spcPct val="106000"/>
              </a:lnSpc>
              <a:spcBef>
                <a:spcPts val="970"/>
              </a:spcBef>
              <a:spcAft>
                <a:spcPts val="0"/>
              </a:spcAft>
            </a:pPr>
            <a:endParaRPr lang="en-CA" sz="4000" dirty="0">
              <a:solidFill>
                <a:schemeClr val="bg1"/>
              </a:solidFill>
              <a:effectLst/>
              <a:latin typeface="Century Gothic" panose="020B0502020202020204" pitchFamily="34" charset="0"/>
              <a:ea typeface="Arial" panose="020B0604020202020204" pitchFamily="34" charset="0"/>
            </a:endParaRPr>
          </a:p>
          <a:p>
            <a:pPr marL="69850">
              <a:spcBef>
                <a:spcPts val="900"/>
              </a:spcBef>
              <a:spcAft>
                <a:spcPts val="0"/>
              </a:spcAft>
            </a:pPr>
            <a:r>
              <a:rPr lang="en-US" sz="4000" b="1" dirty="0">
                <a:solidFill>
                  <a:schemeClr val="bg1"/>
                </a:solidFill>
                <a:effectLst/>
                <a:latin typeface="Century Gothic" panose="020B0502020202020204" pitchFamily="34" charset="0"/>
                <a:ea typeface="Arial" panose="020B0604020202020204" pitchFamily="34" charset="0"/>
              </a:rPr>
              <a:t>Empowering Stories</a:t>
            </a:r>
            <a:r>
              <a:rPr lang="en-US" sz="4000" b="1" spc="20" dirty="0">
                <a:solidFill>
                  <a:schemeClr val="bg1"/>
                </a:solidFill>
                <a:effectLst/>
                <a:latin typeface="Century Gothic" panose="020B0502020202020204" pitchFamily="34" charset="0"/>
                <a:ea typeface="Arial" panose="020B0604020202020204" pitchFamily="34" charset="0"/>
              </a:rPr>
              <a:t> </a:t>
            </a:r>
            <a:r>
              <a:rPr lang="en-US" sz="4000" b="1" dirty="0">
                <a:solidFill>
                  <a:schemeClr val="bg1"/>
                </a:solidFill>
                <a:effectLst/>
                <a:latin typeface="Century Gothic" panose="020B0502020202020204" pitchFamily="34" charset="0"/>
                <a:ea typeface="Arial" panose="020B0604020202020204" pitchFamily="34" charset="0"/>
              </a:rPr>
              <a:t>from</a:t>
            </a:r>
            <a:r>
              <a:rPr lang="en-US" sz="4000" b="1" spc="5" dirty="0">
                <a:solidFill>
                  <a:schemeClr val="bg1"/>
                </a:solidFill>
                <a:effectLst/>
                <a:latin typeface="Century Gothic" panose="020B0502020202020204" pitchFamily="34" charset="0"/>
                <a:ea typeface="Arial" panose="020B0604020202020204" pitchFamily="34" charset="0"/>
              </a:rPr>
              <a:t> </a:t>
            </a:r>
            <a:r>
              <a:rPr lang="en-US" sz="4000" b="1" dirty="0">
                <a:solidFill>
                  <a:schemeClr val="bg1"/>
                </a:solidFill>
                <a:effectLst/>
                <a:latin typeface="Century Gothic" panose="020B0502020202020204" pitchFamily="34" charset="0"/>
                <a:ea typeface="Arial" panose="020B0604020202020204" pitchFamily="34" charset="0"/>
              </a:rPr>
              <a:t>the</a:t>
            </a:r>
            <a:r>
              <a:rPr lang="en-US" sz="4000" b="1" spc="-35" dirty="0">
                <a:solidFill>
                  <a:schemeClr val="bg1"/>
                </a:solidFill>
                <a:effectLst/>
                <a:latin typeface="Century Gothic" panose="020B0502020202020204" pitchFamily="34" charset="0"/>
                <a:ea typeface="Arial" panose="020B0604020202020204" pitchFamily="34" charset="0"/>
              </a:rPr>
              <a:t> </a:t>
            </a:r>
            <a:r>
              <a:rPr lang="en-US" sz="4000" b="1" dirty="0">
                <a:solidFill>
                  <a:schemeClr val="bg1"/>
                </a:solidFill>
                <a:effectLst/>
                <a:latin typeface="Century Gothic" panose="020B0502020202020204" pitchFamily="34" charset="0"/>
                <a:ea typeface="Arial" panose="020B0604020202020204" pitchFamily="34" charset="0"/>
              </a:rPr>
              <a:t>Transgender </a:t>
            </a:r>
            <a:r>
              <a:rPr lang="en-US" sz="4000" b="1" spc="-10" dirty="0">
                <a:solidFill>
                  <a:schemeClr val="bg1"/>
                </a:solidFill>
                <a:effectLst/>
                <a:latin typeface="Century Gothic" panose="020B0502020202020204" pitchFamily="34" charset="0"/>
                <a:ea typeface="Arial" panose="020B0604020202020204" pitchFamily="34" charset="0"/>
              </a:rPr>
              <a:t>Community</a:t>
            </a:r>
            <a:r>
              <a:rPr lang="en-CA" sz="4000" dirty="0">
                <a:solidFill>
                  <a:schemeClr val="bg1"/>
                </a:solidFill>
                <a:effectLst/>
                <a:latin typeface="Century Gothic" panose="020B0502020202020204" pitchFamily="34" charset="0"/>
              </a:rPr>
              <a:t> </a:t>
            </a:r>
          </a:p>
          <a:p>
            <a:pPr marL="69850">
              <a:spcBef>
                <a:spcPts val="900"/>
              </a:spcBef>
              <a:spcAft>
                <a:spcPts val="0"/>
              </a:spcAft>
            </a:pPr>
            <a:endParaRPr lang="en-CA" sz="3200" dirty="0">
              <a:solidFill>
                <a:schemeClr val="bg1"/>
              </a:solidFill>
              <a:effectLst/>
              <a:latin typeface="Century Gothic" panose="020B0502020202020204" pitchFamily="34" charset="0"/>
              <a:ea typeface="Arial" panose="020B0604020202020204" pitchFamily="34" charset="0"/>
            </a:endParaRPr>
          </a:p>
          <a:p>
            <a:pPr marL="12065">
              <a:lnSpc>
                <a:spcPct val="105000"/>
              </a:lnSpc>
              <a:spcBef>
                <a:spcPts val="25"/>
              </a:spcBef>
              <a:spcAft>
                <a:spcPts val="0"/>
              </a:spcAft>
            </a:pPr>
            <a:r>
              <a:rPr lang="en-US" sz="3200" b="1" i="1" dirty="0">
                <a:solidFill>
                  <a:schemeClr val="bg1"/>
                </a:solidFill>
                <a:effectLst/>
                <a:latin typeface="Century Gothic" panose="020B0502020202020204" pitchFamily="34" charset="0"/>
                <a:ea typeface="Arial" panose="020B0604020202020204" pitchFamily="34" charset="0"/>
              </a:rPr>
              <a:t>Canada’s</a:t>
            </a:r>
            <a:r>
              <a:rPr lang="en-US" sz="3200" b="1" i="1" spc="-20" dirty="0">
                <a:solidFill>
                  <a:schemeClr val="bg1"/>
                </a:solidFill>
                <a:effectLst/>
                <a:latin typeface="Century Gothic" panose="020B0502020202020204" pitchFamily="34" charset="0"/>
                <a:ea typeface="Arial" panose="020B0604020202020204" pitchFamily="34" charset="0"/>
              </a:rPr>
              <a:t> </a:t>
            </a:r>
            <a:r>
              <a:rPr lang="en-US" sz="3200" b="1" i="1" dirty="0">
                <a:solidFill>
                  <a:schemeClr val="bg1"/>
                </a:solidFill>
                <a:effectLst/>
                <a:latin typeface="Century Gothic" panose="020B0502020202020204" pitchFamily="34" charset="0"/>
                <a:ea typeface="Arial" panose="020B0604020202020204" pitchFamily="34" charset="0"/>
              </a:rPr>
              <a:t>First</a:t>
            </a:r>
            <a:r>
              <a:rPr lang="en-US" sz="3200" b="1" i="1" spc="-10" dirty="0">
                <a:solidFill>
                  <a:schemeClr val="bg1"/>
                </a:solidFill>
                <a:effectLst/>
                <a:latin typeface="Century Gothic" panose="020B0502020202020204" pitchFamily="34" charset="0"/>
                <a:ea typeface="Arial" panose="020B0604020202020204" pitchFamily="34" charset="0"/>
              </a:rPr>
              <a:t> </a:t>
            </a:r>
            <a:r>
              <a:rPr lang="en-US" sz="3200" b="1" i="1" dirty="0">
                <a:solidFill>
                  <a:schemeClr val="bg1"/>
                </a:solidFill>
                <a:effectLst/>
                <a:latin typeface="Century Gothic" panose="020B0502020202020204" pitchFamily="34" charset="0"/>
                <a:ea typeface="Arial" panose="020B0604020202020204" pitchFamily="34" charset="0"/>
              </a:rPr>
              <a:t>Transgender</a:t>
            </a:r>
            <a:r>
              <a:rPr lang="en-US" sz="3200" b="1" i="1" spc="-20" dirty="0">
                <a:solidFill>
                  <a:schemeClr val="bg1"/>
                </a:solidFill>
                <a:effectLst/>
                <a:latin typeface="Century Gothic" panose="020B0502020202020204" pitchFamily="34" charset="0"/>
                <a:ea typeface="Arial" panose="020B0604020202020204" pitchFamily="34" charset="0"/>
              </a:rPr>
              <a:t> </a:t>
            </a:r>
            <a:r>
              <a:rPr lang="en-US" sz="3200" b="1" i="1" dirty="0">
                <a:solidFill>
                  <a:schemeClr val="bg1"/>
                </a:solidFill>
                <a:effectLst/>
                <a:latin typeface="Century Gothic" panose="020B0502020202020204" pitchFamily="34" charset="0"/>
                <a:ea typeface="Arial" panose="020B0604020202020204" pitchFamily="34" charset="0"/>
              </a:rPr>
              <a:t>Mayor: Julie</a:t>
            </a:r>
            <a:r>
              <a:rPr lang="en-US" sz="3200" b="1" i="1" spc="-20" dirty="0">
                <a:solidFill>
                  <a:schemeClr val="bg1"/>
                </a:solidFill>
                <a:effectLst/>
                <a:latin typeface="Century Gothic" panose="020B0502020202020204" pitchFamily="34" charset="0"/>
                <a:ea typeface="Arial" panose="020B0604020202020204" pitchFamily="34" charset="0"/>
              </a:rPr>
              <a:t> </a:t>
            </a:r>
            <a:r>
              <a:rPr lang="en-US" sz="3200" b="1" i="1" dirty="0">
                <a:solidFill>
                  <a:schemeClr val="bg1"/>
                </a:solidFill>
                <a:effectLst/>
                <a:latin typeface="Century Gothic" panose="020B0502020202020204" pitchFamily="34" charset="0"/>
                <a:ea typeface="Arial" panose="020B0604020202020204" pitchFamily="34" charset="0"/>
              </a:rPr>
              <a:t>Lemieux</a:t>
            </a:r>
            <a:r>
              <a:rPr lang="en-US" sz="3200" b="1" i="1" spc="-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On</a:t>
            </a:r>
            <a:r>
              <a:rPr lang="en-US" sz="3200" i="1" spc="-2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November</a:t>
            </a:r>
            <a:r>
              <a:rPr lang="en-US" sz="3200" i="1" spc="-1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5th</a:t>
            </a:r>
            <a:r>
              <a:rPr lang="en-US" sz="3200" i="1" spc="-2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2017,</a:t>
            </a:r>
            <a:r>
              <a:rPr lang="en-US" sz="3200" i="1" spc="-1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Julie</a:t>
            </a:r>
            <a:r>
              <a:rPr lang="en-US" sz="3200" i="1" spc="-1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Lemieux</a:t>
            </a:r>
            <a:r>
              <a:rPr lang="en-US" sz="3200" i="1" spc="-1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won</a:t>
            </a:r>
            <a:r>
              <a:rPr lang="en-US" sz="3200" i="1" spc="-2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48%</a:t>
            </a:r>
            <a:r>
              <a:rPr lang="en-US" sz="3200" i="1" spc="-2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of</a:t>
            </a:r>
            <a:r>
              <a:rPr lang="en-US" sz="3200" i="1" spc="-1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the</a:t>
            </a:r>
            <a:r>
              <a:rPr lang="en-US" sz="3200" i="1" spc="-1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vote</a:t>
            </a:r>
            <a:r>
              <a:rPr lang="en-US" sz="3200" i="1" spc="-1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to become</a:t>
            </a:r>
            <a:r>
              <a:rPr lang="en-US" sz="3200" i="1" spc="-7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Mayor</a:t>
            </a:r>
            <a:r>
              <a:rPr lang="en-US" sz="3200" i="1" spc="-6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of</a:t>
            </a:r>
            <a:r>
              <a:rPr lang="en-US" sz="3200" i="1" spc="-6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Très-Saint-Rédempteur,</a:t>
            </a:r>
            <a:r>
              <a:rPr lang="en-US" sz="3200" i="1" spc="-7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a</a:t>
            </a:r>
            <a:r>
              <a:rPr lang="en-US" sz="3200" i="1" spc="-6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municipality</a:t>
            </a:r>
            <a:r>
              <a:rPr lang="en-US" sz="3200" i="1" spc="-7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in</a:t>
            </a:r>
            <a:r>
              <a:rPr lang="en-US" sz="3200" i="1" spc="-6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the</a:t>
            </a:r>
            <a:r>
              <a:rPr lang="en-US" sz="3200" i="1" spc="-5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Montérégie</a:t>
            </a:r>
            <a:r>
              <a:rPr lang="en-US" sz="3200" i="1" spc="-6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region</a:t>
            </a:r>
            <a:r>
              <a:rPr lang="en-US" sz="3200" i="1" spc="-7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of</a:t>
            </a:r>
            <a:r>
              <a:rPr lang="en-US" sz="3200" i="1" spc="-6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Quebec.</a:t>
            </a:r>
            <a:r>
              <a:rPr lang="en-US" sz="3200" i="1" spc="-7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This</a:t>
            </a:r>
            <a:r>
              <a:rPr lang="en-US" sz="3200" i="1" spc="-6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marked</a:t>
            </a:r>
            <a:r>
              <a:rPr lang="en-US" sz="3200" i="1" spc="-6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the</a:t>
            </a:r>
            <a:r>
              <a:rPr lang="en-US" sz="3200" i="1" spc="-7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first time an openly transgender person was elected as mayor in any municipality across Canada and the first female mayor</a:t>
            </a:r>
            <a:r>
              <a:rPr lang="en-CA" sz="3200" i="1" dirty="0">
                <a:solidFill>
                  <a:schemeClr val="bg1"/>
                </a:solidFill>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in</a:t>
            </a:r>
            <a:r>
              <a:rPr lang="en-US" sz="3200" i="1" spc="-1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the history</a:t>
            </a:r>
            <a:r>
              <a:rPr lang="en-US" sz="3200" i="1" spc="1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of</a:t>
            </a:r>
            <a:r>
              <a:rPr lang="en-US" sz="3200" i="1" spc="2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Très-Saint-</a:t>
            </a:r>
            <a:r>
              <a:rPr lang="en-US" sz="3200" i="1" spc="-10" dirty="0">
                <a:solidFill>
                  <a:schemeClr val="bg1"/>
                </a:solidFill>
                <a:effectLst/>
                <a:latin typeface="Century Gothic" panose="020B0502020202020204" pitchFamily="34" charset="0"/>
                <a:ea typeface="Arial" panose="020B0604020202020204" pitchFamily="34" charset="0"/>
              </a:rPr>
              <a:t>Rédempteur.</a:t>
            </a:r>
            <a:r>
              <a:rPr lang="en-CA" sz="3200" i="1" dirty="0">
                <a:solidFill>
                  <a:schemeClr val="bg1"/>
                </a:solidFill>
                <a:effectLst/>
                <a:latin typeface="Century Gothic" panose="020B0502020202020204" pitchFamily="34" charset="0"/>
              </a:rPr>
              <a:t> </a:t>
            </a:r>
          </a:p>
          <a:p>
            <a:pPr marL="12065">
              <a:lnSpc>
                <a:spcPct val="105000"/>
              </a:lnSpc>
              <a:spcBef>
                <a:spcPts val="25"/>
              </a:spcBef>
              <a:spcAft>
                <a:spcPts val="0"/>
              </a:spcAft>
            </a:pPr>
            <a:endParaRPr lang="en-CA" sz="3200" i="1" dirty="0">
              <a:solidFill>
                <a:schemeClr val="bg1"/>
              </a:solidFill>
              <a:latin typeface="Century Gothic" panose="020B0502020202020204" pitchFamily="34" charset="0"/>
              <a:ea typeface="Arial" panose="020B0604020202020204" pitchFamily="34" charset="0"/>
            </a:endParaRPr>
          </a:p>
          <a:p>
            <a:pPr marL="92075" marR="779780">
              <a:lnSpc>
                <a:spcPct val="105000"/>
              </a:lnSpc>
              <a:spcBef>
                <a:spcPts val="740"/>
              </a:spcBef>
              <a:spcAft>
                <a:spcPts val="0"/>
              </a:spcAft>
            </a:pPr>
            <a:endParaRPr lang="en-US" sz="3200" b="1" dirty="0">
              <a:solidFill>
                <a:schemeClr val="bg1"/>
              </a:solidFill>
              <a:effectLst/>
              <a:latin typeface="Century Gothic" panose="020B0502020202020204" pitchFamily="34" charset="0"/>
              <a:ea typeface="Arial" panose="020B0604020202020204" pitchFamily="34" charset="0"/>
            </a:endParaRPr>
          </a:p>
          <a:p>
            <a:pPr marL="92075" marR="779780">
              <a:lnSpc>
                <a:spcPct val="105000"/>
              </a:lnSpc>
              <a:spcBef>
                <a:spcPts val="740"/>
              </a:spcBef>
              <a:spcAft>
                <a:spcPts val="0"/>
              </a:spcAft>
            </a:pPr>
            <a:r>
              <a:rPr lang="en-US" sz="3200" b="1" dirty="0">
                <a:solidFill>
                  <a:schemeClr val="bg1"/>
                </a:solidFill>
                <a:effectLst/>
                <a:latin typeface="Century Gothic" panose="020B0502020202020204" pitchFamily="34" charset="0"/>
                <a:ea typeface="Arial" panose="020B0604020202020204" pitchFamily="34" charset="0"/>
              </a:rPr>
              <a:t>Canada's First Transgender Judge: Kael McKenzie </a:t>
            </a:r>
            <a:r>
              <a:rPr lang="en-US" sz="3200" dirty="0">
                <a:solidFill>
                  <a:schemeClr val="bg1"/>
                </a:solidFill>
                <a:effectLst/>
                <a:latin typeface="Century Gothic" panose="020B0502020202020204" pitchFamily="34" charset="0"/>
                <a:ea typeface="Arial" panose="020B0604020202020204" pitchFamily="34" charset="0"/>
              </a:rPr>
              <a:t>Kael McKenzie (born 1971) was appointed to the Provincial Court of</a:t>
            </a:r>
            <a:r>
              <a:rPr lang="en-US" sz="3200" spc="20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Manitoba</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making</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him</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first</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transgender</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person</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appointed</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as</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judge</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in</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Canada.</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He</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is</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member</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of</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Manitoba </a:t>
            </a:r>
            <a:r>
              <a:rPr lang="en-US" sz="3200" spc="-10" dirty="0">
                <a:solidFill>
                  <a:schemeClr val="bg1"/>
                </a:solidFill>
                <a:effectLst/>
                <a:latin typeface="Century Gothic" panose="020B0502020202020204" pitchFamily="34" charset="0"/>
                <a:ea typeface="Arial" panose="020B0604020202020204" pitchFamily="34" charset="0"/>
              </a:rPr>
              <a:t>Métis</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Nation</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and</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has</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also</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served</a:t>
            </a:r>
            <a:r>
              <a:rPr lang="en-US" sz="3200" spc="-4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as</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the</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Manitoba</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chair</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of</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the</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Canadian</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Bar</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Association,</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and</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president</a:t>
            </a:r>
            <a:r>
              <a:rPr lang="en-US" sz="3200" spc="-4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of</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the</a:t>
            </a:r>
            <a:r>
              <a:rPr lang="en-CA" sz="3200" spc="-10" dirty="0">
                <a:solidFill>
                  <a:schemeClr val="bg1"/>
                </a:solidFill>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provincial</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Rainbow Resource</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Centre</a:t>
            </a:r>
            <a:r>
              <a:rPr lang="en-US" sz="3200" spc="1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for</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Manitoba's</a:t>
            </a:r>
            <a:r>
              <a:rPr lang="en-US" sz="3200" spc="-1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LGBT2Q+</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community.</a:t>
            </a:r>
            <a:r>
              <a:rPr lang="en-US" sz="3200" spc="1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a:t>
            </a:r>
            <a:r>
              <a:rPr lang="en-US" sz="3200" spc="1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didn’t</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set</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out</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to be</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trailblazer</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or</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to </a:t>
            </a:r>
            <a:r>
              <a:rPr lang="en-US" sz="3200" spc="-25" dirty="0">
                <a:solidFill>
                  <a:schemeClr val="bg1"/>
                </a:solidFill>
                <a:effectLst/>
                <a:latin typeface="Century Gothic" panose="020B0502020202020204" pitchFamily="34" charset="0"/>
                <a:ea typeface="Arial" panose="020B0604020202020204" pitchFamily="34" charset="0"/>
              </a:rPr>
              <a:t>try</a:t>
            </a:r>
            <a:r>
              <a:rPr lang="en-CA" sz="3200" spc="-25" dirty="0">
                <a:solidFill>
                  <a:schemeClr val="bg1"/>
                </a:solidFill>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to</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have</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courage.</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It</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just</a:t>
            </a:r>
            <a:r>
              <a:rPr lang="en-US" sz="3200" spc="-1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happened</a:t>
            </a:r>
            <a:r>
              <a:rPr lang="en-US" sz="3200" spc="-1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that</a:t>
            </a:r>
            <a:r>
              <a:rPr lang="en-US" sz="3200" spc="-1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way."</a:t>
            </a:r>
            <a:r>
              <a:rPr lang="en-US" sz="3200" spc="1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Kael</a:t>
            </a:r>
            <a:r>
              <a:rPr lang="en-US" sz="3200" spc="-10" dirty="0">
                <a:solidFill>
                  <a:schemeClr val="bg1"/>
                </a:solidFill>
                <a:effectLst/>
                <a:latin typeface="Century Gothic" panose="020B0502020202020204" pitchFamily="34" charset="0"/>
                <a:ea typeface="Arial" panose="020B0604020202020204" pitchFamily="34" charset="0"/>
              </a:rPr>
              <a:t> McKenzie</a:t>
            </a:r>
          </a:p>
          <a:p>
            <a:pPr marL="92075" marR="779780">
              <a:lnSpc>
                <a:spcPct val="105000"/>
              </a:lnSpc>
              <a:spcBef>
                <a:spcPts val="740"/>
              </a:spcBef>
              <a:spcAft>
                <a:spcPts val="0"/>
              </a:spcAft>
            </a:pPr>
            <a:endParaRPr lang="en-US" sz="3200" spc="-10" dirty="0">
              <a:solidFill>
                <a:schemeClr val="bg1"/>
              </a:solidFill>
              <a:latin typeface="Century Gothic" panose="020B0502020202020204" pitchFamily="34" charset="0"/>
              <a:ea typeface="Arial" panose="020B0604020202020204" pitchFamily="34" charset="0"/>
            </a:endParaRPr>
          </a:p>
          <a:p>
            <a:pPr marL="12065">
              <a:lnSpc>
                <a:spcPct val="105000"/>
              </a:lnSpc>
              <a:spcBef>
                <a:spcPts val="25"/>
              </a:spcBef>
              <a:spcAft>
                <a:spcPts val="0"/>
              </a:spcAft>
            </a:pPr>
            <a:endParaRPr lang="en-CA" sz="3200" i="1" dirty="0">
              <a:solidFill>
                <a:schemeClr val="bg1"/>
              </a:solidFill>
              <a:effectLst/>
              <a:latin typeface="Century Gothic" panose="020B0502020202020204" pitchFamily="34" charset="0"/>
              <a:ea typeface="Arial" panose="020B0604020202020204" pitchFamily="34" charset="0"/>
            </a:endParaRPr>
          </a:p>
          <a:p>
            <a:pPr marL="136525">
              <a:spcBef>
                <a:spcPts val="870"/>
              </a:spcBef>
            </a:pPr>
            <a:endParaRPr lang="en-CA" sz="3200" b="1" i="1" dirty="0">
              <a:solidFill>
                <a:schemeClr val="bg1"/>
              </a:solidFill>
              <a:effectLst/>
              <a:latin typeface="Century Gothic" panose="020B0502020202020204" pitchFamily="34" charset="0"/>
              <a:ea typeface="Arial-BoldItalicMT"/>
              <a:cs typeface="Arial-BoldItalicMT"/>
            </a:endParaRPr>
          </a:p>
        </p:txBody>
      </p:sp>
      <p:cxnSp>
        <p:nvCxnSpPr>
          <p:cNvPr id="6" name="Straight Connector 5">
            <a:extLst>
              <a:ext uri="{FF2B5EF4-FFF2-40B4-BE49-F238E27FC236}">
                <a16:creationId xmlns:a16="http://schemas.microsoft.com/office/drawing/2014/main" id="{8DAE7B80-15F6-705E-FC3E-1F579EBB8CB3}"/>
              </a:ext>
            </a:extLst>
          </p:cNvPr>
          <p:cNvCxnSpPr>
            <a:cxnSpLocks/>
          </p:cNvCxnSpPr>
          <p:nvPr/>
        </p:nvCxnSpPr>
        <p:spPr>
          <a:xfrm>
            <a:off x="1828201" y="6985000"/>
            <a:ext cx="19990399" cy="0"/>
          </a:xfrm>
          <a:prstGeom prst="line">
            <a:avLst/>
          </a:prstGeom>
          <a:ln w="57150">
            <a:solidFill>
              <a:schemeClr val="accent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1FB6415F-3502-AA29-3FA5-905040C7CF6F}"/>
              </a:ext>
            </a:extLst>
          </p:cNvPr>
          <p:cNvSpPr txBox="1">
            <a:spLocks/>
          </p:cNvSpPr>
          <p:nvPr/>
        </p:nvSpPr>
        <p:spPr>
          <a:xfrm>
            <a:off x="1466251" y="982232"/>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3: Gender</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26616075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635425" y="1555622"/>
            <a:ext cx="20548600" cy="11500071"/>
          </a:xfrm>
          <a:prstGeom prst="rect">
            <a:avLst/>
          </a:prstGeom>
          <a:noFill/>
        </p:spPr>
        <p:txBody>
          <a:bodyPr wrap="square" rtlCol="0">
            <a:spAutoFit/>
          </a:bodyPr>
          <a:lstStyle/>
          <a:p>
            <a:pPr marL="69850" marR="140335">
              <a:lnSpc>
                <a:spcPct val="106000"/>
              </a:lnSpc>
              <a:spcBef>
                <a:spcPts val="970"/>
              </a:spcBef>
              <a:spcAft>
                <a:spcPts val="0"/>
              </a:spcAft>
            </a:pPr>
            <a:endParaRPr lang="en-CA" sz="4000" dirty="0">
              <a:solidFill>
                <a:schemeClr val="bg1"/>
              </a:solidFill>
              <a:effectLst/>
              <a:latin typeface="Century Gothic" panose="020B0502020202020204" pitchFamily="34" charset="0"/>
              <a:ea typeface="Arial" panose="020B0604020202020204" pitchFamily="34" charset="0"/>
            </a:endParaRPr>
          </a:p>
          <a:p>
            <a:pPr marL="69850">
              <a:spcBef>
                <a:spcPts val="900"/>
              </a:spcBef>
              <a:spcAft>
                <a:spcPts val="0"/>
              </a:spcAft>
            </a:pPr>
            <a:r>
              <a:rPr lang="en-US" sz="4000" b="1" dirty="0">
                <a:solidFill>
                  <a:schemeClr val="bg1"/>
                </a:solidFill>
                <a:effectLst/>
                <a:latin typeface="Century Gothic" panose="020B0502020202020204" pitchFamily="34" charset="0"/>
                <a:ea typeface="Arial" panose="020B0604020202020204" pitchFamily="34" charset="0"/>
              </a:rPr>
              <a:t>Empowering Stories</a:t>
            </a:r>
            <a:r>
              <a:rPr lang="en-US" sz="4000" b="1" spc="20" dirty="0">
                <a:solidFill>
                  <a:schemeClr val="bg1"/>
                </a:solidFill>
                <a:effectLst/>
                <a:latin typeface="Century Gothic" panose="020B0502020202020204" pitchFamily="34" charset="0"/>
                <a:ea typeface="Arial" panose="020B0604020202020204" pitchFamily="34" charset="0"/>
              </a:rPr>
              <a:t> </a:t>
            </a:r>
            <a:r>
              <a:rPr lang="en-US" sz="4000" b="1" dirty="0">
                <a:solidFill>
                  <a:schemeClr val="bg1"/>
                </a:solidFill>
                <a:effectLst/>
                <a:latin typeface="Century Gothic" panose="020B0502020202020204" pitchFamily="34" charset="0"/>
                <a:ea typeface="Arial" panose="020B0604020202020204" pitchFamily="34" charset="0"/>
              </a:rPr>
              <a:t>from</a:t>
            </a:r>
            <a:r>
              <a:rPr lang="en-US" sz="4000" b="1" spc="5" dirty="0">
                <a:solidFill>
                  <a:schemeClr val="bg1"/>
                </a:solidFill>
                <a:effectLst/>
                <a:latin typeface="Century Gothic" panose="020B0502020202020204" pitchFamily="34" charset="0"/>
                <a:ea typeface="Arial" panose="020B0604020202020204" pitchFamily="34" charset="0"/>
              </a:rPr>
              <a:t> </a:t>
            </a:r>
            <a:r>
              <a:rPr lang="en-US" sz="4000" b="1" dirty="0">
                <a:solidFill>
                  <a:schemeClr val="bg1"/>
                </a:solidFill>
                <a:effectLst/>
                <a:latin typeface="Century Gothic" panose="020B0502020202020204" pitchFamily="34" charset="0"/>
                <a:ea typeface="Arial" panose="020B0604020202020204" pitchFamily="34" charset="0"/>
              </a:rPr>
              <a:t>the</a:t>
            </a:r>
            <a:r>
              <a:rPr lang="en-US" sz="4000" b="1" spc="-35" dirty="0">
                <a:solidFill>
                  <a:schemeClr val="bg1"/>
                </a:solidFill>
                <a:effectLst/>
                <a:latin typeface="Century Gothic" panose="020B0502020202020204" pitchFamily="34" charset="0"/>
                <a:ea typeface="Arial" panose="020B0604020202020204" pitchFamily="34" charset="0"/>
              </a:rPr>
              <a:t> </a:t>
            </a:r>
            <a:r>
              <a:rPr lang="en-US" sz="4000" b="1" dirty="0">
                <a:solidFill>
                  <a:schemeClr val="bg1"/>
                </a:solidFill>
                <a:effectLst/>
                <a:latin typeface="Century Gothic" panose="020B0502020202020204" pitchFamily="34" charset="0"/>
                <a:ea typeface="Arial" panose="020B0604020202020204" pitchFamily="34" charset="0"/>
              </a:rPr>
              <a:t>Transgender </a:t>
            </a:r>
            <a:r>
              <a:rPr lang="en-US" sz="4000" b="1" spc="-10" dirty="0">
                <a:solidFill>
                  <a:schemeClr val="bg1"/>
                </a:solidFill>
                <a:effectLst/>
                <a:latin typeface="Century Gothic" panose="020B0502020202020204" pitchFamily="34" charset="0"/>
                <a:ea typeface="Arial" panose="020B0604020202020204" pitchFamily="34" charset="0"/>
              </a:rPr>
              <a:t>Community</a:t>
            </a:r>
            <a:r>
              <a:rPr lang="en-CA" sz="4000" dirty="0">
                <a:solidFill>
                  <a:schemeClr val="bg1"/>
                </a:solidFill>
                <a:effectLst/>
                <a:latin typeface="Century Gothic" panose="020B0502020202020204" pitchFamily="34" charset="0"/>
              </a:rPr>
              <a:t> </a:t>
            </a:r>
          </a:p>
          <a:p>
            <a:pPr marL="69850">
              <a:spcBef>
                <a:spcPts val="900"/>
              </a:spcBef>
              <a:spcAft>
                <a:spcPts val="0"/>
              </a:spcAft>
            </a:pPr>
            <a:endParaRPr lang="en-CA" sz="3200" dirty="0">
              <a:solidFill>
                <a:schemeClr val="bg1"/>
              </a:solidFill>
              <a:effectLst/>
              <a:latin typeface="Century Gothic" panose="020B0502020202020204" pitchFamily="34" charset="0"/>
              <a:ea typeface="Arial" panose="020B0604020202020204" pitchFamily="34" charset="0"/>
            </a:endParaRPr>
          </a:p>
          <a:p>
            <a:pPr marL="12065">
              <a:lnSpc>
                <a:spcPct val="105000"/>
              </a:lnSpc>
              <a:spcBef>
                <a:spcPts val="25"/>
              </a:spcBef>
            </a:pPr>
            <a:r>
              <a:rPr lang="en-US" sz="3000" b="1" dirty="0">
                <a:solidFill>
                  <a:schemeClr val="bg1"/>
                </a:solidFill>
                <a:effectLst/>
                <a:latin typeface="Century Gothic" panose="020B0502020202020204" pitchFamily="34" charset="0"/>
                <a:ea typeface="Arial" panose="020B0604020202020204" pitchFamily="34" charset="0"/>
              </a:rPr>
              <a:t>The First Transgender Woman in Pro Hockey: Jessica Platt </a:t>
            </a:r>
            <a:r>
              <a:rPr lang="en-US" sz="3000" dirty="0">
                <a:solidFill>
                  <a:schemeClr val="bg1"/>
                </a:solidFill>
                <a:effectLst/>
                <a:latin typeface="Century Gothic" panose="020B0502020202020204" pitchFamily="34" charset="0"/>
                <a:ea typeface="Arial" panose="020B0604020202020204" pitchFamily="34" charset="0"/>
              </a:rPr>
              <a:t>Jessica Platt spent her childhood in Brights Grove, Ontario,</a:t>
            </a:r>
            <a:r>
              <a:rPr lang="en-US" sz="3000" spc="20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and attended a Catholic secondary school for which she played hockey. After leaving high school, she began hormone replacement therapy, eventually transitioning her gender and played professionally for the Toronto Furies of the now-</a:t>
            </a:r>
            <a:r>
              <a:rPr lang="en-US" sz="3000" spc="20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defunct Canadian Women's Hockey League team. In 2018, she became the first openly transgender woman in North American professional hockey.</a:t>
            </a:r>
            <a:r>
              <a:rPr lang="en-CA" sz="3000" dirty="0">
                <a:solidFill>
                  <a:schemeClr val="bg1"/>
                </a:solidFill>
                <a:effectLst/>
                <a:latin typeface="Century Gothic" panose="020B0502020202020204" pitchFamily="34" charset="0"/>
              </a:rPr>
              <a:t> </a:t>
            </a:r>
            <a:endParaRPr lang="en-CA" sz="3000" dirty="0">
              <a:solidFill>
                <a:schemeClr val="bg1"/>
              </a:solidFill>
              <a:effectLst/>
              <a:latin typeface="Century Gothic" panose="020B0502020202020204" pitchFamily="34" charset="0"/>
              <a:ea typeface="Arial" panose="020B0604020202020204" pitchFamily="34" charset="0"/>
            </a:endParaRPr>
          </a:p>
          <a:p>
            <a:pPr marL="12065">
              <a:lnSpc>
                <a:spcPct val="105000"/>
              </a:lnSpc>
              <a:spcBef>
                <a:spcPts val="25"/>
              </a:spcBef>
              <a:spcAft>
                <a:spcPts val="0"/>
              </a:spcAft>
            </a:pPr>
            <a:endParaRPr lang="en-CA" sz="3000" i="1" dirty="0">
              <a:solidFill>
                <a:schemeClr val="bg1"/>
              </a:solidFill>
              <a:latin typeface="Century Gothic" panose="020B0502020202020204" pitchFamily="34" charset="0"/>
              <a:ea typeface="Arial" panose="020B0604020202020204" pitchFamily="34" charset="0"/>
            </a:endParaRPr>
          </a:p>
          <a:p>
            <a:pPr marL="12065" marR="16510">
              <a:lnSpc>
                <a:spcPct val="106000"/>
              </a:lnSpc>
              <a:spcAft>
                <a:spcPts val="0"/>
              </a:spcAft>
            </a:pPr>
            <a:r>
              <a:rPr lang="en-US" sz="3000" b="1" dirty="0">
                <a:solidFill>
                  <a:schemeClr val="bg1"/>
                </a:solidFill>
                <a:effectLst/>
                <a:latin typeface="Century Gothic" panose="020B0502020202020204" pitchFamily="34" charset="0"/>
                <a:ea typeface="Arial" panose="020B0604020202020204" pitchFamily="34" charset="0"/>
              </a:rPr>
              <a:t>Reynolds,</a:t>
            </a:r>
            <a:r>
              <a:rPr lang="en-US" sz="3000" b="1" spc="-20" dirty="0">
                <a:solidFill>
                  <a:schemeClr val="bg1"/>
                </a:solidFill>
                <a:effectLst/>
                <a:latin typeface="Century Gothic" panose="020B0502020202020204" pitchFamily="34" charset="0"/>
                <a:ea typeface="Arial" panose="020B0604020202020204" pitchFamily="34" charset="0"/>
              </a:rPr>
              <a:t> </a:t>
            </a:r>
            <a:r>
              <a:rPr lang="en-US" sz="3000" b="1" dirty="0">
                <a:solidFill>
                  <a:schemeClr val="bg1"/>
                </a:solidFill>
                <a:effectLst/>
                <a:latin typeface="Century Gothic" panose="020B0502020202020204" pitchFamily="34" charset="0"/>
                <a:ea typeface="Arial" panose="020B0604020202020204" pitchFamily="34" charset="0"/>
              </a:rPr>
              <a:t>18,</a:t>
            </a:r>
            <a:r>
              <a:rPr lang="en-US" sz="3000" b="1" spc="-20" dirty="0">
                <a:solidFill>
                  <a:schemeClr val="bg1"/>
                </a:solidFill>
                <a:effectLst/>
                <a:latin typeface="Century Gothic" panose="020B0502020202020204" pitchFamily="34" charset="0"/>
                <a:ea typeface="Arial" panose="020B0604020202020204" pitchFamily="34" charset="0"/>
              </a:rPr>
              <a:t> </a:t>
            </a:r>
            <a:r>
              <a:rPr lang="en-US" sz="3000" b="1" dirty="0">
                <a:solidFill>
                  <a:schemeClr val="bg1"/>
                </a:solidFill>
                <a:effectLst/>
                <a:latin typeface="Century Gothic" panose="020B0502020202020204" pitchFamily="34" charset="0"/>
                <a:ea typeface="Arial" panose="020B0604020202020204" pitchFamily="34" charset="0"/>
              </a:rPr>
              <a:t>Student,</a:t>
            </a:r>
            <a:r>
              <a:rPr lang="en-US" sz="3000" b="1" spc="-20" dirty="0">
                <a:solidFill>
                  <a:schemeClr val="bg1"/>
                </a:solidFill>
                <a:effectLst/>
                <a:latin typeface="Century Gothic" panose="020B0502020202020204" pitchFamily="34" charset="0"/>
                <a:ea typeface="Arial" panose="020B0604020202020204" pitchFamily="34" charset="0"/>
              </a:rPr>
              <a:t> </a:t>
            </a:r>
            <a:r>
              <a:rPr lang="en-US" sz="3000" b="1" dirty="0">
                <a:solidFill>
                  <a:schemeClr val="bg1"/>
                </a:solidFill>
                <a:effectLst/>
                <a:latin typeface="Century Gothic" panose="020B0502020202020204" pitchFamily="34" charset="0"/>
                <a:ea typeface="Arial" panose="020B0604020202020204" pitchFamily="34" charset="0"/>
              </a:rPr>
              <a:t>Surrey (UK)</a:t>
            </a:r>
            <a:r>
              <a:rPr lang="en-US" sz="3000" dirty="0">
                <a:solidFill>
                  <a:schemeClr val="bg1"/>
                </a:solidFill>
                <a:effectLst/>
                <a:latin typeface="Century Gothic" panose="020B0502020202020204" pitchFamily="34" charset="0"/>
                <a:ea typeface="Arial" panose="020B0604020202020204" pitchFamily="34" charset="0"/>
              </a:rPr>
              <a:t>: A</a:t>
            </a:r>
            <a:r>
              <a:rPr lang="en-US" sz="3000" spc="-1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lot</a:t>
            </a:r>
            <a:r>
              <a:rPr lang="en-US" sz="3000" spc="-1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of people</a:t>
            </a:r>
            <a:r>
              <a:rPr lang="en-US" sz="3000" spc="-1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have</a:t>
            </a:r>
            <a:r>
              <a:rPr lang="en-US" sz="3000" spc="-1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it</a:t>
            </a:r>
            <a:r>
              <a:rPr lang="en-US" sz="3000" spc="-1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in</a:t>
            </a:r>
            <a:r>
              <a:rPr lang="en-US" sz="3000" spc="-1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their head</a:t>
            </a:r>
            <a:r>
              <a:rPr lang="en-US" sz="3000" spc="-1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that</a:t>
            </a:r>
            <a:r>
              <a:rPr lang="en-US" sz="3000" spc="-1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we wake</a:t>
            </a:r>
            <a:r>
              <a:rPr lang="en-US" sz="3000" spc="-1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up</a:t>
            </a:r>
            <a:r>
              <a:rPr lang="en-US" sz="3000" spc="-2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and</a:t>
            </a:r>
            <a:r>
              <a:rPr lang="en-US" sz="3000" spc="-2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decide</a:t>
            </a:r>
            <a:r>
              <a:rPr lang="en-US" sz="3000" spc="-1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to</a:t>
            </a:r>
            <a:r>
              <a:rPr lang="en-US" sz="3000" spc="-2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be</a:t>
            </a:r>
            <a:r>
              <a:rPr lang="en-US" sz="3000" spc="-1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Trans. I</a:t>
            </a:r>
            <a:r>
              <a:rPr lang="en-US" sz="3000" spc="-6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want</a:t>
            </a:r>
            <a:r>
              <a:rPr lang="en-US" sz="3000" spc="-6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people</a:t>
            </a:r>
            <a:r>
              <a:rPr lang="en-US" sz="3000" spc="-5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to</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know</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that</a:t>
            </a:r>
            <a:r>
              <a:rPr lang="en-US" sz="3000" spc="-4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it’s</a:t>
            </a:r>
            <a:r>
              <a:rPr lang="en-US" sz="3000" spc="-5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not</a:t>
            </a:r>
            <a:r>
              <a:rPr lang="en-US" sz="3000" spc="-6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a:t>
            </a:r>
            <a:r>
              <a:rPr lang="en-US" sz="3000" spc="-5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choice.</a:t>
            </a:r>
            <a:r>
              <a:rPr lang="en-US" sz="3000" spc="-5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Nothing</a:t>
            </a:r>
            <a:r>
              <a:rPr lang="en-US" sz="3000" spc="-5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has</a:t>
            </a:r>
            <a:r>
              <a:rPr lang="en-US" sz="3000" spc="-5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happened</a:t>
            </a:r>
            <a:r>
              <a:rPr lang="en-US" sz="3000" spc="-6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in</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my</a:t>
            </a:r>
            <a:r>
              <a:rPr lang="en-US" sz="3000" spc="-5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life</a:t>
            </a:r>
            <a:r>
              <a:rPr lang="en-US" sz="3000" spc="-5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to</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make</a:t>
            </a:r>
            <a:r>
              <a:rPr lang="en-US" sz="3000" spc="-5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me</a:t>
            </a:r>
            <a:r>
              <a:rPr lang="en-US" sz="3000" spc="-5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Trans.</a:t>
            </a:r>
            <a:r>
              <a:rPr lang="en-US" sz="3000" spc="-6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I</a:t>
            </a:r>
            <a:r>
              <a:rPr lang="en-US" sz="3000" spc="-6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was</a:t>
            </a:r>
            <a:r>
              <a:rPr lang="en-US" sz="3000" spc="-5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born</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Trans.</a:t>
            </a:r>
            <a:r>
              <a:rPr lang="en-US" sz="3000" spc="-6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I told</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my</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mum</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when</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I</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was</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about</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13.</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She</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was</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shocked</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and</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didn’t</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really</a:t>
            </a:r>
            <a:r>
              <a:rPr lang="en-US" sz="3000" spc="-65" dirty="0">
                <a:solidFill>
                  <a:schemeClr val="bg1"/>
                </a:solidFill>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understand.</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Then</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six</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months</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later</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she</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told</a:t>
            </a:r>
            <a:r>
              <a:rPr lang="en-CA" sz="3000" dirty="0">
                <a:solidFill>
                  <a:schemeClr val="bg1"/>
                </a:solidFill>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my</a:t>
            </a:r>
            <a:r>
              <a:rPr lang="en-US" sz="3000" spc="-2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dad</a:t>
            </a:r>
            <a:r>
              <a:rPr lang="en-US" sz="3000" spc="-3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and</a:t>
            </a:r>
            <a:r>
              <a:rPr lang="en-US" sz="3000" spc="-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he</a:t>
            </a:r>
            <a:r>
              <a:rPr lang="en-US" sz="3000" spc="-2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was</a:t>
            </a:r>
            <a:r>
              <a:rPr lang="en-US" sz="3000" spc="-2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so</a:t>
            </a:r>
            <a:r>
              <a:rPr lang="en-US" sz="3000" spc="-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angry.</a:t>
            </a:r>
            <a:r>
              <a:rPr lang="en-US" sz="3000" spc="-3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I</a:t>
            </a:r>
            <a:r>
              <a:rPr lang="en-US" sz="3000" spc="-3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love</a:t>
            </a:r>
            <a:r>
              <a:rPr lang="en-US" sz="3000" spc="-3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my dad</a:t>
            </a:r>
            <a:r>
              <a:rPr lang="en-US" sz="3000" spc="-3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but</a:t>
            </a:r>
            <a:r>
              <a:rPr lang="en-US" sz="3000" spc="-3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he</a:t>
            </a:r>
            <a:r>
              <a:rPr lang="en-US" sz="3000" spc="-3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was</a:t>
            </a:r>
            <a:r>
              <a:rPr lang="en-US" sz="3000" spc="-2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a:t>
            </a:r>
            <a:r>
              <a:rPr lang="en-US" sz="3000" spc="-2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very</a:t>
            </a:r>
            <a:r>
              <a:rPr lang="en-US" sz="3000" spc="-2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traditional</a:t>
            </a:r>
            <a:r>
              <a:rPr lang="en-US" sz="3000" spc="-3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person.</a:t>
            </a:r>
            <a:r>
              <a:rPr lang="en-US" sz="3000" spc="-3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There</a:t>
            </a:r>
            <a:r>
              <a:rPr lang="en-US" sz="3000" spc="-2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was</a:t>
            </a:r>
            <a:r>
              <a:rPr lang="en-US" sz="3000" spc="-2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a:t>
            </a:r>
            <a:r>
              <a:rPr lang="en-US" sz="3000" spc="-2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lot</a:t>
            </a:r>
            <a:r>
              <a:rPr lang="en-US" sz="3000" spc="-3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of</a:t>
            </a:r>
            <a:r>
              <a:rPr lang="en-US" sz="3000" spc="-25" dirty="0">
                <a:solidFill>
                  <a:schemeClr val="bg1"/>
                </a:solidFill>
                <a:effectLst/>
                <a:latin typeface="Century Gothic" panose="020B0502020202020204" pitchFamily="34" charset="0"/>
                <a:ea typeface="Arial" panose="020B0604020202020204" pitchFamily="34" charset="0"/>
              </a:rPr>
              <a:t> </a:t>
            </a:r>
            <a:r>
              <a:rPr lang="en-US" sz="3000" spc="-10" dirty="0">
                <a:solidFill>
                  <a:schemeClr val="bg1"/>
                </a:solidFill>
                <a:effectLst/>
                <a:latin typeface="Century Gothic" panose="020B0502020202020204" pitchFamily="34" charset="0"/>
                <a:ea typeface="Arial" panose="020B0604020202020204" pitchFamily="34" charset="0"/>
              </a:rPr>
              <a:t>tension.</a:t>
            </a:r>
            <a:r>
              <a:rPr lang="en-CA" sz="3000" spc="-10" dirty="0">
                <a:solidFill>
                  <a:schemeClr val="bg1"/>
                </a:solidFill>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I</a:t>
            </a:r>
            <a:r>
              <a:rPr lang="en-US" sz="3000" spc="-3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couldn’t</a:t>
            </a:r>
            <a:r>
              <a:rPr lang="en-US" sz="3000" spc="-2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wear</a:t>
            </a:r>
            <a:r>
              <a:rPr lang="en-US" sz="3000" spc="-2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men’s</a:t>
            </a:r>
            <a:r>
              <a:rPr lang="en-US" sz="3000" spc="-2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clothing,</a:t>
            </a:r>
            <a:r>
              <a:rPr lang="en-US" sz="3000" spc="-2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or</a:t>
            </a:r>
            <a:r>
              <a:rPr lang="en-US" sz="3000" spc="-2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I</a:t>
            </a:r>
            <a:r>
              <a:rPr lang="en-US" sz="3000" spc="-2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couldn’t</a:t>
            </a:r>
            <a:r>
              <a:rPr lang="en-US" sz="3000" spc="-2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wear</a:t>
            </a:r>
            <a:r>
              <a:rPr lang="en-US" sz="3000" spc="-2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men’s</a:t>
            </a:r>
            <a:r>
              <a:rPr lang="en-US" sz="3000" spc="-2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deodorant</a:t>
            </a:r>
            <a:r>
              <a:rPr lang="en-US" sz="3000" spc="-2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t>
            </a:r>
            <a:r>
              <a:rPr lang="en-US" sz="3000" spc="-2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it</a:t>
            </a:r>
            <a:r>
              <a:rPr lang="en-US" sz="3000" spc="-3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would</a:t>
            </a:r>
            <a:r>
              <a:rPr lang="en-US" sz="3000" spc="-3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cause</a:t>
            </a:r>
            <a:r>
              <a:rPr lang="en-US" sz="3000" spc="-2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an</a:t>
            </a:r>
            <a:r>
              <a:rPr lang="en-US" sz="3000" spc="-3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argument.</a:t>
            </a:r>
            <a:r>
              <a:rPr lang="en-US" sz="3000" spc="-3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It</a:t>
            </a:r>
            <a:r>
              <a:rPr lang="en-US" sz="3000" spc="-3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started</a:t>
            </a:r>
            <a:r>
              <a:rPr lang="en-US" sz="3000" spc="-3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to</a:t>
            </a:r>
            <a:r>
              <a:rPr lang="en-US" sz="3000" spc="-3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get better,</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but</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then</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Dad</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got</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cancer.</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He</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died</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week</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before</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I</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turned</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16.</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When</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he</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got</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sick</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we</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didn’t</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talk</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about</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it</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anymore. I</a:t>
            </a:r>
            <a:r>
              <a:rPr lang="en-US" sz="3000" spc="-3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thought</a:t>
            </a:r>
            <a:r>
              <a:rPr lang="en-US" sz="3000" spc="-3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that</a:t>
            </a:r>
            <a:r>
              <a:rPr lang="en-US" sz="3000" spc="-3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once</a:t>
            </a:r>
            <a:r>
              <a:rPr lang="en-US" sz="3000" spc="-2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he</a:t>
            </a:r>
            <a:r>
              <a:rPr lang="en-US" sz="3000" spc="-2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had</a:t>
            </a:r>
            <a:r>
              <a:rPr lang="en-US" sz="3000" spc="-2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recovered,</a:t>
            </a:r>
            <a:r>
              <a:rPr lang="en-US" sz="3000" spc="-2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we’d</a:t>
            </a:r>
            <a:r>
              <a:rPr lang="en-US" sz="3000" spc="-2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go</a:t>
            </a:r>
            <a:r>
              <a:rPr lang="en-US" sz="3000" spc="-3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back</a:t>
            </a:r>
            <a:r>
              <a:rPr lang="en-US" sz="3000" spc="-2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to</a:t>
            </a:r>
            <a:r>
              <a:rPr lang="en-US" sz="3000" spc="-3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talking</a:t>
            </a:r>
            <a:r>
              <a:rPr lang="en-US" sz="3000" spc="-2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about</a:t>
            </a:r>
            <a:r>
              <a:rPr lang="en-US" sz="3000" spc="-3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it,</a:t>
            </a:r>
            <a:r>
              <a:rPr lang="en-US" sz="3000" spc="-3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but</a:t>
            </a:r>
            <a:r>
              <a:rPr lang="en-US" sz="3000" spc="-3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he</a:t>
            </a:r>
            <a:r>
              <a:rPr lang="en-US" sz="3000" spc="-1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didn’t</a:t>
            </a:r>
            <a:r>
              <a:rPr lang="en-US" sz="3000" spc="-3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recover.</a:t>
            </a:r>
            <a:r>
              <a:rPr lang="en-US" sz="3000" spc="-3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After</a:t>
            </a:r>
            <a:r>
              <a:rPr lang="en-US" sz="3000" spc="-2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my</a:t>
            </a:r>
            <a:r>
              <a:rPr lang="en-US" sz="3000" spc="-2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dad</a:t>
            </a:r>
            <a:r>
              <a:rPr lang="en-US" sz="3000" spc="-1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died,</a:t>
            </a:r>
            <a:r>
              <a:rPr lang="en-US" sz="3000" spc="-2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I found</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book</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about</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transgender</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young</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people,</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and</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I</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gave</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it</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to</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my</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mum.</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She</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read</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it</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and</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it</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was</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complete</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change.</a:t>
            </a:r>
            <a:r>
              <a:rPr lang="en-CA" sz="3000" dirty="0">
                <a:solidFill>
                  <a:schemeClr val="bg1"/>
                </a:solidFill>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She says</a:t>
            </a:r>
            <a:r>
              <a:rPr lang="en-US" sz="3000" spc="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her</a:t>
            </a:r>
            <a:r>
              <a:rPr lang="en-US" sz="3000" spc="1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main</a:t>
            </a:r>
            <a:r>
              <a:rPr lang="en-US" sz="3000" spc="-1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thing</a:t>
            </a:r>
            <a:r>
              <a:rPr lang="en-US" sz="3000" spc="3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and</a:t>
            </a:r>
            <a:r>
              <a:rPr lang="en-US" sz="3000" spc="-1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also</a:t>
            </a:r>
            <a:r>
              <a:rPr lang="en-US" sz="3000" spc="-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my</a:t>
            </a:r>
            <a:r>
              <a:rPr lang="en-US" sz="3000" spc="1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dad’s</a:t>
            </a:r>
            <a:r>
              <a:rPr lang="en-US" sz="3000" spc="1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main</a:t>
            </a:r>
            <a:r>
              <a:rPr lang="en-US" sz="3000" spc="-1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thing</a:t>
            </a:r>
            <a:r>
              <a:rPr lang="en-US" sz="3000" spc="1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is</a:t>
            </a:r>
            <a:r>
              <a:rPr lang="en-US" sz="3000" spc="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they</a:t>
            </a:r>
            <a:r>
              <a:rPr lang="en-US" sz="3000" spc="1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were worried about</a:t>
            </a:r>
            <a:r>
              <a:rPr lang="en-US" sz="3000" spc="-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how</a:t>
            </a:r>
            <a:r>
              <a:rPr lang="en-US" sz="3000" spc="-1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it will</a:t>
            </a:r>
            <a:r>
              <a:rPr lang="en-US" sz="3000" spc="-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affect me in</a:t>
            </a:r>
            <a:r>
              <a:rPr lang="en-US" sz="3000" spc="-1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life</a:t>
            </a:r>
            <a:r>
              <a:rPr lang="en-US" sz="3000" spc="4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t>
            </a:r>
            <a:r>
              <a:rPr lang="en-US" sz="3000" spc="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will</a:t>
            </a:r>
            <a:r>
              <a:rPr lang="en-US" sz="3000" spc="-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I </a:t>
            </a:r>
            <a:r>
              <a:rPr lang="en-US" sz="3000" spc="-25" dirty="0">
                <a:solidFill>
                  <a:schemeClr val="bg1"/>
                </a:solidFill>
                <a:effectLst/>
                <a:latin typeface="Century Gothic" panose="020B0502020202020204" pitchFamily="34" charset="0"/>
                <a:ea typeface="Arial" panose="020B0604020202020204" pitchFamily="34" charset="0"/>
              </a:rPr>
              <a:t>be</a:t>
            </a:r>
            <a:r>
              <a:rPr lang="en-CA" sz="3000" spc="-25" dirty="0">
                <a:solidFill>
                  <a:schemeClr val="bg1"/>
                </a:solidFill>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able</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to</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find</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job,</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will</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I</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be</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able</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to</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find</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partner.</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Well,</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those</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things</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have</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happened:</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I’ve</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found</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a</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partner,</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I</a:t>
            </a:r>
            <a:r>
              <a:rPr lang="en-US" sz="3000" spc="-65"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have</a:t>
            </a:r>
            <a:r>
              <a:rPr lang="en-US" sz="3000" spc="-70" dirty="0">
                <a:solidFill>
                  <a:schemeClr val="bg1"/>
                </a:solidFill>
                <a:effectLst/>
                <a:latin typeface="Century Gothic" panose="020B0502020202020204" pitchFamily="34" charset="0"/>
                <a:ea typeface="Arial" panose="020B0604020202020204" pitchFamily="34" charset="0"/>
              </a:rPr>
              <a:t> </a:t>
            </a:r>
            <a:r>
              <a:rPr lang="en-US" sz="3000" dirty="0">
                <a:solidFill>
                  <a:schemeClr val="bg1"/>
                </a:solidFill>
                <a:effectLst/>
                <a:latin typeface="Century Gothic" panose="020B0502020202020204" pitchFamily="34" charset="0"/>
                <a:ea typeface="Arial" panose="020B0604020202020204" pitchFamily="34" charset="0"/>
              </a:rPr>
              <a:t>no trouble finding jobs.</a:t>
            </a:r>
            <a:r>
              <a:rPr lang="en-CA" sz="3000" dirty="0">
                <a:solidFill>
                  <a:schemeClr val="bg1"/>
                </a:solidFill>
                <a:effectLst/>
                <a:latin typeface="Century Gothic" panose="020B0502020202020204" pitchFamily="34" charset="0"/>
              </a:rPr>
              <a:t> </a:t>
            </a:r>
            <a:endParaRPr lang="en-US" sz="3000" spc="-10" dirty="0">
              <a:solidFill>
                <a:schemeClr val="bg1"/>
              </a:solidFill>
              <a:latin typeface="Century Gothic" panose="020B0502020202020204" pitchFamily="34" charset="0"/>
              <a:ea typeface="Arial" panose="020B0604020202020204" pitchFamily="34" charset="0"/>
            </a:endParaRPr>
          </a:p>
          <a:p>
            <a:pPr marL="12065">
              <a:lnSpc>
                <a:spcPct val="105000"/>
              </a:lnSpc>
              <a:spcBef>
                <a:spcPts val="25"/>
              </a:spcBef>
              <a:spcAft>
                <a:spcPts val="0"/>
              </a:spcAft>
            </a:pPr>
            <a:endParaRPr lang="en-CA" sz="3200" i="1" dirty="0">
              <a:solidFill>
                <a:schemeClr val="bg1"/>
              </a:solidFill>
              <a:effectLst/>
              <a:latin typeface="Century Gothic" panose="020B0502020202020204" pitchFamily="34" charset="0"/>
              <a:ea typeface="Arial" panose="020B0604020202020204" pitchFamily="34" charset="0"/>
            </a:endParaRPr>
          </a:p>
          <a:p>
            <a:pPr marL="136525">
              <a:spcBef>
                <a:spcPts val="870"/>
              </a:spcBef>
            </a:pPr>
            <a:endParaRPr lang="en-CA" sz="3200" b="1" i="1" dirty="0">
              <a:solidFill>
                <a:schemeClr val="bg1"/>
              </a:solidFill>
              <a:effectLst/>
              <a:latin typeface="Century Gothic" panose="020B0502020202020204" pitchFamily="34" charset="0"/>
              <a:ea typeface="Arial-BoldItalicMT"/>
              <a:cs typeface="Arial-BoldItalicMT"/>
            </a:endParaRPr>
          </a:p>
        </p:txBody>
      </p:sp>
      <p:cxnSp>
        <p:nvCxnSpPr>
          <p:cNvPr id="6" name="Straight Connector 5">
            <a:extLst>
              <a:ext uri="{FF2B5EF4-FFF2-40B4-BE49-F238E27FC236}">
                <a16:creationId xmlns:a16="http://schemas.microsoft.com/office/drawing/2014/main" id="{9156021A-4117-F8C6-B382-4A73B4489017}"/>
              </a:ext>
            </a:extLst>
          </p:cNvPr>
          <p:cNvCxnSpPr>
            <a:cxnSpLocks/>
          </p:cNvCxnSpPr>
          <p:nvPr/>
        </p:nvCxnSpPr>
        <p:spPr>
          <a:xfrm>
            <a:off x="1813225" y="6045200"/>
            <a:ext cx="19990399" cy="0"/>
          </a:xfrm>
          <a:prstGeom prst="line">
            <a:avLst/>
          </a:prstGeom>
          <a:ln w="57150">
            <a:solidFill>
              <a:schemeClr val="accent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7DA530A1-013C-C59E-5EE3-928598142950}"/>
              </a:ext>
            </a:extLst>
          </p:cNvPr>
          <p:cNvSpPr txBox="1">
            <a:spLocks/>
          </p:cNvSpPr>
          <p:nvPr/>
        </p:nvSpPr>
        <p:spPr>
          <a:xfrm>
            <a:off x="1466251" y="982232"/>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3: Gender</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13807957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270000" y="2735461"/>
            <a:ext cx="20548600" cy="8245078"/>
          </a:xfrm>
          <a:prstGeom prst="rect">
            <a:avLst/>
          </a:prstGeom>
          <a:noFill/>
        </p:spPr>
        <p:txBody>
          <a:bodyPr wrap="square" rtlCol="0">
            <a:spAutoFit/>
          </a:bodyPr>
          <a:lstStyle/>
          <a:p>
            <a:pPr marL="69850" marR="140335">
              <a:lnSpc>
                <a:spcPct val="106000"/>
              </a:lnSpc>
              <a:spcBef>
                <a:spcPts val="970"/>
              </a:spcBef>
              <a:spcAft>
                <a:spcPts val="0"/>
              </a:spcAft>
            </a:pPr>
            <a:endParaRPr lang="en-CA" sz="3200" dirty="0">
              <a:solidFill>
                <a:schemeClr val="bg1"/>
              </a:solidFill>
              <a:effectLst/>
              <a:latin typeface="Century Gothic" panose="020B0502020202020204" pitchFamily="34" charset="0"/>
              <a:ea typeface="Arial" panose="020B0604020202020204" pitchFamily="34" charset="0"/>
            </a:endParaRPr>
          </a:p>
          <a:p>
            <a:pPr marL="136525" marR="270510">
              <a:lnSpc>
                <a:spcPct val="105000"/>
              </a:lnSpc>
              <a:spcBef>
                <a:spcPts val="970"/>
              </a:spcBef>
              <a:spcAft>
                <a:spcPts val="0"/>
              </a:spcAft>
            </a:pPr>
            <a:r>
              <a:rPr lang="en-US" sz="3200" dirty="0">
                <a:solidFill>
                  <a:schemeClr val="bg1"/>
                </a:solidFill>
                <a:effectLst/>
                <a:latin typeface="Century Gothic" panose="020B0502020202020204" pitchFamily="34" charset="0"/>
                <a:ea typeface="Arial" panose="020B0604020202020204" pitchFamily="34" charset="0"/>
              </a:rPr>
              <a:t>Our hope is that these stories help you learn and engage with a whole host of personal and professional experiences transgender </a:t>
            </a:r>
            <a:r>
              <a:rPr lang="en-US" sz="3200" spc="-10" dirty="0">
                <a:solidFill>
                  <a:schemeClr val="bg1"/>
                </a:solidFill>
                <a:effectLst/>
                <a:latin typeface="Century Gothic" panose="020B0502020202020204" pitchFamily="34" charset="0"/>
                <a:ea typeface="Arial" panose="020B0604020202020204" pitchFamily="34" charset="0"/>
              </a:rPr>
              <a:t>individuals</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have</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gone</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through</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and</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shed</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light</a:t>
            </a:r>
            <a:r>
              <a:rPr lang="en-US" sz="3200" spc="-4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on</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the</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ways</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in</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which</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gender</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identity</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can</a:t>
            </a:r>
            <a:r>
              <a:rPr lang="en-US" sz="3200" spc="-4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shape</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community experience.</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As</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a </a:t>
            </a:r>
            <a:r>
              <a:rPr lang="en-US" sz="3200" dirty="0">
                <a:solidFill>
                  <a:schemeClr val="bg1"/>
                </a:solidFill>
                <a:effectLst/>
                <a:latin typeface="Century Gothic" panose="020B0502020202020204" pitchFamily="34" charset="0"/>
                <a:ea typeface="Arial" panose="020B0604020202020204" pitchFamily="34" charset="0"/>
              </a:rPr>
              <a:t>member</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of</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Ivey</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community,</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it</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is</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important</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that</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you</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learn</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more</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about</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gender</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identity</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to</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create</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safer</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space</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for</a:t>
            </a:r>
            <a:endParaRPr lang="en-CA" sz="3200" dirty="0">
              <a:solidFill>
                <a:schemeClr val="bg1"/>
              </a:solidFill>
              <a:effectLst/>
              <a:latin typeface="Century Gothic" panose="020B0502020202020204" pitchFamily="34" charset="0"/>
              <a:ea typeface="Arial" panose="020B0604020202020204" pitchFamily="34" charset="0"/>
            </a:endParaRPr>
          </a:p>
          <a:p>
            <a:pPr marL="136525">
              <a:spcBef>
                <a:spcPts val="15"/>
              </a:spcBef>
              <a:spcAft>
                <a:spcPts val="0"/>
              </a:spcAft>
            </a:pPr>
            <a:r>
              <a:rPr lang="en-US" sz="3200" spc="-10" dirty="0">
                <a:solidFill>
                  <a:schemeClr val="bg1"/>
                </a:solidFill>
                <a:effectLst/>
                <a:latin typeface="Century Gothic" panose="020B0502020202020204" pitchFamily="34" charset="0"/>
                <a:ea typeface="Arial" panose="020B0604020202020204" pitchFamily="34" charset="0"/>
              </a:rPr>
              <a:t>your</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peers,</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enabling</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them</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to</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safely</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bring</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their</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true</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self</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to</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the</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community.</a:t>
            </a:r>
            <a:endParaRPr lang="en-CA" sz="3200" dirty="0">
              <a:solidFill>
                <a:schemeClr val="bg1"/>
              </a:solidFill>
              <a:effectLst/>
              <a:latin typeface="Century Gothic" panose="020B0502020202020204" pitchFamily="34" charset="0"/>
              <a:ea typeface="Arial" panose="020B0604020202020204" pitchFamily="34" charset="0"/>
            </a:endParaRPr>
          </a:p>
          <a:p>
            <a:pPr marL="136525">
              <a:spcBef>
                <a:spcPts val="995"/>
              </a:spcBef>
            </a:pPr>
            <a:endParaRPr lang="en-US" sz="3200" b="1" kern="0" dirty="0">
              <a:solidFill>
                <a:schemeClr val="bg1"/>
              </a:solidFill>
              <a:effectLst/>
              <a:latin typeface="Century Gothic" panose="020B0502020202020204" pitchFamily="34" charset="0"/>
              <a:ea typeface="Arial" panose="020B0604020202020204" pitchFamily="34" charset="0"/>
            </a:endParaRPr>
          </a:p>
          <a:p>
            <a:pPr marL="136525">
              <a:spcBef>
                <a:spcPts val="995"/>
              </a:spcBef>
            </a:pPr>
            <a:r>
              <a:rPr lang="en-US" sz="3200" b="1" kern="0" dirty="0">
                <a:solidFill>
                  <a:schemeClr val="bg1"/>
                </a:solidFill>
                <a:effectLst/>
                <a:latin typeface="Century Gothic" panose="020B0502020202020204" pitchFamily="34" charset="0"/>
                <a:ea typeface="Arial" panose="020B0604020202020204" pitchFamily="34" charset="0"/>
              </a:rPr>
              <a:t>Supports</a:t>
            </a:r>
            <a:r>
              <a:rPr lang="en-US" sz="3200" b="1" kern="0" spc="60" dirty="0">
                <a:solidFill>
                  <a:schemeClr val="bg1"/>
                </a:solidFill>
                <a:effectLst/>
                <a:latin typeface="Century Gothic" panose="020B0502020202020204" pitchFamily="34" charset="0"/>
                <a:ea typeface="Arial" panose="020B0604020202020204" pitchFamily="34" charset="0"/>
              </a:rPr>
              <a:t> </a:t>
            </a:r>
            <a:r>
              <a:rPr lang="en-US" sz="3200" b="1" kern="0" dirty="0">
                <a:solidFill>
                  <a:schemeClr val="bg1"/>
                </a:solidFill>
                <a:effectLst/>
                <a:latin typeface="Century Gothic" panose="020B0502020202020204" pitchFamily="34" charset="0"/>
                <a:ea typeface="Arial" panose="020B0604020202020204" pitchFamily="34" charset="0"/>
              </a:rPr>
              <a:t>for</a:t>
            </a:r>
            <a:r>
              <a:rPr lang="en-US" sz="3200" b="1" kern="0" spc="65" dirty="0">
                <a:solidFill>
                  <a:schemeClr val="bg1"/>
                </a:solidFill>
                <a:effectLst/>
                <a:latin typeface="Century Gothic" panose="020B0502020202020204" pitchFamily="34" charset="0"/>
                <a:ea typeface="Arial" panose="020B0604020202020204" pitchFamily="34" charset="0"/>
              </a:rPr>
              <a:t> </a:t>
            </a:r>
            <a:r>
              <a:rPr lang="en-US" sz="3200" b="1" kern="0" dirty="0">
                <a:solidFill>
                  <a:schemeClr val="bg1"/>
                </a:solidFill>
                <a:effectLst/>
                <a:latin typeface="Century Gothic" panose="020B0502020202020204" pitchFamily="34" charset="0"/>
                <a:ea typeface="Arial" panose="020B0604020202020204" pitchFamily="34" charset="0"/>
              </a:rPr>
              <a:t>2SLGBTQ+</a:t>
            </a:r>
            <a:r>
              <a:rPr lang="en-US" sz="3200" b="1" kern="0" spc="30" dirty="0">
                <a:solidFill>
                  <a:schemeClr val="bg1"/>
                </a:solidFill>
                <a:effectLst/>
                <a:latin typeface="Century Gothic" panose="020B0502020202020204" pitchFamily="34" charset="0"/>
                <a:ea typeface="Arial" panose="020B0604020202020204" pitchFamily="34" charset="0"/>
              </a:rPr>
              <a:t> </a:t>
            </a:r>
            <a:r>
              <a:rPr lang="en-US" sz="3200" b="1" kern="0" spc="-10" dirty="0">
                <a:solidFill>
                  <a:schemeClr val="bg1"/>
                </a:solidFill>
                <a:latin typeface="Century Gothic" panose="020B0502020202020204" pitchFamily="34" charset="0"/>
                <a:ea typeface="Arial" panose="020B0604020202020204" pitchFamily="34" charset="0"/>
              </a:rPr>
              <a:t>Community Members</a:t>
            </a:r>
            <a:endParaRPr lang="en-CA" sz="3200" b="1" kern="0" dirty="0">
              <a:solidFill>
                <a:schemeClr val="bg1"/>
              </a:solidFill>
              <a:effectLst/>
              <a:latin typeface="Century Gothic" panose="020B0502020202020204" pitchFamily="34" charset="0"/>
              <a:ea typeface="Arial" panose="020B0604020202020204" pitchFamily="34" charset="0"/>
            </a:endParaRPr>
          </a:p>
          <a:p>
            <a:pPr>
              <a:spcBef>
                <a:spcPts val="30"/>
              </a:spcBef>
            </a:pPr>
            <a:r>
              <a:rPr lang="en-US" sz="3200" b="1" dirty="0">
                <a:solidFill>
                  <a:schemeClr val="bg1"/>
                </a:solidFill>
                <a:effectLst/>
                <a:latin typeface="Century Gothic" panose="020B0502020202020204" pitchFamily="34" charset="0"/>
                <a:ea typeface="Arial" panose="020B0604020202020204" pitchFamily="34" charset="0"/>
              </a:rPr>
              <a:t> </a:t>
            </a:r>
            <a:endParaRPr lang="en-CA" sz="3200" dirty="0">
              <a:solidFill>
                <a:schemeClr val="bg1"/>
              </a:solidFill>
              <a:effectLst/>
              <a:latin typeface="Century Gothic" panose="020B0502020202020204" pitchFamily="34" charset="0"/>
              <a:ea typeface="Arial" panose="020B0604020202020204" pitchFamily="34" charset="0"/>
            </a:endParaRPr>
          </a:p>
          <a:p>
            <a:pPr marL="342900" marR="1898015" lvl="0" indent="-342900">
              <a:lnSpc>
                <a:spcPct val="105000"/>
              </a:lnSpc>
              <a:spcBef>
                <a:spcPts val="5"/>
              </a:spcBef>
              <a:spcAft>
                <a:spcPts val="0"/>
              </a:spcAft>
              <a:buClr>
                <a:srgbClr val="2C3A45"/>
              </a:buClr>
              <a:buSzPts val="1000"/>
              <a:buFont typeface="Arial" panose="020B0604020202020204" pitchFamily="34" charset="0"/>
              <a:buChar char="•"/>
              <a:tabLst>
                <a:tab pos="831850" algn="l"/>
                <a:tab pos="832485" algn="l"/>
              </a:tabLst>
            </a:pPr>
            <a:r>
              <a:rPr lang="en-US" sz="3200" dirty="0">
                <a:solidFill>
                  <a:schemeClr val="bg1"/>
                </a:solidFill>
                <a:effectLst/>
                <a:latin typeface="Century Gothic" panose="020B0502020202020204" pitchFamily="34" charset="0"/>
                <a:ea typeface="Arial" panose="020B0604020202020204" pitchFamily="34" charset="0"/>
              </a:rPr>
              <a:t>It</a:t>
            </a:r>
            <a:r>
              <a:rPr lang="en-US" sz="3200" spc="-4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Gets</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Better</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Campaign</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Suicide</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awareness</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and</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prevention</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video</a:t>
            </a:r>
            <a:r>
              <a:rPr lang="en-US" sz="3200" spc="-4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campaign</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for</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2SLGBTQ+ youth </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rPr>
              <a:t>(</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www.itgetsbetter.org (Links to an external site.)</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rPr>
              <a:t>).</a:t>
            </a:r>
            <a:endParaRPr lang="en-CA" sz="3200" dirty="0">
              <a:solidFill>
                <a:schemeClr val="accent1">
                  <a:lumMod val="50000"/>
                  <a:lumOff val="50000"/>
                </a:schemeClr>
              </a:solidFill>
              <a:effectLst/>
              <a:latin typeface="Century Gothic" panose="020B0502020202020204" pitchFamily="34" charset="0"/>
              <a:ea typeface="Arial" panose="020B0604020202020204" pitchFamily="34" charset="0"/>
            </a:endParaRPr>
          </a:p>
          <a:p>
            <a:pPr marL="342900" marR="571500" lvl="0" indent="-342900">
              <a:lnSpc>
                <a:spcPct val="106000"/>
              </a:lnSpc>
              <a:spcBef>
                <a:spcPts val="25"/>
              </a:spcBef>
              <a:spcAft>
                <a:spcPts val="0"/>
              </a:spcAft>
              <a:buClr>
                <a:srgbClr val="2C3A45"/>
              </a:buClr>
              <a:buSzPts val="1000"/>
              <a:buFont typeface="Arial" panose="020B0604020202020204" pitchFamily="34" charset="0"/>
              <a:buChar char="•"/>
              <a:tabLst>
                <a:tab pos="831850" algn="l"/>
                <a:tab pos="832485" algn="l"/>
              </a:tabLst>
            </a:pP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Lesbian, Gay, Bi</a:t>
            </a:r>
            <a:r>
              <a:rPr lang="en-US" sz="3200" spc="-5" dirty="0">
                <a:solidFill>
                  <a:schemeClr val="accent1">
                    <a:lumMod val="50000"/>
                    <a:lumOff val="50000"/>
                  </a:schemeClr>
                </a:solidFill>
                <a:effectLst/>
                <a:latin typeface="Century Gothic" panose="020B0502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 </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&amp; Trans Youthline (Links to</a:t>
            </a:r>
            <a:r>
              <a:rPr lang="en-US" sz="3200" spc="-10" dirty="0">
                <a:solidFill>
                  <a:schemeClr val="accent1">
                    <a:lumMod val="50000"/>
                    <a:lumOff val="50000"/>
                  </a:schemeClr>
                </a:solidFill>
                <a:effectLst/>
                <a:latin typeface="Century Gothic" panose="020B0502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 </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an</a:t>
            </a:r>
            <a:r>
              <a:rPr lang="en-US" sz="3200" spc="-5" dirty="0">
                <a:solidFill>
                  <a:schemeClr val="accent1">
                    <a:lumMod val="50000"/>
                    <a:lumOff val="50000"/>
                  </a:schemeClr>
                </a:solidFill>
                <a:effectLst/>
                <a:latin typeface="Century Gothic" panose="020B0502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 </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external site.)</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 Free peer support</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for youth</a:t>
            </a:r>
            <a:r>
              <a:rPr lang="en-US" sz="3200" spc="-1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aged</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26+ (1-800-268- </a:t>
            </a:r>
            <a:r>
              <a:rPr lang="en-US" sz="3200" spc="-10" dirty="0">
                <a:solidFill>
                  <a:schemeClr val="bg1"/>
                </a:solidFill>
                <a:effectLst/>
                <a:latin typeface="Century Gothic" panose="020B0502020202020204" pitchFamily="34" charset="0"/>
                <a:ea typeface="Arial" panose="020B0604020202020204" pitchFamily="34" charset="0"/>
              </a:rPr>
              <a:t>9688).</a:t>
            </a:r>
            <a:endParaRPr lang="en-CA" sz="3200" dirty="0">
              <a:solidFill>
                <a:schemeClr val="bg1"/>
              </a:solidFill>
              <a:effectLst/>
              <a:latin typeface="Century Gothic" panose="020B0502020202020204" pitchFamily="34" charset="0"/>
              <a:ea typeface="Arial" panose="020B0604020202020204" pitchFamily="34" charset="0"/>
            </a:endParaRPr>
          </a:p>
          <a:p>
            <a:pPr marL="342900" marR="174625" lvl="0" indent="-342900">
              <a:lnSpc>
                <a:spcPct val="106000"/>
              </a:lnSpc>
              <a:buClr>
                <a:srgbClr val="2C3A45"/>
              </a:buClr>
              <a:buSzPts val="1000"/>
              <a:buFont typeface="Arial" panose="020B0604020202020204" pitchFamily="34" charset="0"/>
              <a:buChar char="•"/>
              <a:tabLst>
                <a:tab pos="831850" algn="l"/>
                <a:tab pos="832485" algn="l"/>
              </a:tabLst>
            </a:pP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hlinkClick r:id="rId5">
                  <a:extLst>
                    <a:ext uri="{A12FA001-AC4F-418D-AE19-62706E023703}">
                      <ahyp:hlinkClr xmlns:ahyp="http://schemas.microsoft.com/office/drawing/2018/hyperlinkcolor" val="tx"/>
                    </a:ext>
                  </a:extLst>
                </a:hlinkClick>
              </a:rPr>
              <a:t>Parents, Friends of Lesbians and Gays (PFLAG) (Links to an external site.)</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 General resources for</a:t>
            </a:r>
            <a:endParaRPr lang="en-CA" sz="3200" i="1" dirty="0">
              <a:solidFill>
                <a:schemeClr val="bg1"/>
              </a:solidFill>
              <a:effectLst/>
              <a:latin typeface="Century Gothic" panose="020B0502020202020204" pitchFamily="34" charset="0"/>
              <a:ea typeface="Arial" panose="020B0604020202020204" pitchFamily="34" charset="0"/>
            </a:endParaRPr>
          </a:p>
          <a:p>
            <a:pPr marL="136525">
              <a:spcBef>
                <a:spcPts val="870"/>
              </a:spcBef>
            </a:pPr>
            <a:endParaRPr lang="en-CA" sz="3200" b="1" i="1" dirty="0">
              <a:solidFill>
                <a:schemeClr val="bg1"/>
              </a:solidFill>
              <a:effectLst/>
              <a:latin typeface="Century Gothic" panose="020B0502020202020204" pitchFamily="34" charset="0"/>
              <a:ea typeface="Arial-BoldItalicMT"/>
              <a:cs typeface="Arial-BoldItalicMT"/>
            </a:endParaRPr>
          </a:p>
        </p:txBody>
      </p:sp>
      <p:sp>
        <p:nvSpPr>
          <p:cNvPr id="2" name="Title 1">
            <a:extLst>
              <a:ext uri="{FF2B5EF4-FFF2-40B4-BE49-F238E27FC236}">
                <a16:creationId xmlns:a16="http://schemas.microsoft.com/office/drawing/2014/main" id="{12481488-8A7C-5B35-4D8B-EDBD4BFB2388}"/>
              </a:ext>
            </a:extLst>
          </p:cNvPr>
          <p:cNvSpPr txBox="1">
            <a:spLocks/>
          </p:cNvSpPr>
          <p:nvPr/>
        </p:nvSpPr>
        <p:spPr>
          <a:xfrm>
            <a:off x="1270000" y="871619"/>
            <a:ext cx="18694400"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3: Gender</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17887931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270000" y="1787471"/>
            <a:ext cx="20548600" cy="8663462"/>
          </a:xfrm>
          <a:prstGeom prst="rect">
            <a:avLst/>
          </a:prstGeom>
          <a:noFill/>
        </p:spPr>
        <p:txBody>
          <a:bodyPr wrap="square" rtlCol="0">
            <a:spAutoFit/>
          </a:bodyPr>
          <a:lstStyle/>
          <a:p>
            <a:pPr marL="69850" marR="140335">
              <a:lnSpc>
                <a:spcPct val="106000"/>
              </a:lnSpc>
              <a:spcBef>
                <a:spcPts val="970"/>
              </a:spcBef>
              <a:spcAft>
                <a:spcPts val="0"/>
              </a:spcAft>
            </a:pPr>
            <a:endParaRPr lang="en-CA" sz="3200" dirty="0">
              <a:solidFill>
                <a:schemeClr val="bg1"/>
              </a:solidFill>
              <a:effectLst/>
              <a:latin typeface="Century Gothic" panose="020B0502020202020204" pitchFamily="34" charset="0"/>
              <a:ea typeface="Arial" panose="020B0604020202020204" pitchFamily="34" charset="0"/>
            </a:endParaRPr>
          </a:p>
          <a:p>
            <a:pPr marL="136525">
              <a:spcBef>
                <a:spcPts val="995"/>
              </a:spcBef>
            </a:pPr>
            <a:endParaRPr lang="en-US" sz="3200" b="1" kern="0" dirty="0">
              <a:solidFill>
                <a:schemeClr val="bg1"/>
              </a:solidFill>
              <a:effectLst/>
              <a:latin typeface="Century Gothic" panose="020B0502020202020204" pitchFamily="34" charset="0"/>
              <a:ea typeface="Arial" panose="020B0604020202020204" pitchFamily="34" charset="0"/>
            </a:endParaRPr>
          </a:p>
          <a:p>
            <a:pPr marL="136525">
              <a:spcBef>
                <a:spcPts val="995"/>
              </a:spcBef>
            </a:pPr>
            <a:r>
              <a:rPr lang="en-US" sz="3200" b="1" kern="0" dirty="0">
                <a:solidFill>
                  <a:schemeClr val="bg1"/>
                </a:solidFill>
                <a:effectLst/>
                <a:latin typeface="Century Gothic" panose="020B0502020202020204" pitchFamily="34" charset="0"/>
                <a:ea typeface="Arial" panose="020B0604020202020204" pitchFamily="34" charset="0"/>
              </a:rPr>
              <a:t>Supports</a:t>
            </a:r>
            <a:r>
              <a:rPr lang="en-US" sz="3200" b="1" kern="0" spc="60" dirty="0">
                <a:solidFill>
                  <a:schemeClr val="bg1"/>
                </a:solidFill>
                <a:effectLst/>
                <a:latin typeface="Century Gothic" panose="020B0502020202020204" pitchFamily="34" charset="0"/>
                <a:ea typeface="Arial" panose="020B0604020202020204" pitchFamily="34" charset="0"/>
              </a:rPr>
              <a:t> </a:t>
            </a:r>
            <a:r>
              <a:rPr lang="en-US" sz="3200" b="1" kern="0" dirty="0">
                <a:solidFill>
                  <a:schemeClr val="bg1"/>
                </a:solidFill>
                <a:effectLst/>
                <a:latin typeface="Century Gothic" panose="020B0502020202020204" pitchFamily="34" charset="0"/>
                <a:ea typeface="Arial" panose="020B0604020202020204" pitchFamily="34" charset="0"/>
              </a:rPr>
              <a:t>for</a:t>
            </a:r>
            <a:r>
              <a:rPr lang="en-US" sz="3200" b="1" kern="0" spc="65" dirty="0">
                <a:solidFill>
                  <a:schemeClr val="bg1"/>
                </a:solidFill>
                <a:effectLst/>
                <a:latin typeface="Century Gothic" panose="020B0502020202020204" pitchFamily="34" charset="0"/>
                <a:ea typeface="Arial" panose="020B0604020202020204" pitchFamily="34" charset="0"/>
              </a:rPr>
              <a:t> </a:t>
            </a:r>
            <a:r>
              <a:rPr lang="en-US" sz="3200" b="1" kern="0" dirty="0">
                <a:solidFill>
                  <a:schemeClr val="bg1"/>
                </a:solidFill>
                <a:effectLst/>
                <a:latin typeface="Century Gothic" panose="020B0502020202020204" pitchFamily="34" charset="0"/>
                <a:ea typeface="Arial" panose="020B0604020202020204" pitchFamily="34" charset="0"/>
              </a:rPr>
              <a:t>2SLGBTQ+</a:t>
            </a:r>
            <a:r>
              <a:rPr lang="en-US" sz="3200" b="1" kern="0" spc="30" dirty="0">
                <a:solidFill>
                  <a:schemeClr val="bg1"/>
                </a:solidFill>
                <a:effectLst/>
                <a:latin typeface="Century Gothic" panose="020B0502020202020204" pitchFamily="34" charset="0"/>
                <a:ea typeface="Arial" panose="020B0604020202020204" pitchFamily="34" charset="0"/>
              </a:rPr>
              <a:t> </a:t>
            </a:r>
            <a:r>
              <a:rPr lang="en-US" sz="3200" b="1" kern="0" spc="-10" dirty="0">
                <a:solidFill>
                  <a:schemeClr val="bg1"/>
                </a:solidFill>
                <a:latin typeface="Century Gothic" panose="020B0502020202020204" pitchFamily="34" charset="0"/>
                <a:ea typeface="Arial" panose="020B0604020202020204" pitchFamily="34" charset="0"/>
              </a:rPr>
              <a:t>Community Members</a:t>
            </a:r>
            <a:endParaRPr lang="en-CA" sz="3200" b="1" kern="0" dirty="0">
              <a:solidFill>
                <a:schemeClr val="bg1"/>
              </a:solidFill>
              <a:effectLst/>
              <a:latin typeface="Century Gothic" panose="020B0502020202020204" pitchFamily="34" charset="0"/>
              <a:ea typeface="Arial" panose="020B0604020202020204" pitchFamily="34" charset="0"/>
            </a:endParaRPr>
          </a:p>
          <a:p>
            <a:pPr>
              <a:spcBef>
                <a:spcPts val="30"/>
              </a:spcBef>
            </a:pPr>
            <a:r>
              <a:rPr lang="en-US" sz="3200" b="1" dirty="0">
                <a:solidFill>
                  <a:schemeClr val="bg1"/>
                </a:solidFill>
                <a:effectLst/>
                <a:latin typeface="Century Gothic" panose="020B0502020202020204" pitchFamily="34" charset="0"/>
                <a:ea typeface="Arial" panose="020B0604020202020204" pitchFamily="34" charset="0"/>
              </a:rPr>
              <a:t> </a:t>
            </a:r>
            <a:endParaRPr lang="en-CA" sz="3200" dirty="0">
              <a:solidFill>
                <a:schemeClr val="bg1"/>
              </a:solidFill>
              <a:effectLst/>
              <a:latin typeface="Century Gothic" panose="020B0502020202020204" pitchFamily="34" charset="0"/>
              <a:ea typeface="Arial" panose="020B0604020202020204" pitchFamily="34" charset="0"/>
            </a:endParaRPr>
          </a:p>
          <a:p>
            <a:pPr marL="342900" marR="1898015" lvl="0" indent="-342900">
              <a:lnSpc>
                <a:spcPct val="105000"/>
              </a:lnSpc>
              <a:spcBef>
                <a:spcPts val="5"/>
              </a:spcBef>
              <a:spcAft>
                <a:spcPts val="0"/>
              </a:spcAft>
              <a:buClr>
                <a:srgbClr val="2C3A45"/>
              </a:buClr>
              <a:buSzPts val="1000"/>
              <a:buFont typeface="Arial" panose="020B0604020202020204" pitchFamily="34" charset="0"/>
              <a:buChar char="•"/>
              <a:tabLst>
                <a:tab pos="831850" algn="l"/>
                <a:tab pos="832485" algn="l"/>
              </a:tabLst>
            </a:pPr>
            <a:r>
              <a:rPr lang="en-US" sz="3200" dirty="0">
                <a:solidFill>
                  <a:schemeClr val="bg1"/>
                </a:solidFill>
                <a:effectLst/>
                <a:latin typeface="Century Gothic" panose="020B0502020202020204" pitchFamily="34" charset="0"/>
                <a:ea typeface="Arial" panose="020B0604020202020204" pitchFamily="34" charset="0"/>
              </a:rPr>
              <a:t>2SLGBTQ+ people and</a:t>
            </a:r>
            <a:r>
              <a:rPr lang="en-US" sz="3200" spc="20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their</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families</a:t>
            </a:r>
            <a:r>
              <a:rPr lang="en-US" sz="3200" spc="-30" dirty="0">
                <a:solidFill>
                  <a:schemeClr val="bg1"/>
                </a:solidFill>
                <a:effectLst/>
                <a:latin typeface="Century Gothic" panose="020B0502020202020204" pitchFamily="34" charset="0"/>
                <a:ea typeface="Arial" panose="020B0604020202020204" pitchFamily="34" charset="0"/>
              </a:rPr>
              <a:t> </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rPr>
              <a:t>(</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www.pflagcanada.ca</a:t>
            </a:r>
            <a:r>
              <a:rPr lang="en-US" sz="3200" spc="-40" dirty="0">
                <a:solidFill>
                  <a:schemeClr val="accent1">
                    <a:lumMod val="50000"/>
                    <a:lumOff val="50000"/>
                  </a:schemeClr>
                </a:solidFill>
                <a:effectLst/>
                <a:latin typeface="Century Gothic" panose="020B0502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 </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(Links</a:t>
            </a:r>
            <a:r>
              <a:rPr lang="en-US" sz="3200" spc="-35" dirty="0">
                <a:solidFill>
                  <a:schemeClr val="accent1">
                    <a:lumMod val="50000"/>
                    <a:lumOff val="50000"/>
                  </a:schemeClr>
                </a:solidFill>
                <a:effectLst/>
                <a:latin typeface="Century Gothic" panose="020B0502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 </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to</a:t>
            </a:r>
            <a:r>
              <a:rPr lang="en-US" sz="3200" spc="-50" dirty="0">
                <a:solidFill>
                  <a:schemeClr val="accent1">
                    <a:lumMod val="50000"/>
                    <a:lumOff val="50000"/>
                  </a:schemeClr>
                </a:solidFill>
                <a:effectLst/>
                <a:latin typeface="Century Gothic" panose="020B0502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 </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an</a:t>
            </a:r>
            <a:r>
              <a:rPr lang="en-US" sz="3200" spc="-45" dirty="0">
                <a:solidFill>
                  <a:schemeClr val="accent1">
                    <a:lumMod val="50000"/>
                    <a:lumOff val="50000"/>
                  </a:schemeClr>
                </a:solidFill>
                <a:effectLst/>
                <a:latin typeface="Century Gothic" panose="020B0502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 </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external</a:t>
            </a:r>
            <a:r>
              <a:rPr lang="en-US" sz="3200" spc="-40" dirty="0">
                <a:solidFill>
                  <a:schemeClr val="accent1">
                    <a:lumMod val="50000"/>
                    <a:lumOff val="50000"/>
                  </a:schemeClr>
                </a:solidFill>
                <a:effectLst/>
                <a:latin typeface="Century Gothic" panose="020B0502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 </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site.)</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rPr>
              <a:t>)</a:t>
            </a:r>
            <a:endParaRPr lang="en-CA" sz="3200" dirty="0">
              <a:solidFill>
                <a:schemeClr val="accent1">
                  <a:lumMod val="50000"/>
                  <a:lumOff val="50000"/>
                </a:schemeClr>
              </a:solidFill>
              <a:effectLst/>
              <a:latin typeface="Century Gothic" panose="020B0502020202020204" pitchFamily="34" charset="0"/>
              <a:ea typeface="Arial" panose="020B0604020202020204" pitchFamily="34" charset="0"/>
            </a:endParaRPr>
          </a:p>
          <a:p>
            <a:pPr marL="342900" marR="944245" lvl="0" indent="-342900">
              <a:lnSpc>
                <a:spcPct val="106000"/>
              </a:lnSpc>
              <a:buClr>
                <a:srgbClr val="2C3A45"/>
              </a:buClr>
              <a:buSzPts val="1000"/>
              <a:buFont typeface="Arial" panose="020B0604020202020204" pitchFamily="34" charset="0"/>
              <a:buChar char="•"/>
              <a:tabLst>
                <a:tab pos="831850" algn="l"/>
                <a:tab pos="832485" algn="l"/>
              </a:tabLst>
            </a:pPr>
            <a:r>
              <a:rPr lang="en-US" sz="3200" dirty="0">
                <a:solidFill>
                  <a:schemeClr val="bg1"/>
                </a:solidFill>
                <a:effectLst/>
                <a:latin typeface="Century Gothic" panose="020B0502020202020204" pitchFamily="34" charset="0"/>
                <a:ea typeface="Arial" panose="020B0604020202020204" pitchFamily="34" charset="0"/>
              </a:rPr>
              <a:t>Egale</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Canada</a:t>
            </a:r>
            <a:r>
              <a:rPr lang="en-US" sz="3200" spc="-4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t>
            </a:r>
            <a:r>
              <a:rPr lang="en-US" sz="3200" spc="-4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Advocacy</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and</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education</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resources</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and</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programming</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centered</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around</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2SLGBTQ+</a:t>
            </a:r>
            <a:r>
              <a:rPr lang="en-US" sz="3200" spc="-4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inclusion </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rPr>
              <a:t>(</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www.egale.ca</a:t>
            </a:r>
            <a:r>
              <a:rPr lang="en-US" sz="3200" spc="-10" dirty="0">
                <a:solidFill>
                  <a:schemeClr val="accent1">
                    <a:lumMod val="50000"/>
                    <a:lumOff val="50000"/>
                  </a:schemeClr>
                </a:solidFill>
                <a:effectLst/>
                <a:latin typeface="Century Gothic" panose="020B0502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 </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(Links</a:t>
            </a:r>
            <a:r>
              <a:rPr lang="en-US" sz="3200" spc="-15" dirty="0">
                <a:solidFill>
                  <a:schemeClr val="accent1">
                    <a:lumMod val="50000"/>
                    <a:lumOff val="50000"/>
                  </a:schemeClr>
                </a:solidFill>
                <a:effectLst/>
                <a:latin typeface="Century Gothic" panose="020B0502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 </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to</a:t>
            </a:r>
            <a:r>
              <a:rPr lang="en-US" sz="3200" spc="-30" dirty="0">
                <a:solidFill>
                  <a:schemeClr val="accent1">
                    <a:lumMod val="50000"/>
                    <a:lumOff val="50000"/>
                  </a:schemeClr>
                </a:solidFill>
                <a:effectLst/>
                <a:latin typeface="Century Gothic" panose="020B0502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 </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an</a:t>
            </a:r>
            <a:r>
              <a:rPr lang="en-US" sz="3200" spc="-25" dirty="0">
                <a:solidFill>
                  <a:schemeClr val="accent1">
                    <a:lumMod val="50000"/>
                    <a:lumOff val="50000"/>
                  </a:schemeClr>
                </a:solidFill>
                <a:effectLst/>
                <a:latin typeface="Century Gothic" panose="020B0502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 </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external</a:t>
            </a:r>
            <a:r>
              <a:rPr lang="en-US" sz="3200" spc="-15" dirty="0">
                <a:solidFill>
                  <a:schemeClr val="accent1">
                    <a:lumMod val="50000"/>
                    <a:lumOff val="50000"/>
                  </a:schemeClr>
                </a:solidFill>
                <a:effectLst/>
                <a:latin typeface="Century Gothic" panose="020B0502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 </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site.)</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rPr>
              <a:t>)</a:t>
            </a:r>
            <a:endParaRPr lang="en-CA" sz="3200" dirty="0">
              <a:solidFill>
                <a:schemeClr val="accent1">
                  <a:lumMod val="50000"/>
                  <a:lumOff val="50000"/>
                </a:schemeClr>
              </a:solidFill>
              <a:effectLst/>
              <a:latin typeface="Century Gothic" panose="020B0502020202020204" pitchFamily="34" charset="0"/>
              <a:ea typeface="Arial" panose="020B0604020202020204" pitchFamily="34" charset="0"/>
            </a:endParaRPr>
          </a:p>
          <a:p>
            <a:pPr marL="342900" marR="606425" lvl="0" indent="-342900">
              <a:lnSpc>
                <a:spcPct val="106000"/>
              </a:lnSpc>
              <a:buClr>
                <a:srgbClr val="2C3A45"/>
              </a:buClr>
              <a:buSzPts val="1000"/>
              <a:buFont typeface="Arial" panose="020B0604020202020204" pitchFamily="34" charset="0"/>
              <a:buChar char="•"/>
              <a:tabLst>
                <a:tab pos="831850" algn="l"/>
                <a:tab pos="832485" algn="l"/>
              </a:tabLst>
            </a:pPr>
            <a:r>
              <a:rPr lang="en-US" sz="3200" dirty="0">
                <a:solidFill>
                  <a:schemeClr val="bg1"/>
                </a:solidFill>
                <a:effectLst/>
                <a:latin typeface="Century Gothic" panose="020B0502020202020204" pitchFamily="34" charset="0"/>
                <a:ea typeface="Arial" panose="020B0604020202020204" pitchFamily="34" charset="0"/>
              </a:rPr>
              <a:t>The</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519</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Phone counselling by appointment</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for 2SLGBTQ+</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people</a:t>
            </a:r>
            <a:r>
              <a:rPr lang="en-US" sz="3200" spc="-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aged</a:t>
            </a:r>
            <a:r>
              <a:rPr lang="en-US" sz="3200" spc="-1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18+ (</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hlinkClick r:id="rId5">
                  <a:extLst>
                    <a:ext uri="{A12FA001-AC4F-418D-AE19-62706E023703}">
                      <ahyp:hlinkClr xmlns:ahyp="http://schemas.microsoft.com/office/drawing/2018/hyperlinkcolor" val="tx"/>
                    </a:ext>
                  </a:extLst>
                </a:hlinkClick>
              </a:rPr>
              <a:t>rverma@the519.org</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and</a:t>
            </a:r>
            <a:r>
              <a:rPr lang="en-US" sz="3200" spc="-1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housing support counselling for youth </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rPr>
              <a:t>(</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hlinkClick r:id="rId6">
                  <a:extLst>
                    <a:ext uri="{A12FA001-AC4F-418D-AE19-62706E023703}">
                      <ahyp:hlinkClr xmlns:ahyp="http://schemas.microsoft.com/office/drawing/2018/hyperlinkcolor" val="tx"/>
                    </a:ext>
                  </a:extLst>
                </a:hlinkClick>
              </a:rPr>
              <a:t>vwatson@the519.org</a:t>
            </a:r>
            <a:r>
              <a:rPr lang="en-US" sz="3200" dirty="0">
                <a:solidFill>
                  <a:schemeClr val="accent1">
                    <a:lumMod val="50000"/>
                    <a:lumOff val="50000"/>
                  </a:schemeClr>
                </a:solidFill>
                <a:effectLst/>
                <a:latin typeface="Century Gothic" panose="020B0502020202020204" pitchFamily="34" charset="0"/>
                <a:ea typeface="Arial" panose="020B0604020202020204" pitchFamily="34" charset="0"/>
              </a:rPr>
              <a:t>)</a:t>
            </a:r>
            <a:endParaRPr lang="en-CA" sz="3200" dirty="0">
              <a:solidFill>
                <a:schemeClr val="accent1">
                  <a:lumMod val="50000"/>
                  <a:lumOff val="50000"/>
                </a:schemeClr>
              </a:solidFill>
              <a:effectLst/>
              <a:latin typeface="Century Gothic" panose="020B0502020202020204" pitchFamily="34" charset="0"/>
              <a:ea typeface="Arial" panose="020B0604020202020204" pitchFamily="34" charset="0"/>
            </a:endParaRPr>
          </a:p>
          <a:p>
            <a:pPr marL="12065">
              <a:lnSpc>
                <a:spcPct val="105000"/>
              </a:lnSpc>
              <a:spcBef>
                <a:spcPts val="25"/>
              </a:spcBef>
              <a:spcAft>
                <a:spcPts val="0"/>
              </a:spcAft>
            </a:pPr>
            <a:endParaRPr lang="en-CA" sz="3200" i="1" dirty="0">
              <a:solidFill>
                <a:schemeClr val="bg1"/>
              </a:solidFill>
              <a:effectLst/>
              <a:latin typeface="Century Gothic" panose="020B0502020202020204" pitchFamily="34" charset="0"/>
              <a:ea typeface="Arial" panose="020B0604020202020204" pitchFamily="34" charset="0"/>
            </a:endParaRPr>
          </a:p>
          <a:p>
            <a:pPr marL="12065">
              <a:lnSpc>
                <a:spcPct val="105000"/>
              </a:lnSpc>
              <a:spcBef>
                <a:spcPts val="25"/>
              </a:spcBef>
            </a:pPr>
            <a:endParaRPr lang="en-US" sz="3200" kern="0" dirty="0">
              <a:solidFill>
                <a:schemeClr val="bg1"/>
              </a:solidFill>
              <a:effectLst/>
              <a:latin typeface="Century Gothic" panose="020B0502020202020204" pitchFamily="34" charset="0"/>
              <a:ea typeface="Arial" panose="020B0604020202020204" pitchFamily="34" charset="0"/>
            </a:endParaRPr>
          </a:p>
          <a:p>
            <a:pPr marL="12065">
              <a:lnSpc>
                <a:spcPct val="105000"/>
              </a:lnSpc>
              <a:spcBef>
                <a:spcPts val="25"/>
              </a:spcBef>
            </a:pPr>
            <a:endParaRPr lang="en-US" sz="3200" kern="0" dirty="0">
              <a:solidFill>
                <a:schemeClr val="bg1"/>
              </a:solidFill>
              <a:latin typeface="Century Gothic" panose="020B0502020202020204" pitchFamily="34" charset="0"/>
              <a:ea typeface="Arial" panose="020B0604020202020204" pitchFamily="34" charset="0"/>
            </a:endParaRPr>
          </a:p>
          <a:p>
            <a:pPr marL="12065">
              <a:lnSpc>
                <a:spcPct val="105000"/>
              </a:lnSpc>
              <a:spcBef>
                <a:spcPts val="25"/>
              </a:spcBef>
            </a:pPr>
            <a:r>
              <a:rPr lang="en-US" sz="3200" kern="0" dirty="0">
                <a:solidFill>
                  <a:schemeClr val="bg1"/>
                </a:solidFill>
                <a:effectLst/>
                <a:latin typeface="Century Gothic" panose="020B0502020202020204" pitchFamily="34" charset="0"/>
                <a:ea typeface="Arial" panose="020B0604020202020204" pitchFamily="34" charset="0"/>
              </a:rPr>
              <a:t>We want to learn from your experiences, insights and knowledge on this identity pillar. Please consider sharing feedback or</a:t>
            </a:r>
            <a:r>
              <a:rPr lang="en-US" sz="3200" kern="0" spc="200" dirty="0">
                <a:solidFill>
                  <a:schemeClr val="bg1"/>
                </a:solidFill>
                <a:effectLst/>
                <a:latin typeface="Century Gothic" panose="020B0502020202020204" pitchFamily="34" charset="0"/>
                <a:ea typeface="Arial" panose="020B0604020202020204" pitchFamily="34" charset="0"/>
              </a:rPr>
              <a:t> </a:t>
            </a:r>
            <a:r>
              <a:rPr lang="en-US" sz="3200" kern="0" dirty="0">
                <a:solidFill>
                  <a:schemeClr val="bg1"/>
                </a:solidFill>
                <a:effectLst/>
                <a:latin typeface="Century Gothic" panose="020B0502020202020204" pitchFamily="34" charset="0"/>
                <a:ea typeface="Arial" panose="020B0604020202020204" pitchFamily="34" charset="0"/>
              </a:rPr>
              <a:t>suggestions for us to consider in future iterations of this module.</a:t>
            </a:r>
            <a:endParaRPr lang="en-US" sz="3200" b="1" dirty="0">
              <a:solidFill>
                <a:schemeClr val="bg1"/>
              </a:solidFill>
              <a:effectLst/>
              <a:latin typeface="Century Gothic" panose="020B0502020202020204" pitchFamily="34" charset="0"/>
              <a:ea typeface="Arial" panose="020B0604020202020204" pitchFamily="34" charset="0"/>
            </a:endParaRPr>
          </a:p>
          <a:p>
            <a:pPr marL="12065">
              <a:lnSpc>
                <a:spcPct val="105000"/>
              </a:lnSpc>
              <a:spcBef>
                <a:spcPts val="25"/>
              </a:spcBef>
              <a:spcAft>
                <a:spcPts val="0"/>
              </a:spcAft>
            </a:pPr>
            <a:endParaRPr lang="en-CA" sz="3200" i="1" dirty="0">
              <a:solidFill>
                <a:schemeClr val="bg1"/>
              </a:solidFill>
              <a:effectLst/>
              <a:latin typeface="Century Gothic" panose="020B0502020202020204" pitchFamily="34" charset="0"/>
              <a:ea typeface="Arial" panose="020B0604020202020204" pitchFamily="34" charset="0"/>
            </a:endParaRPr>
          </a:p>
          <a:p>
            <a:pPr marL="136525">
              <a:spcBef>
                <a:spcPts val="870"/>
              </a:spcBef>
            </a:pPr>
            <a:endParaRPr lang="en-CA" sz="3200" b="1" i="1" dirty="0">
              <a:solidFill>
                <a:schemeClr val="bg1"/>
              </a:solidFill>
              <a:effectLst/>
              <a:latin typeface="Century Gothic" panose="020B0502020202020204" pitchFamily="34" charset="0"/>
              <a:ea typeface="Arial-BoldItalicMT"/>
              <a:cs typeface="Arial-BoldItalicMT"/>
            </a:endParaRPr>
          </a:p>
        </p:txBody>
      </p:sp>
      <p:sp>
        <p:nvSpPr>
          <p:cNvPr id="2" name="Title 1">
            <a:extLst>
              <a:ext uri="{FF2B5EF4-FFF2-40B4-BE49-F238E27FC236}">
                <a16:creationId xmlns:a16="http://schemas.microsoft.com/office/drawing/2014/main" id="{12481488-8A7C-5B35-4D8B-EDBD4BFB2388}"/>
              </a:ext>
            </a:extLst>
          </p:cNvPr>
          <p:cNvSpPr txBox="1">
            <a:spLocks/>
          </p:cNvSpPr>
          <p:nvPr/>
        </p:nvSpPr>
        <p:spPr>
          <a:xfrm>
            <a:off x="1270000" y="871619"/>
            <a:ext cx="18694400"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3: Gender</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15262881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817D02-4C8A-2705-FFAC-0D01CD8167DF}"/>
              </a:ext>
            </a:extLst>
          </p:cNvPr>
          <p:cNvSpPr txBox="1">
            <a:spLocks/>
          </p:cNvSpPr>
          <p:nvPr/>
        </p:nvSpPr>
        <p:spPr>
          <a:xfrm>
            <a:off x="1466251" y="1111695"/>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Invitation to Reflect:</a:t>
            </a:r>
            <a:endParaRPr lang="en-CA" sz="8800" dirty="0">
              <a:solidFill>
                <a:schemeClr val="bg2"/>
              </a:solidFill>
              <a:effectLst/>
              <a:latin typeface="Century Gothic" panose="020B0502020202020204" pitchFamily="34" charset="0"/>
              <a:ea typeface="Arial" panose="020B0604020202020204" pitchFamily="34" charset="0"/>
            </a:endParaRPr>
          </a:p>
        </p:txBody>
      </p:sp>
      <p:sp>
        <p:nvSpPr>
          <p:cNvPr id="2" name="TextBox 1">
            <a:extLst>
              <a:ext uri="{FF2B5EF4-FFF2-40B4-BE49-F238E27FC236}">
                <a16:creationId xmlns:a16="http://schemas.microsoft.com/office/drawing/2014/main" id="{5CB55A69-B347-D564-123B-54F81AA55367}"/>
              </a:ext>
            </a:extLst>
          </p:cNvPr>
          <p:cNvSpPr txBox="1"/>
          <p:nvPr/>
        </p:nvSpPr>
        <p:spPr>
          <a:xfrm>
            <a:off x="1605950" y="6404297"/>
            <a:ext cx="21144301" cy="707886"/>
          </a:xfrm>
          <a:prstGeom prst="rect">
            <a:avLst/>
          </a:prstGeom>
          <a:noFill/>
        </p:spPr>
        <p:txBody>
          <a:bodyPr wrap="square" rtlCol="0">
            <a:spAutoFit/>
          </a:bodyPr>
          <a:lstStyle/>
          <a:p>
            <a:endParaRPr lang="en-US" sz="4000" dirty="0">
              <a:solidFill>
                <a:schemeClr val="bg2"/>
              </a:solidFill>
              <a:latin typeface="Century Gothic" panose="020B0502020202020204" pitchFamily="34" charset="0"/>
            </a:endParaRPr>
          </a:p>
        </p:txBody>
      </p:sp>
      <p:sp>
        <p:nvSpPr>
          <p:cNvPr id="5" name="TextBox 4">
            <a:extLst>
              <a:ext uri="{FF2B5EF4-FFF2-40B4-BE49-F238E27FC236}">
                <a16:creationId xmlns:a16="http://schemas.microsoft.com/office/drawing/2014/main" id="{20886CA0-D07D-AF37-DA2C-006851A01919}"/>
              </a:ext>
            </a:extLst>
          </p:cNvPr>
          <p:cNvSpPr txBox="1"/>
          <p:nvPr/>
        </p:nvSpPr>
        <p:spPr>
          <a:xfrm>
            <a:off x="1605950" y="2565293"/>
            <a:ext cx="20548600" cy="9281515"/>
          </a:xfrm>
          <a:prstGeom prst="rect">
            <a:avLst/>
          </a:prstGeom>
          <a:noFill/>
        </p:spPr>
        <p:txBody>
          <a:bodyPr wrap="square" rtlCol="0">
            <a:spAutoFit/>
          </a:bodyPr>
          <a:lstStyle/>
          <a:p>
            <a:pPr marL="69850" marR="238125">
              <a:lnSpc>
                <a:spcPct val="105000"/>
              </a:lnSpc>
              <a:spcBef>
                <a:spcPts val="970"/>
              </a:spcBef>
              <a:spcAft>
                <a:spcPts val="0"/>
              </a:spcAft>
            </a:pPr>
            <a:r>
              <a:rPr lang="en-US" sz="3000" dirty="0">
                <a:solidFill>
                  <a:schemeClr val="bg2"/>
                </a:solidFill>
                <a:effectLst/>
                <a:latin typeface="Century Gothic" panose="020B0502020202020204" pitchFamily="34" charset="0"/>
                <a:ea typeface="Arial" panose="020B0604020202020204" pitchFamily="34" charset="0"/>
              </a:rPr>
              <a:t>Writing</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about</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what you have learned or come to about the topic of Gender,  is</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unique</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and</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possibly</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challenging</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experience.</a:t>
            </a:r>
            <a:r>
              <a:rPr lang="en-US" sz="3000" spc="-70" dirty="0">
                <a:solidFill>
                  <a:schemeClr val="bg2"/>
                </a:solidFill>
                <a:effectLst/>
                <a:latin typeface="Century Gothic" panose="020B0502020202020204" pitchFamily="34" charset="0"/>
                <a:ea typeface="Arial" panose="020B0604020202020204" pitchFamily="34" charset="0"/>
              </a:rPr>
              <a:t> Take your time, and begin the process of accounting for:</a:t>
            </a:r>
          </a:p>
          <a:p>
            <a:pPr marL="69850" marR="238125">
              <a:lnSpc>
                <a:spcPct val="105000"/>
              </a:lnSpc>
              <a:spcBef>
                <a:spcPts val="970"/>
              </a:spcBef>
              <a:spcAft>
                <a:spcPts val="0"/>
              </a:spcAft>
            </a:pPr>
            <a:endParaRPr lang="en-US" sz="3000" spc="-70" dirty="0">
              <a:solidFill>
                <a:schemeClr val="bg2"/>
              </a:solidFill>
              <a:effectLst/>
              <a:latin typeface="Century Gothic" panose="020B0502020202020204" pitchFamily="34" charset="0"/>
              <a:ea typeface="Arial" panose="020B0604020202020204" pitchFamily="34" charset="0"/>
            </a:endParaRPr>
          </a:p>
          <a:p>
            <a:pPr marL="527050" marR="238125" indent="-457200">
              <a:lnSpc>
                <a:spcPct val="105000"/>
              </a:lnSpc>
              <a:spcBef>
                <a:spcPts val="970"/>
              </a:spcBef>
              <a:spcAft>
                <a:spcPts val="0"/>
              </a:spcAft>
              <a:buFont typeface="Arial" panose="020B0604020202020204" pitchFamily="34" charset="0"/>
              <a:buChar char="•"/>
            </a:pPr>
            <a:r>
              <a:rPr lang="en-US" sz="3200" i="1" spc="-70" dirty="0">
                <a:solidFill>
                  <a:schemeClr val="bg2"/>
                </a:solidFill>
                <a:latin typeface="Century Gothic" panose="020B0502020202020204" pitchFamily="34" charset="0"/>
                <a:ea typeface="Arial" panose="020B0604020202020204" pitchFamily="34" charset="0"/>
              </a:rPr>
              <a:t>What parts of your knowledge were deepened? </a:t>
            </a:r>
          </a:p>
          <a:p>
            <a:pPr marL="527050" marR="238125" indent="-457200">
              <a:lnSpc>
                <a:spcPct val="105000"/>
              </a:lnSpc>
              <a:spcBef>
                <a:spcPts val="970"/>
              </a:spcBef>
              <a:spcAft>
                <a:spcPts val="0"/>
              </a:spcAft>
              <a:buFont typeface="Arial" panose="020B0604020202020204" pitchFamily="34" charset="0"/>
              <a:buChar char="•"/>
            </a:pPr>
            <a:r>
              <a:rPr lang="en-US" sz="3200" i="1" spc="-70" dirty="0">
                <a:solidFill>
                  <a:schemeClr val="bg2"/>
                </a:solidFill>
                <a:effectLst/>
                <a:latin typeface="Century Gothic" panose="020B0502020202020204" pitchFamily="34" charset="0"/>
                <a:ea typeface="Arial" panose="020B0604020202020204" pitchFamily="34" charset="0"/>
              </a:rPr>
              <a:t>What parts of your knowledge were challenged?</a:t>
            </a:r>
          </a:p>
          <a:p>
            <a:pPr marL="527050" marR="238125" indent="-457200">
              <a:lnSpc>
                <a:spcPct val="105000"/>
              </a:lnSpc>
              <a:spcBef>
                <a:spcPts val="970"/>
              </a:spcBef>
              <a:spcAft>
                <a:spcPts val="0"/>
              </a:spcAft>
              <a:buFont typeface="Arial" panose="020B0604020202020204" pitchFamily="34" charset="0"/>
              <a:buChar char="•"/>
            </a:pPr>
            <a:r>
              <a:rPr lang="en-US" sz="3200" i="1" spc="-70" dirty="0">
                <a:solidFill>
                  <a:schemeClr val="bg2"/>
                </a:solidFill>
                <a:latin typeface="Century Gothic" panose="020B0502020202020204" pitchFamily="34" charset="0"/>
                <a:ea typeface="Arial" panose="020B0604020202020204" pitchFamily="34" charset="0"/>
              </a:rPr>
              <a:t>How might you integrate this new knowledge in your everyday role in the Ivey community?</a:t>
            </a:r>
            <a:endParaRPr lang="en-US" sz="3200" i="1" spc="-70" dirty="0">
              <a:solidFill>
                <a:schemeClr val="bg2"/>
              </a:solidFill>
              <a:effectLst/>
              <a:latin typeface="Century Gothic" panose="020B0502020202020204" pitchFamily="34" charset="0"/>
              <a:ea typeface="Arial" panose="020B0604020202020204" pitchFamily="34" charset="0"/>
            </a:endParaRPr>
          </a:p>
          <a:p>
            <a:pPr marL="527050" marR="238125" indent="-457200">
              <a:lnSpc>
                <a:spcPct val="105000"/>
              </a:lnSpc>
              <a:spcBef>
                <a:spcPts val="970"/>
              </a:spcBef>
              <a:spcAft>
                <a:spcPts val="0"/>
              </a:spcAft>
              <a:buFont typeface="Arial" panose="020B0604020202020204" pitchFamily="34" charset="0"/>
              <a:buChar char="•"/>
            </a:pPr>
            <a:endParaRPr lang="en-US" sz="3000" i="1" dirty="0">
              <a:solidFill>
                <a:schemeClr val="bg2"/>
              </a:solidFill>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r>
              <a:rPr lang="en-US" sz="3000" dirty="0">
                <a:solidFill>
                  <a:schemeClr val="bg2"/>
                </a:solidFill>
                <a:effectLst/>
                <a:latin typeface="Century Gothic" panose="020B0502020202020204" pitchFamily="34" charset="0"/>
                <a:ea typeface="Arial" panose="020B0604020202020204" pitchFamily="34" charset="0"/>
              </a:rPr>
              <a:t>Give yourself the freedom</a:t>
            </a:r>
            <a:r>
              <a:rPr lang="en-US" sz="3000" spc="20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write,</a:t>
            </a:r>
            <a:r>
              <a:rPr lang="en-US" sz="3000" spc="-2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and</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also,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the</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freedom</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embrace</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writing</a:t>
            </a:r>
            <a:r>
              <a:rPr lang="en-US" sz="3000" spc="-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process</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that</a:t>
            </a:r>
            <a:r>
              <a:rPr lang="en-US" sz="3000" spc="-2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may</a:t>
            </a:r>
            <a:r>
              <a:rPr lang="en-US" sz="3000" spc="-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be</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unfamiliar</a:t>
            </a:r>
            <a:r>
              <a:rPr lang="en-US" sz="3000" spc="-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you. You may also want to explore what you have learned about Gender through other mediums: poetry, painting, drawing, sculpture, song. All of these </a:t>
            </a:r>
            <a:r>
              <a:rPr lang="en-US" sz="3000" dirty="0">
                <a:solidFill>
                  <a:schemeClr val="bg2"/>
                </a:solidFill>
                <a:latin typeface="Century Gothic" panose="020B0502020202020204" pitchFamily="34" charset="0"/>
                <a:ea typeface="Arial" panose="020B0604020202020204" pitchFamily="34" charset="0"/>
              </a:rPr>
              <a:t>forms of expression </a:t>
            </a:r>
            <a:r>
              <a:rPr lang="en-US" sz="3000" dirty="0">
                <a:solidFill>
                  <a:schemeClr val="bg2"/>
                </a:solidFill>
                <a:effectLst/>
                <a:latin typeface="Century Gothic" panose="020B0502020202020204" pitchFamily="34" charset="0"/>
                <a:ea typeface="Arial" panose="020B0604020202020204" pitchFamily="34" charset="0"/>
              </a:rPr>
              <a:t>can support the reflective process of </a:t>
            </a:r>
            <a:r>
              <a:rPr lang="en-US" sz="3000" b="1" i="1" dirty="0">
                <a:solidFill>
                  <a:schemeClr val="bg2"/>
                </a:solidFill>
                <a:effectLst/>
                <a:latin typeface="Century Gothic" panose="020B0502020202020204" pitchFamily="34" charset="0"/>
                <a:ea typeface="Arial" panose="020B0604020202020204" pitchFamily="34" charset="0"/>
              </a:rPr>
              <a:t>coming to know</a:t>
            </a:r>
            <a:r>
              <a:rPr lang="en-US" sz="3000" dirty="0">
                <a:solidFill>
                  <a:schemeClr val="bg2"/>
                </a:solidFill>
                <a:effectLst/>
                <a:latin typeface="Century Gothic" panose="020B0502020202020204" pitchFamily="34" charset="0"/>
                <a:ea typeface="Arial" panose="020B0604020202020204" pitchFamily="34" charset="0"/>
              </a:rPr>
              <a:t>, and the process of making-meaning about new knowledge related to one’s self. Engaging in reflection in this way, allows us to engage with both the process of coming to know, and the intentional meaning-making that comes through embedding this knowing in a material form (</a:t>
            </a:r>
            <a:r>
              <a:rPr lang="en-US" sz="3000" dirty="0">
                <a:solidFill>
                  <a:schemeClr val="bg2"/>
                </a:solidFill>
                <a:latin typeface="Century Gothic" panose="020B0502020202020204" pitchFamily="34" charset="0"/>
                <a:ea typeface="Arial" panose="020B0604020202020204" pitchFamily="34" charset="0"/>
              </a:rPr>
              <a:t>an idea, a stream of consciousness, a poem, a piece of art, music etc.).</a:t>
            </a:r>
            <a:endParaRPr lang="en-US" sz="3000" dirty="0">
              <a:solidFill>
                <a:schemeClr val="bg2"/>
              </a:solidFill>
              <a:effectLst/>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endParaRPr lang="en-CA" sz="3000" dirty="0">
              <a:solidFill>
                <a:schemeClr val="bg2"/>
              </a:solidFill>
              <a:effectLst/>
              <a:latin typeface="Century Gothic" panose="020B0502020202020204" pitchFamily="34" charset="0"/>
              <a:ea typeface="Arial" panose="020B0604020202020204" pitchFamily="34" charset="0"/>
            </a:endParaRPr>
          </a:p>
          <a:p>
            <a:r>
              <a:rPr lang="en-US" sz="3000" dirty="0">
                <a:solidFill>
                  <a:schemeClr val="bg2"/>
                </a:solidFill>
                <a:effectLst/>
                <a:latin typeface="Century Gothic" panose="020B0502020202020204" pitchFamily="34" charset="0"/>
                <a:ea typeface="Arial" panose="020B0604020202020204" pitchFamily="34" charset="0"/>
              </a:rPr>
              <a:t>Please know that you are not required to write. This is a learning opportunity.</a:t>
            </a:r>
            <a:r>
              <a:rPr lang="en-US" sz="3000" spc="20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Please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engage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in</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this</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reflection</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in</a:t>
            </a:r>
            <a:r>
              <a:rPr lang="en-US" sz="3000" spc="-5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capacity</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that</a:t>
            </a:r>
            <a:r>
              <a:rPr lang="en-US" sz="3000" spc="-4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best</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suits</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you.</a:t>
            </a:r>
            <a:r>
              <a:rPr lang="en-CA" sz="3000" dirty="0">
                <a:solidFill>
                  <a:schemeClr val="bg2"/>
                </a:solidFill>
                <a:effectLst/>
                <a:latin typeface="Century Gothic" panose="020B0502020202020204" pitchFamily="34" charset="0"/>
              </a:rPr>
              <a:t> </a:t>
            </a:r>
            <a:endParaRPr lang="en-US" sz="3000" i="1"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26403549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817D02-4C8A-2705-FFAC-0D01CD8167DF}"/>
              </a:ext>
            </a:extLst>
          </p:cNvPr>
          <p:cNvSpPr txBox="1">
            <a:spLocks/>
          </p:cNvSpPr>
          <p:nvPr/>
        </p:nvSpPr>
        <p:spPr>
          <a:xfrm>
            <a:off x="1466251" y="984695"/>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b="1" spc="-10" dirty="0">
                <a:solidFill>
                  <a:schemeClr val="bg2"/>
                </a:solidFill>
                <a:latin typeface="Century Gothic" panose="020B0502020202020204" pitchFamily="34" charset="0"/>
                <a:ea typeface="Arial" panose="020B0604020202020204" pitchFamily="34" charset="0"/>
              </a:rPr>
              <a:t>Invitation to Reflect:</a:t>
            </a:r>
            <a:endParaRPr lang="en-CA" sz="8800" b="1" dirty="0">
              <a:solidFill>
                <a:schemeClr val="bg2"/>
              </a:solidFill>
              <a:effectLst/>
              <a:latin typeface="Century Gothic" panose="020B0502020202020204" pitchFamily="34" charset="0"/>
              <a:ea typeface="Arial" panose="020B0604020202020204" pitchFamily="34" charset="0"/>
            </a:endParaRPr>
          </a:p>
        </p:txBody>
      </p:sp>
      <p:sp>
        <p:nvSpPr>
          <p:cNvPr id="2" name="TextBox 1">
            <a:extLst>
              <a:ext uri="{FF2B5EF4-FFF2-40B4-BE49-F238E27FC236}">
                <a16:creationId xmlns:a16="http://schemas.microsoft.com/office/drawing/2014/main" id="{5CB55A69-B347-D564-123B-54F81AA55367}"/>
              </a:ext>
            </a:extLst>
          </p:cNvPr>
          <p:cNvSpPr txBox="1"/>
          <p:nvPr/>
        </p:nvSpPr>
        <p:spPr>
          <a:xfrm>
            <a:off x="1605950" y="6404297"/>
            <a:ext cx="21144301" cy="707886"/>
          </a:xfrm>
          <a:prstGeom prst="rect">
            <a:avLst/>
          </a:prstGeom>
          <a:noFill/>
        </p:spPr>
        <p:txBody>
          <a:bodyPr wrap="square" rtlCol="0">
            <a:spAutoFit/>
          </a:bodyPr>
          <a:lstStyle/>
          <a:p>
            <a:endParaRPr lang="en-US" sz="4000" dirty="0">
              <a:solidFill>
                <a:schemeClr val="bg2"/>
              </a:solidFill>
              <a:latin typeface="Century Gothic" panose="020B0502020202020204" pitchFamily="34" charset="0"/>
            </a:endParaRPr>
          </a:p>
        </p:txBody>
      </p:sp>
      <p:sp>
        <p:nvSpPr>
          <p:cNvPr id="5" name="Rectangle 4">
            <a:extLst>
              <a:ext uri="{FF2B5EF4-FFF2-40B4-BE49-F238E27FC236}">
                <a16:creationId xmlns:a16="http://schemas.microsoft.com/office/drawing/2014/main" id="{0E53C700-1C73-C042-2AA9-BFE1341D96B9}"/>
              </a:ext>
            </a:extLst>
          </p:cNvPr>
          <p:cNvSpPr/>
          <p:nvPr/>
        </p:nvSpPr>
        <p:spPr>
          <a:xfrm>
            <a:off x="1466251" y="2456670"/>
            <a:ext cx="20530149" cy="943053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38327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635425" y="2982815"/>
            <a:ext cx="20548600" cy="8028865"/>
          </a:xfrm>
          <a:prstGeom prst="rect">
            <a:avLst/>
          </a:prstGeom>
          <a:noFill/>
        </p:spPr>
        <p:txBody>
          <a:bodyPr wrap="square" rtlCol="0">
            <a:spAutoFit/>
          </a:bodyPr>
          <a:lstStyle/>
          <a:p>
            <a:pPr marL="69850" marR="6674485">
              <a:lnSpc>
                <a:spcPct val="171000"/>
              </a:lnSpc>
              <a:spcBef>
                <a:spcPts val="5"/>
              </a:spcBef>
              <a:spcAft>
                <a:spcPts val="0"/>
              </a:spcAft>
            </a:pPr>
            <a:r>
              <a:rPr lang="en-US" b="1" dirty="0">
                <a:solidFill>
                  <a:schemeClr val="bg1"/>
                </a:solidFill>
                <a:effectLst/>
                <a:latin typeface="Century Gothic" panose="020B0502020202020204" pitchFamily="34" charset="0"/>
                <a:ea typeface="Arial" panose="020B0604020202020204" pitchFamily="34" charset="0"/>
              </a:rPr>
              <a:t>Black</a:t>
            </a:r>
            <a:r>
              <a:rPr lang="en-US" b="1" spc="-70" dirty="0">
                <a:solidFill>
                  <a:schemeClr val="bg1"/>
                </a:solidFill>
                <a:effectLst/>
                <a:latin typeface="Century Gothic" panose="020B0502020202020204" pitchFamily="34" charset="0"/>
                <a:ea typeface="Arial" panose="020B0604020202020204" pitchFamily="34" charset="0"/>
              </a:rPr>
              <a:t> </a:t>
            </a:r>
            <a:r>
              <a:rPr lang="en-US" b="1" dirty="0">
                <a:solidFill>
                  <a:schemeClr val="bg1"/>
                </a:solidFill>
                <a:effectLst/>
                <a:latin typeface="Century Gothic" panose="020B0502020202020204" pitchFamily="34" charset="0"/>
                <a:ea typeface="Arial" panose="020B0604020202020204" pitchFamily="34" charset="0"/>
              </a:rPr>
              <a:t>in</a:t>
            </a:r>
            <a:r>
              <a:rPr lang="en-US" b="1" spc="-65" dirty="0">
                <a:solidFill>
                  <a:schemeClr val="bg1"/>
                </a:solidFill>
                <a:effectLst/>
                <a:latin typeface="Century Gothic" panose="020B0502020202020204" pitchFamily="34" charset="0"/>
                <a:ea typeface="Arial" panose="020B0604020202020204" pitchFamily="34" charset="0"/>
              </a:rPr>
              <a:t> </a:t>
            </a:r>
            <a:r>
              <a:rPr lang="en-US" b="1" dirty="0">
                <a:solidFill>
                  <a:schemeClr val="bg1"/>
                </a:solidFill>
                <a:effectLst/>
                <a:latin typeface="Century Gothic" panose="020B0502020202020204" pitchFamily="34" charset="0"/>
                <a:ea typeface="Arial" panose="020B0604020202020204" pitchFamily="34" charset="0"/>
              </a:rPr>
              <a:t>Canada</a:t>
            </a:r>
          </a:p>
          <a:p>
            <a:pPr marL="69850" marR="6674485">
              <a:lnSpc>
                <a:spcPct val="171000"/>
              </a:lnSpc>
              <a:spcBef>
                <a:spcPts val="5"/>
              </a:spcBef>
              <a:spcAft>
                <a:spcPts val="0"/>
              </a:spcAft>
            </a:pPr>
            <a:endParaRPr lang="en-CA" dirty="0">
              <a:solidFill>
                <a:schemeClr val="bg1"/>
              </a:solidFill>
              <a:effectLst/>
              <a:latin typeface="Century Gothic" panose="020B0502020202020204" pitchFamily="34" charset="0"/>
              <a:ea typeface="Arial" panose="020B0604020202020204" pitchFamily="34" charset="0"/>
            </a:endParaRPr>
          </a:p>
          <a:p>
            <a:pPr marL="69850">
              <a:lnSpc>
                <a:spcPct val="106000"/>
              </a:lnSpc>
            </a:pPr>
            <a:r>
              <a:rPr lang="en-US" sz="3200" dirty="0">
                <a:solidFill>
                  <a:schemeClr val="bg1"/>
                </a:solidFill>
                <a:effectLst/>
                <a:latin typeface="Century Gothic" panose="020B0502020202020204" pitchFamily="34" charset="0"/>
                <a:ea typeface="Arial" panose="020B0604020202020204" pitchFamily="34" charset="0"/>
              </a:rPr>
              <a:t>There is a myth about anti-Black racism in Canada, that it “doesn’t exist” and that the “real” anti-Black racism exists in the United</a:t>
            </a:r>
            <a:r>
              <a:rPr lang="en-US" sz="3200" spc="40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States. But this is untrue and unhelpful in battling anti-Black racism in Canada. Anti-Black racism exists in Canada at a cultural, interpersonal, systemic and institutional level.</a:t>
            </a:r>
            <a:endParaRPr lang="en-CA" sz="3200" dirty="0">
              <a:solidFill>
                <a:schemeClr val="bg1"/>
              </a:solidFill>
              <a:effectLst/>
              <a:latin typeface="Century Gothic" panose="020B0502020202020204" pitchFamily="34" charset="0"/>
              <a:ea typeface="Arial" panose="020B0604020202020204" pitchFamily="34" charset="0"/>
            </a:endParaRPr>
          </a:p>
          <a:p>
            <a:pPr marL="69850">
              <a:lnSpc>
                <a:spcPct val="105000"/>
              </a:lnSpc>
              <a:spcBef>
                <a:spcPts val="850"/>
              </a:spcBef>
              <a:spcAft>
                <a:spcPts val="0"/>
              </a:spcAft>
            </a:pPr>
            <a:r>
              <a:rPr lang="en-US" sz="3200" dirty="0">
                <a:solidFill>
                  <a:schemeClr val="bg1"/>
                </a:solidFill>
                <a:effectLst/>
                <a:latin typeface="Century Gothic" panose="020B0502020202020204" pitchFamily="34" charset="0"/>
                <a:ea typeface="Arial" panose="020B0604020202020204" pitchFamily="34" charset="0"/>
              </a:rPr>
              <a:t>According to the 2016 Census, Black Canadians comprised 3.5% of Canada’s total population and 15.6% of visible minorities in Canada (Government of Canada, 2019). Despite this, in 2019, hate crimes targeting Black people accounted for 18% of all hate crimes,</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and</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38%</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of</a:t>
            </a:r>
            <a:r>
              <a:rPr lang="en-US" sz="3200" spc="-6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all</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racially</a:t>
            </a:r>
            <a:r>
              <a:rPr lang="en-US" sz="3200" spc="-6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motivated</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hate</a:t>
            </a:r>
            <a:r>
              <a:rPr lang="en-US" sz="3200" spc="-6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crimes,</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making</a:t>
            </a:r>
            <a:r>
              <a:rPr lang="en-US" sz="3200" spc="-6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these</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atrocities</a:t>
            </a:r>
            <a:r>
              <a:rPr lang="en-US" sz="3200" spc="-6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most</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commonly</a:t>
            </a:r>
            <a:r>
              <a:rPr lang="en-US" sz="3200" spc="-6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reported</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hate</a:t>
            </a:r>
            <a:r>
              <a:rPr lang="en-US" sz="3200" spc="-6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crimes (Government</a:t>
            </a:r>
            <a:r>
              <a:rPr lang="en-US" sz="3200" spc="-1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of Canada, 2021).</a:t>
            </a:r>
            <a:endParaRPr lang="en-CA" sz="3200" dirty="0">
              <a:solidFill>
                <a:schemeClr val="bg1"/>
              </a:solidFill>
              <a:effectLst/>
              <a:latin typeface="Century Gothic" panose="020B0502020202020204" pitchFamily="34" charset="0"/>
              <a:ea typeface="Arial" panose="020B0604020202020204" pitchFamily="34" charset="0"/>
            </a:endParaRPr>
          </a:p>
          <a:p>
            <a:pPr marL="69850" marR="140335">
              <a:lnSpc>
                <a:spcPct val="106000"/>
              </a:lnSpc>
              <a:spcBef>
                <a:spcPts val="970"/>
              </a:spcBef>
              <a:spcAft>
                <a:spcPts val="0"/>
              </a:spcAft>
            </a:pPr>
            <a:endParaRPr lang="en-CA" sz="3200" dirty="0">
              <a:solidFill>
                <a:schemeClr val="bg1"/>
              </a:solidFill>
              <a:effectLst/>
              <a:latin typeface="Century Gothic" panose="020B0502020202020204" pitchFamily="34" charset="0"/>
              <a:ea typeface="Arial" panose="020B0604020202020204" pitchFamily="34" charset="0"/>
            </a:endParaRPr>
          </a:p>
          <a:p>
            <a:pPr marL="12065">
              <a:lnSpc>
                <a:spcPct val="105000"/>
              </a:lnSpc>
              <a:spcBef>
                <a:spcPts val="25"/>
              </a:spcBef>
              <a:spcAft>
                <a:spcPts val="0"/>
              </a:spcAft>
            </a:pPr>
            <a:endParaRPr lang="en-CA" sz="3200" i="1" dirty="0">
              <a:solidFill>
                <a:schemeClr val="bg1"/>
              </a:solidFill>
              <a:effectLst/>
              <a:latin typeface="Century Gothic" panose="020B0502020202020204" pitchFamily="34" charset="0"/>
              <a:ea typeface="Arial" panose="020B0604020202020204" pitchFamily="34" charset="0"/>
            </a:endParaRPr>
          </a:p>
          <a:p>
            <a:pPr marL="136525">
              <a:spcBef>
                <a:spcPts val="870"/>
              </a:spcBef>
            </a:pPr>
            <a:endParaRPr lang="en-CA" sz="3200" b="1" i="1" dirty="0">
              <a:solidFill>
                <a:schemeClr val="bg1"/>
              </a:solidFill>
              <a:effectLst/>
              <a:latin typeface="Century Gothic" panose="020B0502020202020204" pitchFamily="34" charset="0"/>
              <a:ea typeface="Arial-BoldItalicMT"/>
              <a:cs typeface="Arial-BoldItalicMT"/>
            </a:endParaRPr>
          </a:p>
        </p:txBody>
      </p:sp>
      <p:sp>
        <p:nvSpPr>
          <p:cNvPr id="5" name="Title 1">
            <a:extLst>
              <a:ext uri="{FF2B5EF4-FFF2-40B4-BE49-F238E27FC236}">
                <a16:creationId xmlns:a16="http://schemas.microsoft.com/office/drawing/2014/main" id="{672176DA-D6E4-9C43-E919-713DB1B86C8D}"/>
              </a:ext>
            </a:extLst>
          </p:cNvPr>
          <p:cNvSpPr txBox="1">
            <a:spLocks/>
          </p:cNvSpPr>
          <p:nvPr/>
        </p:nvSpPr>
        <p:spPr>
          <a:xfrm>
            <a:off x="1466251" y="982232"/>
            <a:ext cx="16745549"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4: Black Experiences</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6293348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817D02-4C8A-2705-FFAC-0D01CD8167DF}"/>
              </a:ext>
            </a:extLst>
          </p:cNvPr>
          <p:cNvSpPr txBox="1">
            <a:spLocks/>
          </p:cNvSpPr>
          <p:nvPr/>
        </p:nvSpPr>
        <p:spPr>
          <a:xfrm>
            <a:off x="1466251" y="1111695"/>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Invitation to Reflect:</a:t>
            </a:r>
            <a:endParaRPr lang="en-CA" sz="8800" dirty="0">
              <a:solidFill>
                <a:schemeClr val="bg2"/>
              </a:solidFill>
              <a:effectLst/>
              <a:latin typeface="Century Gothic" panose="020B0502020202020204" pitchFamily="34" charset="0"/>
              <a:ea typeface="Arial" panose="020B0604020202020204" pitchFamily="34" charset="0"/>
            </a:endParaRPr>
          </a:p>
        </p:txBody>
      </p:sp>
      <p:sp>
        <p:nvSpPr>
          <p:cNvPr id="2" name="TextBox 1">
            <a:extLst>
              <a:ext uri="{FF2B5EF4-FFF2-40B4-BE49-F238E27FC236}">
                <a16:creationId xmlns:a16="http://schemas.microsoft.com/office/drawing/2014/main" id="{5CB55A69-B347-D564-123B-54F81AA55367}"/>
              </a:ext>
            </a:extLst>
          </p:cNvPr>
          <p:cNvSpPr txBox="1"/>
          <p:nvPr/>
        </p:nvSpPr>
        <p:spPr>
          <a:xfrm>
            <a:off x="1605950" y="6404297"/>
            <a:ext cx="21144301" cy="707886"/>
          </a:xfrm>
          <a:prstGeom prst="rect">
            <a:avLst/>
          </a:prstGeom>
          <a:noFill/>
        </p:spPr>
        <p:txBody>
          <a:bodyPr wrap="square" rtlCol="0">
            <a:spAutoFit/>
          </a:bodyPr>
          <a:lstStyle/>
          <a:p>
            <a:endParaRPr lang="en-US" sz="4000" dirty="0">
              <a:solidFill>
                <a:schemeClr val="bg2"/>
              </a:solidFill>
              <a:latin typeface="Century Gothic" panose="020B0502020202020204" pitchFamily="34" charset="0"/>
            </a:endParaRPr>
          </a:p>
        </p:txBody>
      </p:sp>
      <p:sp>
        <p:nvSpPr>
          <p:cNvPr id="5" name="TextBox 4">
            <a:extLst>
              <a:ext uri="{FF2B5EF4-FFF2-40B4-BE49-F238E27FC236}">
                <a16:creationId xmlns:a16="http://schemas.microsoft.com/office/drawing/2014/main" id="{20886CA0-D07D-AF37-DA2C-006851A01919}"/>
              </a:ext>
            </a:extLst>
          </p:cNvPr>
          <p:cNvSpPr txBox="1"/>
          <p:nvPr/>
        </p:nvSpPr>
        <p:spPr>
          <a:xfrm>
            <a:off x="1605950" y="2565293"/>
            <a:ext cx="20548600" cy="9281515"/>
          </a:xfrm>
          <a:prstGeom prst="rect">
            <a:avLst/>
          </a:prstGeom>
          <a:noFill/>
        </p:spPr>
        <p:txBody>
          <a:bodyPr wrap="square" rtlCol="0">
            <a:spAutoFit/>
          </a:bodyPr>
          <a:lstStyle/>
          <a:p>
            <a:pPr marL="69850" marR="238125">
              <a:lnSpc>
                <a:spcPct val="105000"/>
              </a:lnSpc>
              <a:spcBef>
                <a:spcPts val="970"/>
              </a:spcBef>
              <a:spcAft>
                <a:spcPts val="0"/>
              </a:spcAft>
            </a:pPr>
            <a:r>
              <a:rPr lang="en-US" sz="3000" dirty="0">
                <a:solidFill>
                  <a:schemeClr val="bg2"/>
                </a:solidFill>
                <a:effectLst/>
                <a:latin typeface="Century Gothic" panose="020B0502020202020204" pitchFamily="34" charset="0"/>
                <a:ea typeface="Arial" panose="020B0604020202020204" pitchFamily="34" charset="0"/>
              </a:rPr>
              <a:t>Writing</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about</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what you have learned or come to about the topic of Black Experiences,  is</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unique</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and</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possibly</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challenging</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experience.</a:t>
            </a:r>
            <a:r>
              <a:rPr lang="en-US" sz="3000" spc="-70" dirty="0">
                <a:solidFill>
                  <a:schemeClr val="bg2"/>
                </a:solidFill>
                <a:effectLst/>
                <a:latin typeface="Century Gothic" panose="020B0502020202020204" pitchFamily="34" charset="0"/>
                <a:ea typeface="Arial" panose="020B0604020202020204" pitchFamily="34" charset="0"/>
              </a:rPr>
              <a:t> Take your time, and begin the process of accounting for:</a:t>
            </a:r>
          </a:p>
          <a:p>
            <a:pPr marL="69850" marR="238125">
              <a:lnSpc>
                <a:spcPct val="105000"/>
              </a:lnSpc>
              <a:spcBef>
                <a:spcPts val="970"/>
              </a:spcBef>
              <a:spcAft>
                <a:spcPts val="0"/>
              </a:spcAft>
            </a:pPr>
            <a:endParaRPr lang="en-US" sz="3000" spc="-70" dirty="0">
              <a:solidFill>
                <a:schemeClr val="bg2"/>
              </a:solidFill>
              <a:effectLst/>
              <a:latin typeface="Century Gothic" panose="020B0502020202020204" pitchFamily="34" charset="0"/>
              <a:ea typeface="Arial" panose="020B0604020202020204" pitchFamily="34" charset="0"/>
            </a:endParaRPr>
          </a:p>
          <a:p>
            <a:pPr marL="527050" marR="238125" indent="-457200">
              <a:lnSpc>
                <a:spcPct val="105000"/>
              </a:lnSpc>
              <a:spcBef>
                <a:spcPts val="970"/>
              </a:spcBef>
              <a:spcAft>
                <a:spcPts val="0"/>
              </a:spcAft>
              <a:buFont typeface="Arial" panose="020B0604020202020204" pitchFamily="34" charset="0"/>
              <a:buChar char="•"/>
            </a:pPr>
            <a:r>
              <a:rPr lang="en-US" sz="3200" i="1" spc="-70" dirty="0">
                <a:solidFill>
                  <a:schemeClr val="bg2"/>
                </a:solidFill>
                <a:latin typeface="Century Gothic" panose="020B0502020202020204" pitchFamily="34" charset="0"/>
                <a:ea typeface="Arial" panose="020B0604020202020204" pitchFamily="34" charset="0"/>
              </a:rPr>
              <a:t>What parts of your knowledge were deepened? </a:t>
            </a:r>
          </a:p>
          <a:p>
            <a:pPr marL="527050" marR="238125" indent="-457200">
              <a:lnSpc>
                <a:spcPct val="105000"/>
              </a:lnSpc>
              <a:spcBef>
                <a:spcPts val="970"/>
              </a:spcBef>
              <a:spcAft>
                <a:spcPts val="0"/>
              </a:spcAft>
              <a:buFont typeface="Arial" panose="020B0604020202020204" pitchFamily="34" charset="0"/>
              <a:buChar char="•"/>
            </a:pPr>
            <a:r>
              <a:rPr lang="en-US" sz="3200" i="1" spc="-70" dirty="0">
                <a:solidFill>
                  <a:schemeClr val="bg2"/>
                </a:solidFill>
                <a:effectLst/>
                <a:latin typeface="Century Gothic" panose="020B0502020202020204" pitchFamily="34" charset="0"/>
                <a:ea typeface="Arial" panose="020B0604020202020204" pitchFamily="34" charset="0"/>
              </a:rPr>
              <a:t>What parts of your knowledge were challenged?</a:t>
            </a:r>
          </a:p>
          <a:p>
            <a:pPr marL="527050" marR="238125" indent="-457200">
              <a:lnSpc>
                <a:spcPct val="105000"/>
              </a:lnSpc>
              <a:spcBef>
                <a:spcPts val="970"/>
              </a:spcBef>
              <a:spcAft>
                <a:spcPts val="0"/>
              </a:spcAft>
              <a:buFont typeface="Arial" panose="020B0604020202020204" pitchFamily="34" charset="0"/>
              <a:buChar char="•"/>
            </a:pPr>
            <a:r>
              <a:rPr lang="en-US" sz="3200" i="1" spc="-70" dirty="0">
                <a:solidFill>
                  <a:schemeClr val="bg2"/>
                </a:solidFill>
                <a:latin typeface="Century Gothic" panose="020B0502020202020204" pitchFamily="34" charset="0"/>
                <a:ea typeface="Arial" panose="020B0604020202020204" pitchFamily="34" charset="0"/>
              </a:rPr>
              <a:t>How might you integrate this new knowledge in your everyday role in the Ivey community?</a:t>
            </a:r>
            <a:endParaRPr lang="en-US" sz="3200" i="1" spc="-70" dirty="0">
              <a:solidFill>
                <a:schemeClr val="bg2"/>
              </a:solidFill>
              <a:effectLst/>
              <a:latin typeface="Century Gothic" panose="020B0502020202020204" pitchFamily="34" charset="0"/>
              <a:ea typeface="Arial" panose="020B0604020202020204" pitchFamily="34" charset="0"/>
            </a:endParaRPr>
          </a:p>
          <a:p>
            <a:pPr marL="527050" marR="238125" indent="-457200">
              <a:lnSpc>
                <a:spcPct val="105000"/>
              </a:lnSpc>
              <a:spcBef>
                <a:spcPts val="970"/>
              </a:spcBef>
              <a:spcAft>
                <a:spcPts val="0"/>
              </a:spcAft>
              <a:buFont typeface="Arial" panose="020B0604020202020204" pitchFamily="34" charset="0"/>
              <a:buChar char="•"/>
            </a:pPr>
            <a:endParaRPr lang="en-US" sz="3000" i="1" dirty="0">
              <a:solidFill>
                <a:schemeClr val="bg2"/>
              </a:solidFill>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r>
              <a:rPr lang="en-US" sz="3000" dirty="0">
                <a:solidFill>
                  <a:schemeClr val="bg2"/>
                </a:solidFill>
                <a:effectLst/>
                <a:latin typeface="Century Gothic" panose="020B0502020202020204" pitchFamily="34" charset="0"/>
                <a:ea typeface="Arial" panose="020B0604020202020204" pitchFamily="34" charset="0"/>
              </a:rPr>
              <a:t>Give yourself the freedom</a:t>
            </a:r>
            <a:r>
              <a:rPr lang="en-US" sz="3000" spc="20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write,</a:t>
            </a:r>
            <a:r>
              <a:rPr lang="en-US" sz="3000" spc="-2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and</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also,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the</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freedom</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embrace</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writing</a:t>
            </a:r>
            <a:r>
              <a:rPr lang="en-US" sz="3000" spc="-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process</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that</a:t>
            </a:r>
            <a:r>
              <a:rPr lang="en-US" sz="3000" spc="-2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may</a:t>
            </a:r>
            <a:r>
              <a:rPr lang="en-US" sz="3000" spc="-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be</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unfamiliar</a:t>
            </a:r>
            <a:r>
              <a:rPr lang="en-US" sz="3000" spc="-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you. You may also want to explore what you have learned about Black Experiences through other mediums: poetry, painting, drawing, sculpture, song. All of these </a:t>
            </a:r>
            <a:r>
              <a:rPr lang="en-US" sz="3000" dirty="0">
                <a:solidFill>
                  <a:schemeClr val="bg2"/>
                </a:solidFill>
                <a:latin typeface="Century Gothic" panose="020B0502020202020204" pitchFamily="34" charset="0"/>
                <a:ea typeface="Arial" panose="020B0604020202020204" pitchFamily="34" charset="0"/>
              </a:rPr>
              <a:t>forms of expression </a:t>
            </a:r>
            <a:r>
              <a:rPr lang="en-US" sz="3000" dirty="0">
                <a:solidFill>
                  <a:schemeClr val="bg2"/>
                </a:solidFill>
                <a:effectLst/>
                <a:latin typeface="Century Gothic" panose="020B0502020202020204" pitchFamily="34" charset="0"/>
                <a:ea typeface="Arial" panose="020B0604020202020204" pitchFamily="34" charset="0"/>
              </a:rPr>
              <a:t>can support the reflective process of </a:t>
            </a:r>
            <a:r>
              <a:rPr lang="en-US" sz="3000" b="1" i="1" dirty="0">
                <a:solidFill>
                  <a:schemeClr val="bg2"/>
                </a:solidFill>
                <a:effectLst/>
                <a:latin typeface="Century Gothic" panose="020B0502020202020204" pitchFamily="34" charset="0"/>
                <a:ea typeface="Arial" panose="020B0604020202020204" pitchFamily="34" charset="0"/>
              </a:rPr>
              <a:t>coming to know</a:t>
            </a:r>
            <a:r>
              <a:rPr lang="en-US" sz="3000" dirty="0">
                <a:solidFill>
                  <a:schemeClr val="bg2"/>
                </a:solidFill>
                <a:effectLst/>
                <a:latin typeface="Century Gothic" panose="020B0502020202020204" pitchFamily="34" charset="0"/>
                <a:ea typeface="Arial" panose="020B0604020202020204" pitchFamily="34" charset="0"/>
              </a:rPr>
              <a:t>, and the process of making-meaning about new knowledge related to one’s self. Engaging in reflection in this way, allows us to engage with both the process of coming to know, and the intentional meaning-making that comes through embedding this knowing in a material form (</a:t>
            </a:r>
            <a:r>
              <a:rPr lang="en-US" sz="3000" dirty="0">
                <a:solidFill>
                  <a:schemeClr val="bg2"/>
                </a:solidFill>
                <a:latin typeface="Century Gothic" panose="020B0502020202020204" pitchFamily="34" charset="0"/>
                <a:ea typeface="Arial" panose="020B0604020202020204" pitchFamily="34" charset="0"/>
              </a:rPr>
              <a:t>an idea, a stream of consciousness, a poem, a piece of art, music etc.).</a:t>
            </a:r>
            <a:endParaRPr lang="en-US" sz="3000" dirty="0">
              <a:solidFill>
                <a:schemeClr val="bg2"/>
              </a:solidFill>
              <a:effectLst/>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endParaRPr lang="en-CA" sz="3000" dirty="0">
              <a:solidFill>
                <a:schemeClr val="bg2"/>
              </a:solidFill>
              <a:effectLst/>
              <a:latin typeface="Century Gothic" panose="020B0502020202020204" pitchFamily="34" charset="0"/>
              <a:ea typeface="Arial" panose="020B0604020202020204" pitchFamily="34" charset="0"/>
            </a:endParaRPr>
          </a:p>
          <a:p>
            <a:r>
              <a:rPr lang="en-US" sz="3000" dirty="0">
                <a:solidFill>
                  <a:schemeClr val="bg2"/>
                </a:solidFill>
                <a:effectLst/>
                <a:latin typeface="Century Gothic" panose="020B0502020202020204" pitchFamily="34" charset="0"/>
                <a:ea typeface="Arial" panose="020B0604020202020204" pitchFamily="34" charset="0"/>
              </a:rPr>
              <a:t>Please know that you are not required to write. This is a learning opportunity.</a:t>
            </a:r>
            <a:r>
              <a:rPr lang="en-US" sz="3000" spc="20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Please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engage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in</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this</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reflection</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in</a:t>
            </a:r>
            <a:r>
              <a:rPr lang="en-US" sz="3000" spc="-5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capacity</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that</a:t>
            </a:r>
            <a:r>
              <a:rPr lang="en-US" sz="3000" spc="-4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best</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suits</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you.</a:t>
            </a:r>
            <a:r>
              <a:rPr lang="en-CA" sz="3000" dirty="0">
                <a:solidFill>
                  <a:schemeClr val="bg2"/>
                </a:solidFill>
                <a:effectLst/>
                <a:latin typeface="Century Gothic" panose="020B0502020202020204" pitchFamily="34" charset="0"/>
              </a:rPr>
              <a:t> </a:t>
            </a:r>
            <a:endParaRPr lang="en-US" sz="3000" i="1"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15647339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817D02-4C8A-2705-FFAC-0D01CD8167DF}"/>
              </a:ext>
            </a:extLst>
          </p:cNvPr>
          <p:cNvSpPr txBox="1">
            <a:spLocks/>
          </p:cNvSpPr>
          <p:nvPr/>
        </p:nvSpPr>
        <p:spPr>
          <a:xfrm>
            <a:off x="1466251" y="984695"/>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b="1" spc="-10" dirty="0">
                <a:solidFill>
                  <a:schemeClr val="bg2"/>
                </a:solidFill>
                <a:latin typeface="Century Gothic" panose="020B0502020202020204" pitchFamily="34" charset="0"/>
                <a:ea typeface="Arial" panose="020B0604020202020204" pitchFamily="34" charset="0"/>
              </a:rPr>
              <a:t>Invitation to Reflect:</a:t>
            </a:r>
            <a:endParaRPr lang="en-CA" sz="8800" b="1" dirty="0">
              <a:solidFill>
                <a:schemeClr val="bg2"/>
              </a:solidFill>
              <a:effectLst/>
              <a:latin typeface="Century Gothic" panose="020B0502020202020204" pitchFamily="34" charset="0"/>
              <a:ea typeface="Arial" panose="020B0604020202020204" pitchFamily="34" charset="0"/>
            </a:endParaRPr>
          </a:p>
        </p:txBody>
      </p:sp>
      <p:sp>
        <p:nvSpPr>
          <p:cNvPr id="2" name="TextBox 1">
            <a:extLst>
              <a:ext uri="{FF2B5EF4-FFF2-40B4-BE49-F238E27FC236}">
                <a16:creationId xmlns:a16="http://schemas.microsoft.com/office/drawing/2014/main" id="{5CB55A69-B347-D564-123B-54F81AA55367}"/>
              </a:ext>
            </a:extLst>
          </p:cNvPr>
          <p:cNvSpPr txBox="1"/>
          <p:nvPr/>
        </p:nvSpPr>
        <p:spPr>
          <a:xfrm>
            <a:off x="1605950" y="6404297"/>
            <a:ext cx="21144301" cy="707886"/>
          </a:xfrm>
          <a:prstGeom prst="rect">
            <a:avLst/>
          </a:prstGeom>
          <a:noFill/>
        </p:spPr>
        <p:txBody>
          <a:bodyPr wrap="square" rtlCol="0">
            <a:spAutoFit/>
          </a:bodyPr>
          <a:lstStyle/>
          <a:p>
            <a:endParaRPr lang="en-US" sz="4000" dirty="0">
              <a:solidFill>
                <a:schemeClr val="bg2"/>
              </a:solidFill>
              <a:latin typeface="Century Gothic" panose="020B0502020202020204" pitchFamily="34" charset="0"/>
            </a:endParaRPr>
          </a:p>
        </p:txBody>
      </p:sp>
      <p:sp>
        <p:nvSpPr>
          <p:cNvPr id="5" name="Rectangle 4">
            <a:extLst>
              <a:ext uri="{FF2B5EF4-FFF2-40B4-BE49-F238E27FC236}">
                <a16:creationId xmlns:a16="http://schemas.microsoft.com/office/drawing/2014/main" id="{0E53C700-1C73-C042-2AA9-BFE1341D96B9}"/>
              </a:ext>
            </a:extLst>
          </p:cNvPr>
          <p:cNvSpPr/>
          <p:nvPr/>
        </p:nvSpPr>
        <p:spPr>
          <a:xfrm>
            <a:off x="1466251" y="2456670"/>
            <a:ext cx="20530149" cy="943053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2144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728453" y="6810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5962EA81-BB2A-4059-9E45-D842779B753B}"/>
              </a:ext>
            </a:extLst>
          </p:cNvPr>
          <p:cNvSpPr txBox="1">
            <a:spLocks/>
          </p:cNvSpPr>
          <p:nvPr/>
        </p:nvSpPr>
        <p:spPr>
          <a:xfrm>
            <a:off x="-4674127" y="858656"/>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r>
              <a:rPr lang="en-US" sz="8800" spc="-10" dirty="0">
                <a:solidFill>
                  <a:schemeClr val="bg2"/>
                </a:solidFill>
                <a:effectLst/>
                <a:latin typeface="Century Gothic" panose="020B0502020202020204" pitchFamily="34" charset="0"/>
                <a:ea typeface="Arial" panose="020B0604020202020204" pitchFamily="34" charset="0"/>
              </a:rPr>
              <a:t>Introduction</a:t>
            </a:r>
            <a:endParaRPr lang="en-CA" sz="8800" dirty="0">
              <a:solidFill>
                <a:schemeClr val="bg2"/>
              </a:solidFill>
              <a:effectLst/>
              <a:latin typeface="Century Gothic" panose="020B0502020202020204" pitchFamily="34" charset="0"/>
              <a:ea typeface="Arial" panose="020B0604020202020204" pitchFamily="34" charset="0"/>
            </a:endParaRPr>
          </a:p>
        </p:txBody>
      </p:sp>
      <p:sp>
        <p:nvSpPr>
          <p:cNvPr id="2" name="TextBox 1">
            <a:extLst>
              <a:ext uri="{FF2B5EF4-FFF2-40B4-BE49-F238E27FC236}">
                <a16:creationId xmlns:a16="http://schemas.microsoft.com/office/drawing/2014/main" id="{D84417E4-0056-FB38-8EA2-9042B504360A}"/>
              </a:ext>
            </a:extLst>
          </p:cNvPr>
          <p:cNvSpPr txBox="1"/>
          <p:nvPr/>
        </p:nvSpPr>
        <p:spPr>
          <a:xfrm>
            <a:off x="1498600" y="3623943"/>
            <a:ext cx="20320000" cy="5466625"/>
          </a:xfrm>
          <a:prstGeom prst="rect">
            <a:avLst/>
          </a:prstGeom>
          <a:noFill/>
        </p:spPr>
        <p:txBody>
          <a:bodyPr wrap="square" rtlCol="0">
            <a:spAutoFit/>
          </a:bodyPr>
          <a:lstStyle/>
          <a:p>
            <a:pPr marL="136525">
              <a:spcBef>
                <a:spcPts val="915"/>
              </a:spcBef>
            </a:pPr>
            <a:r>
              <a:rPr lang="en-US" sz="4000" b="1" kern="0" dirty="0">
                <a:solidFill>
                  <a:schemeClr val="bg2"/>
                </a:solidFill>
                <a:effectLst/>
                <a:latin typeface="Century Gothic" panose="020B0502020202020204" pitchFamily="34" charset="0"/>
                <a:ea typeface="Arial" panose="020B0604020202020204" pitchFamily="34" charset="0"/>
              </a:rPr>
              <a:t>Engaging</a:t>
            </a:r>
            <a:r>
              <a:rPr lang="en-US" sz="4000" b="1" kern="0" spc="-35" dirty="0">
                <a:solidFill>
                  <a:schemeClr val="bg2"/>
                </a:solidFill>
                <a:effectLst/>
                <a:latin typeface="Century Gothic" panose="020B0502020202020204" pitchFamily="34" charset="0"/>
                <a:ea typeface="Arial" panose="020B0604020202020204" pitchFamily="34" charset="0"/>
              </a:rPr>
              <a:t> </a:t>
            </a:r>
            <a:r>
              <a:rPr lang="en-US" sz="4000" b="1" kern="0" dirty="0">
                <a:solidFill>
                  <a:schemeClr val="bg2"/>
                </a:solidFill>
                <a:effectLst/>
                <a:latin typeface="Century Gothic" panose="020B0502020202020204" pitchFamily="34" charset="0"/>
                <a:ea typeface="Arial" panose="020B0604020202020204" pitchFamily="34" charset="0"/>
              </a:rPr>
              <a:t>With</a:t>
            </a:r>
            <a:r>
              <a:rPr lang="en-US" sz="4000" b="1" kern="0" spc="-10" dirty="0">
                <a:solidFill>
                  <a:schemeClr val="bg2"/>
                </a:solidFill>
                <a:effectLst/>
                <a:latin typeface="Century Gothic" panose="020B0502020202020204" pitchFamily="34" charset="0"/>
                <a:ea typeface="Arial" panose="020B0604020202020204" pitchFamily="34" charset="0"/>
              </a:rPr>
              <a:t> </a:t>
            </a:r>
            <a:r>
              <a:rPr lang="en-US" sz="4000" b="1" kern="0" dirty="0">
                <a:solidFill>
                  <a:schemeClr val="bg2"/>
                </a:solidFill>
                <a:effectLst/>
                <a:latin typeface="Century Gothic" panose="020B0502020202020204" pitchFamily="34" charset="0"/>
                <a:ea typeface="Arial" panose="020B0604020202020204" pitchFamily="34" charset="0"/>
              </a:rPr>
              <a:t>Open</a:t>
            </a:r>
            <a:r>
              <a:rPr lang="en-US" sz="4000" b="1" kern="0" spc="-5" dirty="0">
                <a:solidFill>
                  <a:schemeClr val="bg2"/>
                </a:solidFill>
                <a:effectLst/>
                <a:latin typeface="Century Gothic" panose="020B0502020202020204" pitchFamily="34" charset="0"/>
                <a:ea typeface="Arial" panose="020B0604020202020204" pitchFamily="34" charset="0"/>
              </a:rPr>
              <a:t> </a:t>
            </a:r>
            <a:r>
              <a:rPr lang="en-US" sz="4000" b="1" kern="0" dirty="0">
                <a:solidFill>
                  <a:schemeClr val="bg2"/>
                </a:solidFill>
                <a:effectLst/>
                <a:latin typeface="Century Gothic" panose="020B0502020202020204" pitchFamily="34" charset="0"/>
                <a:ea typeface="Arial" panose="020B0604020202020204" pitchFamily="34" charset="0"/>
              </a:rPr>
              <a:t>Hearts</a:t>
            </a:r>
            <a:r>
              <a:rPr lang="en-US" sz="4000" b="1" kern="0" spc="-15" dirty="0">
                <a:solidFill>
                  <a:schemeClr val="bg2"/>
                </a:solidFill>
                <a:effectLst/>
                <a:latin typeface="Century Gothic" panose="020B0502020202020204" pitchFamily="34" charset="0"/>
                <a:ea typeface="Arial" panose="020B0604020202020204" pitchFamily="34" charset="0"/>
              </a:rPr>
              <a:t> </a:t>
            </a:r>
            <a:r>
              <a:rPr lang="en-US" sz="4000" b="1" kern="0" dirty="0">
                <a:solidFill>
                  <a:schemeClr val="bg2"/>
                </a:solidFill>
                <a:effectLst/>
                <a:latin typeface="Century Gothic" panose="020B0502020202020204" pitchFamily="34" charset="0"/>
                <a:ea typeface="Arial" panose="020B0604020202020204" pitchFamily="34" charset="0"/>
              </a:rPr>
              <a:t>&amp;</a:t>
            </a:r>
            <a:r>
              <a:rPr lang="en-US" sz="4000" b="1" kern="0" spc="-15" dirty="0">
                <a:solidFill>
                  <a:schemeClr val="bg2"/>
                </a:solidFill>
                <a:effectLst/>
                <a:latin typeface="Century Gothic" panose="020B0502020202020204" pitchFamily="34" charset="0"/>
                <a:ea typeface="Arial" panose="020B0604020202020204" pitchFamily="34" charset="0"/>
              </a:rPr>
              <a:t> </a:t>
            </a:r>
            <a:r>
              <a:rPr lang="en-US" sz="4000" b="1" kern="0" spc="-10" dirty="0">
                <a:solidFill>
                  <a:schemeClr val="bg2"/>
                </a:solidFill>
                <a:effectLst/>
                <a:latin typeface="Century Gothic" panose="020B0502020202020204" pitchFamily="34" charset="0"/>
                <a:ea typeface="Arial" panose="020B0604020202020204" pitchFamily="34" charset="0"/>
              </a:rPr>
              <a:t>Minds</a:t>
            </a:r>
          </a:p>
          <a:p>
            <a:pPr marL="136525">
              <a:spcBef>
                <a:spcPts val="915"/>
              </a:spcBef>
            </a:pPr>
            <a:endParaRPr lang="en-CA" sz="3200" b="1" kern="0" dirty="0">
              <a:solidFill>
                <a:schemeClr val="bg2"/>
              </a:solidFill>
              <a:effectLst/>
              <a:latin typeface="Century Gothic" panose="020B0502020202020204" pitchFamily="34" charset="0"/>
              <a:ea typeface="Arial" panose="020B0604020202020204" pitchFamily="34" charset="0"/>
            </a:endParaRPr>
          </a:p>
          <a:p>
            <a:pPr marL="136525" marR="270510">
              <a:lnSpc>
                <a:spcPct val="105000"/>
              </a:lnSpc>
              <a:spcBef>
                <a:spcPts val="375"/>
              </a:spcBef>
              <a:spcAft>
                <a:spcPts val="0"/>
              </a:spcAft>
            </a:pPr>
            <a:r>
              <a:rPr lang="en-US" sz="3200" spc="-10" dirty="0">
                <a:solidFill>
                  <a:schemeClr val="bg2"/>
                </a:solidFill>
                <a:effectLst/>
                <a:latin typeface="Century Gothic" panose="020B0502020202020204" pitchFamily="34" charset="0"/>
                <a:ea typeface="Arial" panose="020B0604020202020204" pitchFamily="34" charset="0"/>
              </a:rPr>
              <a:t>Similarly, the Gender</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and</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Sexual</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Orientation</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Pillar</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simply</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cannot</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do</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justice</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to the</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many</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different</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experiences of</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sexuality</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and </a:t>
            </a:r>
            <a:r>
              <a:rPr lang="en-US" sz="3200" dirty="0">
                <a:solidFill>
                  <a:schemeClr val="bg2"/>
                </a:solidFill>
                <a:effectLst/>
                <a:latin typeface="Century Gothic" panose="020B0502020202020204" pitchFamily="34" charset="0"/>
                <a:ea typeface="Arial" panose="020B0604020202020204" pitchFamily="34" charset="0"/>
              </a:rPr>
              <a:t>gender that exist in our community. Both sexuality and gender are private and individual experiences. Yet, these identities shape</a:t>
            </a:r>
            <a:r>
              <a:rPr lang="en-US" sz="3200" spc="20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how</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students,</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staff</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faculty</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engage</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with</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community,</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turn</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how</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members</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community</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engage</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with</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them.</a:t>
            </a:r>
            <a:endParaRPr lang="en-CA" sz="3200" dirty="0">
              <a:solidFill>
                <a:schemeClr val="bg2"/>
              </a:solidFill>
              <a:effectLst/>
              <a:latin typeface="Century Gothic" panose="020B0502020202020204" pitchFamily="34" charset="0"/>
              <a:ea typeface="Arial" panose="020B0604020202020204" pitchFamily="34" charset="0"/>
            </a:endParaRPr>
          </a:p>
          <a:p>
            <a:r>
              <a:rPr lang="en-US" sz="3200" dirty="0">
                <a:solidFill>
                  <a:schemeClr val="bg2"/>
                </a:solidFill>
                <a:effectLst/>
                <a:latin typeface="Century Gothic" panose="020B0502020202020204" pitchFamily="34" charset="0"/>
                <a:ea typeface="Arial" panose="020B0604020202020204" pitchFamily="34" charset="0"/>
              </a:rPr>
              <a:t> </a:t>
            </a:r>
          </a:p>
          <a:p>
            <a:r>
              <a:rPr lang="en-US" sz="3200" dirty="0">
                <a:solidFill>
                  <a:schemeClr val="bg2"/>
                </a:solidFill>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These descriptions are not exhaustive, nor can they describe our community in its entirety. These   </a:t>
            </a:r>
          </a:p>
          <a:p>
            <a:r>
              <a:rPr lang="en-US" sz="3200" dirty="0">
                <a:solidFill>
                  <a:schemeClr val="bg2"/>
                </a:solidFill>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descriptions do offer space to once</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again</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begin,</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deepen</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or</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extend</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your</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learning</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about</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gender</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65" dirty="0">
                <a:solidFill>
                  <a:schemeClr val="bg2"/>
                </a:solidFill>
                <a:effectLst/>
                <a:latin typeface="Century Gothic" panose="020B0502020202020204" pitchFamily="34" charset="0"/>
                <a:ea typeface="Arial" panose="020B0604020202020204" pitchFamily="34" charset="0"/>
              </a:rPr>
              <a:t> </a:t>
            </a:r>
          </a:p>
          <a:p>
            <a:r>
              <a:rPr lang="en-US" sz="3200" spc="-65" dirty="0">
                <a:solidFill>
                  <a:schemeClr val="bg2"/>
                </a:solidFill>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sexuality.</a:t>
            </a:r>
            <a:r>
              <a:rPr lang="en-CA" sz="3200" dirty="0">
                <a:solidFill>
                  <a:schemeClr val="bg2"/>
                </a:solidFill>
                <a:effectLst/>
                <a:latin typeface="Century Gothic" panose="020B0502020202020204" pitchFamily="34" charset="0"/>
              </a:rPr>
              <a:t> </a:t>
            </a:r>
            <a:endParaRPr lang="en-CA" sz="32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36403099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635425" y="2596331"/>
            <a:ext cx="20548600" cy="9913676"/>
          </a:xfrm>
          <a:prstGeom prst="rect">
            <a:avLst/>
          </a:prstGeom>
          <a:noFill/>
        </p:spPr>
        <p:txBody>
          <a:bodyPr wrap="square" rtlCol="0">
            <a:spAutoFit/>
          </a:bodyPr>
          <a:lstStyle/>
          <a:p>
            <a:pPr marL="69850" marR="6674485">
              <a:lnSpc>
                <a:spcPct val="171000"/>
              </a:lnSpc>
              <a:spcBef>
                <a:spcPts val="5"/>
              </a:spcBef>
              <a:spcAft>
                <a:spcPts val="0"/>
              </a:spcAft>
            </a:pPr>
            <a:r>
              <a:rPr lang="en-US" b="1" dirty="0">
                <a:solidFill>
                  <a:schemeClr val="bg1"/>
                </a:solidFill>
                <a:effectLst/>
                <a:latin typeface="Century Gothic" panose="020B0502020202020204" pitchFamily="34" charset="0"/>
                <a:ea typeface="Arial" panose="020B0604020202020204" pitchFamily="34" charset="0"/>
              </a:rPr>
              <a:t>Black</a:t>
            </a:r>
            <a:r>
              <a:rPr lang="en-US" b="1" spc="-70" dirty="0">
                <a:solidFill>
                  <a:schemeClr val="bg1"/>
                </a:solidFill>
                <a:effectLst/>
                <a:latin typeface="Century Gothic" panose="020B0502020202020204" pitchFamily="34" charset="0"/>
                <a:ea typeface="Arial" panose="020B0604020202020204" pitchFamily="34" charset="0"/>
              </a:rPr>
              <a:t> </a:t>
            </a:r>
            <a:r>
              <a:rPr lang="en-US" b="1" dirty="0">
                <a:solidFill>
                  <a:schemeClr val="bg1"/>
                </a:solidFill>
                <a:effectLst/>
                <a:latin typeface="Century Gothic" panose="020B0502020202020204" pitchFamily="34" charset="0"/>
                <a:ea typeface="Arial" panose="020B0604020202020204" pitchFamily="34" charset="0"/>
              </a:rPr>
              <a:t>in</a:t>
            </a:r>
            <a:r>
              <a:rPr lang="en-US" b="1" spc="-65" dirty="0">
                <a:solidFill>
                  <a:schemeClr val="bg1"/>
                </a:solidFill>
                <a:effectLst/>
                <a:latin typeface="Century Gothic" panose="020B0502020202020204" pitchFamily="34" charset="0"/>
                <a:ea typeface="Arial" panose="020B0604020202020204" pitchFamily="34" charset="0"/>
              </a:rPr>
              <a:t> </a:t>
            </a:r>
            <a:r>
              <a:rPr lang="en-US" b="1" dirty="0">
                <a:solidFill>
                  <a:schemeClr val="bg1"/>
                </a:solidFill>
                <a:effectLst/>
                <a:latin typeface="Century Gothic" panose="020B0502020202020204" pitchFamily="34" charset="0"/>
                <a:ea typeface="Arial" panose="020B0604020202020204" pitchFamily="34" charset="0"/>
              </a:rPr>
              <a:t>Canada</a:t>
            </a:r>
          </a:p>
          <a:p>
            <a:pPr marL="69850" marR="6674485">
              <a:lnSpc>
                <a:spcPct val="171000"/>
              </a:lnSpc>
              <a:spcBef>
                <a:spcPts val="5"/>
              </a:spcBef>
              <a:spcAft>
                <a:spcPts val="0"/>
              </a:spcAft>
            </a:pPr>
            <a:endParaRPr lang="en-US" sz="3200" b="1" dirty="0">
              <a:solidFill>
                <a:schemeClr val="bg1"/>
              </a:solidFill>
              <a:effectLst/>
              <a:latin typeface="Century Gothic" panose="020B0502020202020204" pitchFamily="34" charset="0"/>
              <a:ea typeface="Arial" panose="020B0604020202020204" pitchFamily="34" charset="0"/>
            </a:endParaRPr>
          </a:p>
          <a:p>
            <a:pPr marL="12065">
              <a:spcBef>
                <a:spcPts val="85"/>
              </a:spcBef>
              <a:spcAft>
                <a:spcPts val="0"/>
              </a:spcAft>
            </a:pPr>
            <a:r>
              <a:rPr lang="en-CA" sz="3200" dirty="0">
                <a:solidFill>
                  <a:schemeClr val="bg1"/>
                </a:solidFill>
                <a:effectLst/>
                <a:latin typeface="Century Gothic" panose="020B0502020202020204" pitchFamily="34" charset="0"/>
                <a:ea typeface="Arial" panose="020B0604020202020204" pitchFamily="34" charset="0"/>
              </a:rPr>
              <a:t>“ I </a:t>
            </a:r>
            <a:r>
              <a:rPr lang="en-US" sz="3200" i="1" dirty="0">
                <a:solidFill>
                  <a:schemeClr val="bg1"/>
                </a:solidFill>
                <a:effectLst/>
                <a:latin typeface="Century Gothic" panose="020B0502020202020204" pitchFamily="34" charset="0"/>
                <a:ea typeface="Arial" panose="020B0604020202020204" pitchFamily="34" charset="0"/>
              </a:rPr>
              <a:t>am</a:t>
            </a:r>
            <a:r>
              <a:rPr lang="en-US" sz="3200" i="1" spc="-6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proudly</a:t>
            </a:r>
            <a:r>
              <a:rPr lang="en-US" sz="3200" i="1" spc="-5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Black.</a:t>
            </a:r>
            <a:r>
              <a:rPr lang="en-US" sz="3200" i="1" spc="-6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I</a:t>
            </a:r>
            <a:r>
              <a:rPr lang="en-US" sz="3200" i="1" spc="-6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view</a:t>
            </a:r>
            <a:r>
              <a:rPr lang="en-US" sz="3200" i="1" spc="-6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my</a:t>
            </a:r>
            <a:r>
              <a:rPr lang="en-US" sz="3200" i="1" spc="-4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race</a:t>
            </a:r>
            <a:r>
              <a:rPr lang="en-US" sz="3200" i="1" spc="-5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as</a:t>
            </a:r>
            <a:r>
              <a:rPr lang="en-US" sz="3200" i="1" spc="-7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a</a:t>
            </a:r>
            <a:r>
              <a:rPr lang="en-US" sz="3200" i="1" spc="-4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key</a:t>
            </a:r>
            <a:r>
              <a:rPr lang="en-US" sz="3200" i="1" spc="-4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part</a:t>
            </a:r>
            <a:r>
              <a:rPr lang="en-US" sz="3200" i="1" spc="-6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of</a:t>
            </a:r>
            <a:r>
              <a:rPr lang="en-US" sz="3200" i="1" spc="-7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my</a:t>
            </a:r>
            <a:r>
              <a:rPr lang="en-US" sz="3200" i="1" spc="-4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identity</a:t>
            </a:r>
            <a:r>
              <a:rPr lang="en-US" sz="3200" i="1" spc="-4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and</a:t>
            </a:r>
            <a:r>
              <a:rPr lang="en-US" sz="3200" i="1" spc="-5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embrace</a:t>
            </a:r>
            <a:r>
              <a:rPr lang="en-US" sz="3200" i="1" spc="-7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it.</a:t>
            </a:r>
            <a:r>
              <a:rPr lang="en-US" sz="3200" i="1" spc="-6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I</a:t>
            </a:r>
            <a:r>
              <a:rPr lang="en-US" sz="3200" i="1" spc="-6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reject</a:t>
            </a:r>
            <a:r>
              <a:rPr lang="en-US" sz="3200" i="1" spc="-5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that</a:t>
            </a:r>
            <a:r>
              <a:rPr lang="en-US" sz="3200" i="1" spc="-7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anti-Black</a:t>
            </a:r>
            <a:r>
              <a:rPr lang="en-US" sz="3200" i="1" spc="-5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racism</a:t>
            </a:r>
            <a:r>
              <a:rPr lang="en-US" sz="3200" i="1" spc="-5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is</a:t>
            </a:r>
            <a:r>
              <a:rPr lang="en-US" sz="3200" i="1" spc="-7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a reflection of Black people or that being a target of any system of oppression ever indicates that a marginalized group is inferior. Because of the systematic barriers in our society, I am often one of few Black people in the room. Sometimes, especially when I am in a new environment, this causes me to feel isolated or play the role of a casual observer. Being aware of the widely held stereotypes held</a:t>
            </a:r>
            <a:r>
              <a:rPr lang="en-US" sz="3200" i="1" spc="-1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against Black people, I am</a:t>
            </a:r>
            <a:r>
              <a:rPr lang="en-US" sz="3200" i="1" spc="-1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conscious of</a:t>
            </a:r>
            <a:r>
              <a:rPr lang="en-US" sz="3200" i="1" spc="-1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my choices including the way I</a:t>
            </a:r>
            <a:r>
              <a:rPr lang="en-US" sz="3200" i="1" spc="-2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dress, speak and act in less diverse settings. Knowing that so many Black people have been denied opportunities, assaulted, murdered… for no other reason than being Black is a constant weight I carry. I have also developed an eagerness and </a:t>
            </a:r>
            <a:r>
              <a:rPr lang="en-US" sz="3200" i="1" spc="-10" dirty="0">
                <a:solidFill>
                  <a:schemeClr val="bg1"/>
                </a:solidFill>
                <a:effectLst/>
                <a:latin typeface="Century Gothic" panose="020B0502020202020204" pitchFamily="34" charset="0"/>
                <a:ea typeface="Arial" panose="020B0604020202020204" pitchFamily="34" charset="0"/>
              </a:rPr>
              <a:t>determination</a:t>
            </a:r>
            <a:r>
              <a:rPr lang="en-US" sz="3200" i="1" spc="-30" dirty="0">
                <a:solidFill>
                  <a:schemeClr val="bg1"/>
                </a:solidFill>
                <a:effectLst/>
                <a:latin typeface="Century Gothic" panose="020B0502020202020204" pitchFamily="34" charset="0"/>
                <a:ea typeface="Arial" panose="020B0604020202020204" pitchFamily="34" charset="0"/>
              </a:rPr>
              <a:t> </a:t>
            </a:r>
            <a:r>
              <a:rPr lang="en-US" sz="3200" i="1" spc="-10" dirty="0">
                <a:solidFill>
                  <a:schemeClr val="bg1"/>
                </a:solidFill>
                <a:effectLst/>
                <a:latin typeface="Century Gothic" panose="020B0502020202020204" pitchFamily="34" charset="0"/>
                <a:ea typeface="Arial" panose="020B0604020202020204" pitchFamily="34" charset="0"/>
              </a:rPr>
              <a:t>to</a:t>
            </a:r>
            <a:r>
              <a:rPr lang="en-US" sz="3200" i="1" spc="-30" dirty="0">
                <a:solidFill>
                  <a:schemeClr val="bg1"/>
                </a:solidFill>
                <a:effectLst/>
                <a:latin typeface="Century Gothic" panose="020B0502020202020204" pitchFamily="34" charset="0"/>
                <a:ea typeface="Arial" panose="020B0604020202020204" pitchFamily="34" charset="0"/>
              </a:rPr>
              <a:t> </a:t>
            </a:r>
            <a:r>
              <a:rPr lang="en-US" sz="3200" i="1" spc="-10" dirty="0">
                <a:solidFill>
                  <a:schemeClr val="bg1"/>
                </a:solidFill>
                <a:effectLst/>
                <a:latin typeface="Century Gothic" panose="020B0502020202020204" pitchFamily="34" charset="0"/>
                <a:ea typeface="Arial" panose="020B0604020202020204" pitchFamily="34" charset="0"/>
              </a:rPr>
              <a:t>prove</a:t>
            </a:r>
            <a:r>
              <a:rPr lang="en-US" sz="3200" i="1" spc="-35" dirty="0">
                <a:solidFill>
                  <a:schemeClr val="bg1"/>
                </a:solidFill>
                <a:effectLst/>
                <a:latin typeface="Century Gothic" panose="020B0502020202020204" pitchFamily="34" charset="0"/>
                <a:ea typeface="Arial" panose="020B0604020202020204" pitchFamily="34" charset="0"/>
              </a:rPr>
              <a:t> </a:t>
            </a:r>
            <a:r>
              <a:rPr lang="en-US" sz="3200" i="1" spc="-10" dirty="0">
                <a:solidFill>
                  <a:schemeClr val="bg1"/>
                </a:solidFill>
                <a:effectLst/>
                <a:latin typeface="Century Gothic" panose="020B0502020202020204" pitchFamily="34" charset="0"/>
                <a:ea typeface="Arial" panose="020B0604020202020204" pitchFamily="34" charset="0"/>
              </a:rPr>
              <a:t>that</a:t>
            </a:r>
            <a:r>
              <a:rPr lang="en-US" sz="3200" i="1" spc="-40" dirty="0">
                <a:solidFill>
                  <a:schemeClr val="bg1"/>
                </a:solidFill>
                <a:effectLst/>
                <a:latin typeface="Century Gothic" panose="020B0502020202020204" pitchFamily="34" charset="0"/>
                <a:ea typeface="Arial" panose="020B0604020202020204" pitchFamily="34" charset="0"/>
              </a:rPr>
              <a:t> </a:t>
            </a:r>
            <a:r>
              <a:rPr lang="en-US" sz="3200" i="1" spc="-10" dirty="0">
                <a:solidFill>
                  <a:schemeClr val="bg1"/>
                </a:solidFill>
                <a:effectLst/>
                <a:latin typeface="Century Gothic" panose="020B0502020202020204" pitchFamily="34" charset="0"/>
                <a:ea typeface="Arial" panose="020B0604020202020204" pitchFamily="34" charset="0"/>
              </a:rPr>
              <a:t>these</a:t>
            </a:r>
            <a:r>
              <a:rPr lang="en-US" sz="3200" i="1" spc="-60" dirty="0">
                <a:solidFill>
                  <a:schemeClr val="bg1"/>
                </a:solidFill>
                <a:effectLst/>
                <a:latin typeface="Century Gothic" panose="020B0502020202020204" pitchFamily="34" charset="0"/>
                <a:ea typeface="Arial" panose="020B0604020202020204" pitchFamily="34" charset="0"/>
              </a:rPr>
              <a:t> </a:t>
            </a:r>
            <a:r>
              <a:rPr lang="en-US" sz="3200" i="1" spc="-10" dirty="0">
                <a:solidFill>
                  <a:schemeClr val="bg1"/>
                </a:solidFill>
                <a:effectLst/>
                <a:latin typeface="Century Gothic" panose="020B0502020202020204" pitchFamily="34" charset="0"/>
                <a:ea typeface="Arial" panose="020B0604020202020204" pitchFamily="34" charset="0"/>
              </a:rPr>
              <a:t>negative</a:t>
            </a:r>
            <a:r>
              <a:rPr lang="en-US" sz="3200" i="1" spc="-35" dirty="0">
                <a:solidFill>
                  <a:schemeClr val="bg1"/>
                </a:solidFill>
                <a:effectLst/>
                <a:latin typeface="Century Gothic" panose="020B0502020202020204" pitchFamily="34" charset="0"/>
                <a:ea typeface="Arial" panose="020B0604020202020204" pitchFamily="34" charset="0"/>
              </a:rPr>
              <a:t> </a:t>
            </a:r>
            <a:r>
              <a:rPr lang="en-US" sz="3200" i="1" spc="-10" dirty="0">
                <a:solidFill>
                  <a:schemeClr val="bg1"/>
                </a:solidFill>
                <a:effectLst/>
                <a:latin typeface="Century Gothic" panose="020B0502020202020204" pitchFamily="34" charset="0"/>
                <a:ea typeface="Arial" panose="020B0604020202020204" pitchFamily="34" charset="0"/>
              </a:rPr>
              <a:t>stereotypes</a:t>
            </a:r>
            <a:r>
              <a:rPr lang="en-US" sz="3200" i="1" spc="-30" dirty="0">
                <a:solidFill>
                  <a:schemeClr val="bg1"/>
                </a:solidFill>
                <a:effectLst/>
                <a:latin typeface="Century Gothic" panose="020B0502020202020204" pitchFamily="34" charset="0"/>
                <a:ea typeface="Arial" panose="020B0604020202020204" pitchFamily="34" charset="0"/>
              </a:rPr>
              <a:t> </a:t>
            </a:r>
            <a:r>
              <a:rPr lang="en-US" sz="3200" i="1" spc="-10" dirty="0">
                <a:solidFill>
                  <a:schemeClr val="bg1"/>
                </a:solidFill>
                <a:effectLst/>
                <a:latin typeface="Century Gothic" panose="020B0502020202020204" pitchFamily="34" charset="0"/>
                <a:ea typeface="Arial" panose="020B0604020202020204" pitchFamily="34" charset="0"/>
              </a:rPr>
              <a:t>are</a:t>
            </a:r>
            <a:r>
              <a:rPr lang="en-US" sz="3200" i="1" spc="-35" dirty="0">
                <a:solidFill>
                  <a:schemeClr val="bg1"/>
                </a:solidFill>
                <a:effectLst/>
                <a:latin typeface="Century Gothic" panose="020B0502020202020204" pitchFamily="34" charset="0"/>
                <a:ea typeface="Arial" panose="020B0604020202020204" pitchFamily="34" charset="0"/>
              </a:rPr>
              <a:t> </a:t>
            </a:r>
            <a:r>
              <a:rPr lang="en-US" sz="3200" i="1" spc="-10" dirty="0">
                <a:solidFill>
                  <a:schemeClr val="bg1"/>
                </a:solidFill>
                <a:effectLst/>
                <a:latin typeface="Century Gothic" panose="020B0502020202020204" pitchFamily="34" charset="0"/>
                <a:ea typeface="Arial" panose="020B0604020202020204" pitchFamily="34" charset="0"/>
              </a:rPr>
              <a:t>not</a:t>
            </a:r>
            <a:r>
              <a:rPr lang="en-US" sz="3200" i="1" spc="-40" dirty="0">
                <a:solidFill>
                  <a:schemeClr val="bg1"/>
                </a:solidFill>
                <a:effectLst/>
                <a:latin typeface="Century Gothic" panose="020B0502020202020204" pitchFamily="34" charset="0"/>
                <a:ea typeface="Arial" panose="020B0604020202020204" pitchFamily="34" charset="0"/>
              </a:rPr>
              <a:t> </a:t>
            </a:r>
            <a:r>
              <a:rPr lang="en-US" sz="3200" i="1" spc="-10" dirty="0">
                <a:solidFill>
                  <a:schemeClr val="bg1"/>
                </a:solidFill>
                <a:effectLst/>
                <a:latin typeface="Century Gothic" panose="020B0502020202020204" pitchFamily="34" charset="0"/>
                <a:ea typeface="Arial" panose="020B0604020202020204" pitchFamily="34" charset="0"/>
              </a:rPr>
              <a:t>true</a:t>
            </a:r>
            <a:r>
              <a:rPr lang="en-US" sz="3200" i="1" spc="-35" dirty="0">
                <a:solidFill>
                  <a:schemeClr val="bg1"/>
                </a:solidFill>
                <a:effectLst/>
                <a:latin typeface="Century Gothic" panose="020B0502020202020204" pitchFamily="34" charset="0"/>
                <a:ea typeface="Arial" panose="020B0604020202020204" pitchFamily="34" charset="0"/>
              </a:rPr>
              <a:t> </a:t>
            </a:r>
            <a:r>
              <a:rPr lang="en-US" sz="3200" i="1" spc="-10" dirty="0">
                <a:solidFill>
                  <a:schemeClr val="bg1"/>
                </a:solidFill>
                <a:effectLst/>
                <a:latin typeface="Century Gothic" panose="020B0502020202020204" pitchFamily="34" charset="0"/>
                <a:ea typeface="Arial" panose="020B0604020202020204" pitchFamily="34" charset="0"/>
              </a:rPr>
              <a:t>but</a:t>
            </a:r>
            <a:r>
              <a:rPr lang="en-US" sz="3200" i="1" spc="-40" dirty="0">
                <a:solidFill>
                  <a:schemeClr val="bg1"/>
                </a:solidFill>
                <a:effectLst/>
                <a:latin typeface="Century Gothic" panose="020B0502020202020204" pitchFamily="34" charset="0"/>
                <a:ea typeface="Arial" panose="020B0604020202020204" pitchFamily="34" charset="0"/>
              </a:rPr>
              <a:t> </a:t>
            </a:r>
            <a:r>
              <a:rPr lang="en-US" sz="3200" i="1" spc="-10" dirty="0">
                <a:solidFill>
                  <a:schemeClr val="bg1"/>
                </a:solidFill>
                <a:effectLst/>
                <a:latin typeface="Century Gothic" panose="020B0502020202020204" pitchFamily="34" charset="0"/>
                <a:ea typeface="Arial" panose="020B0604020202020204" pitchFamily="34" charset="0"/>
              </a:rPr>
              <a:t>recognize</a:t>
            </a:r>
            <a:r>
              <a:rPr lang="en-US" sz="3200" i="1" spc="-35" dirty="0">
                <a:solidFill>
                  <a:schemeClr val="bg1"/>
                </a:solidFill>
                <a:effectLst/>
                <a:latin typeface="Century Gothic" panose="020B0502020202020204" pitchFamily="34" charset="0"/>
                <a:ea typeface="Arial" panose="020B0604020202020204" pitchFamily="34" charset="0"/>
              </a:rPr>
              <a:t> </a:t>
            </a:r>
            <a:r>
              <a:rPr lang="en-US" sz="3200" i="1" spc="-10" dirty="0">
                <a:solidFill>
                  <a:schemeClr val="bg1"/>
                </a:solidFill>
                <a:effectLst/>
                <a:latin typeface="Century Gothic" panose="020B0502020202020204" pitchFamily="34" charset="0"/>
                <a:ea typeface="Arial" panose="020B0604020202020204" pitchFamily="34" charset="0"/>
              </a:rPr>
              <a:t>that</a:t>
            </a:r>
            <a:r>
              <a:rPr lang="en-US" sz="3200" i="1" spc="-40" dirty="0">
                <a:solidFill>
                  <a:schemeClr val="bg1"/>
                </a:solidFill>
                <a:effectLst/>
                <a:latin typeface="Century Gothic" panose="020B0502020202020204" pitchFamily="34" charset="0"/>
                <a:ea typeface="Arial" panose="020B0604020202020204" pitchFamily="34" charset="0"/>
              </a:rPr>
              <a:t> </a:t>
            </a:r>
            <a:r>
              <a:rPr lang="en-US" sz="3200" i="1" spc="-10" dirty="0">
                <a:solidFill>
                  <a:schemeClr val="bg1"/>
                </a:solidFill>
                <a:effectLst/>
                <a:latin typeface="Century Gothic" panose="020B0502020202020204" pitchFamily="34" charset="0"/>
                <a:ea typeface="Arial" panose="020B0604020202020204" pitchFamily="34" charset="0"/>
              </a:rPr>
              <a:t>this</a:t>
            </a:r>
            <a:r>
              <a:rPr lang="en-US" sz="3200" i="1" spc="-30" dirty="0">
                <a:solidFill>
                  <a:schemeClr val="bg1"/>
                </a:solidFill>
                <a:effectLst/>
                <a:latin typeface="Century Gothic" panose="020B0502020202020204" pitchFamily="34" charset="0"/>
                <a:ea typeface="Arial" panose="020B0604020202020204" pitchFamily="34" charset="0"/>
              </a:rPr>
              <a:t> </a:t>
            </a:r>
            <a:r>
              <a:rPr lang="en-US" sz="3200" i="1" spc="-10" dirty="0">
                <a:solidFill>
                  <a:schemeClr val="bg1"/>
                </a:solidFill>
                <a:effectLst/>
                <a:latin typeface="Century Gothic" panose="020B0502020202020204" pitchFamily="34" charset="0"/>
                <a:ea typeface="Arial" panose="020B0604020202020204" pitchFamily="34" charset="0"/>
              </a:rPr>
              <a:t>is</a:t>
            </a:r>
            <a:r>
              <a:rPr lang="en-US" sz="3200" i="1" spc="-30" dirty="0">
                <a:solidFill>
                  <a:schemeClr val="bg1"/>
                </a:solidFill>
                <a:effectLst/>
                <a:latin typeface="Century Gothic" panose="020B0502020202020204" pitchFamily="34" charset="0"/>
                <a:ea typeface="Arial" panose="020B0604020202020204" pitchFamily="34" charset="0"/>
              </a:rPr>
              <a:t> </a:t>
            </a:r>
            <a:r>
              <a:rPr lang="en-US" sz="3200" i="1" spc="-10" dirty="0">
                <a:solidFill>
                  <a:schemeClr val="bg1"/>
                </a:solidFill>
                <a:effectLst/>
                <a:latin typeface="Century Gothic" panose="020B0502020202020204" pitchFamily="34" charset="0"/>
                <a:ea typeface="Arial" panose="020B0604020202020204" pitchFamily="34" charset="0"/>
              </a:rPr>
              <a:t>no</a:t>
            </a:r>
            <a:r>
              <a:rPr lang="en-US" sz="3200" i="1" spc="-30" dirty="0">
                <a:solidFill>
                  <a:schemeClr val="bg1"/>
                </a:solidFill>
                <a:effectLst/>
                <a:latin typeface="Century Gothic" panose="020B0502020202020204" pitchFamily="34" charset="0"/>
                <a:ea typeface="Arial" panose="020B0604020202020204" pitchFamily="34" charset="0"/>
              </a:rPr>
              <a:t> </a:t>
            </a:r>
            <a:r>
              <a:rPr lang="en-US" sz="3200" i="1" spc="-10" dirty="0">
                <a:solidFill>
                  <a:schemeClr val="bg1"/>
                </a:solidFill>
                <a:effectLst/>
                <a:latin typeface="Century Gothic" panose="020B0502020202020204" pitchFamily="34" charset="0"/>
                <a:ea typeface="Arial" panose="020B0604020202020204" pitchFamily="34" charset="0"/>
              </a:rPr>
              <a:t>easy</a:t>
            </a:r>
            <a:r>
              <a:rPr lang="en-US" sz="3200" i="1" spc="-25" dirty="0">
                <a:solidFill>
                  <a:schemeClr val="bg1"/>
                </a:solidFill>
                <a:effectLst/>
                <a:latin typeface="Century Gothic" panose="020B0502020202020204" pitchFamily="34" charset="0"/>
                <a:ea typeface="Arial" panose="020B0604020202020204" pitchFamily="34" charset="0"/>
              </a:rPr>
              <a:t> </a:t>
            </a:r>
            <a:r>
              <a:rPr lang="en-US" sz="3200" i="1" spc="-10" dirty="0">
                <a:solidFill>
                  <a:schemeClr val="bg1"/>
                </a:solidFill>
                <a:effectLst/>
                <a:latin typeface="Century Gothic" panose="020B0502020202020204" pitchFamily="34" charset="0"/>
                <a:ea typeface="Arial" panose="020B0604020202020204" pitchFamily="34" charset="0"/>
              </a:rPr>
              <a:t>task.</a:t>
            </a:r>
            <a:r>
              <a:rPr lang="en-US" sz="3200" i="1" spc="-40" dirty="0">
                <a:solidFill>
                  <a:schemeClr val="bg1"/>
                </a:solidFill>
                <a:effectLst/>
                <a:latin typeface="Century Gothic" panose="020B0502020202020204" pitchFamily="34" charset="0"/>
                <a:ea typeface="Arial" panose="020B0604020202020204" pitchFamily="34" charset="0"/>
              </a:rPr>
              <a:t> </a:t>
            </a:r>
            <a:r>
              <a:rPr lang="en-US" sz="3200" i="1" spc="-10" dirty="0">
                <a:solidFill>
                  <a:schemeClr val="bg1"/>
                </a:solidFill>
                <a:effectLst/>
                <a:latin typeface="Century Gothic" panose="020B0502020202020204" pitchFamily="34" charset="0"/>
                <a:ea typeface="Arial" panose="020B0604020202020204" pitchFamily="34" charset="0"/>
              </a:rPr>
              <a:t>Because</a:t>
            </a:r>
            <a:r>
              <a:rPr lang="en-US" sz="3200" i="1" spc="-35" dirty="0">
                <a:solidFill>
                  <a:schemeClr val="bg1"/>
                </a:solidFill>
                <a:effectLst/>
                <a:latin typeface="Century Gothic" panose="020B0502020202020204" pitchFamily="34" charset="0"/>
                <a:ea typeface="Arial" panose="020B0604020202020204" pitchFamily="34" charset="0"/>
              </a:rPr>
              <a:t> </a:t>
            </a:r>
            <a:r>
              <a:rPr lang="en-US" sz="3200" i="1" spc="-10" dirty="0">
                <a:solidFill>
                  <a:schemeClr val="bg1"/>
                </a:solidFill>
                <a:effectLst/>
                <a:latin typeface="Century Gothic" panose="020B0502020202020204" pitchFamily="34" charset="0"/>
                <a:ea typeface="Arial" panose="020B0604020202020204" pitchFamily="34" charset="0"/>
              </a:rPr>
              <a:t>I </a:t>
            </a:r>
            <a:r>
              <a:rPr lang="en-US" sz="3200" i="1" dirty="0">
                <a:solidFill>
                  <a:schemeClr val="bg1"/>
                </a:solidFill>
                <a:effectLst/>
                <a:latin typeface="Century Gothic" panose="020B0502020202020204" pitchFamily="34" charset="0"/>
                <a:ea typeface="Arial" panose="020B0604020202020204" pitchFamily="34" charset="0"/>
              </a:rPr>
              <a:t>know</a:t>
            </a:r>
            <a:r>
              <a:rPr lang="en-US" sz="3200" i="1" spc="-7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what</a:t>
            </a:r>
            <a:r>
              <a:rPr lang="en-US" sz="3200" i="1" spc="-5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it</a:t>
            </a:r>
            <a:r>
              <a:rPr lang="en-US" sz="3200" i="1" spc="-7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feels</a:t>
            </a:r>
            <a:r>
              <a:rPr lang="en-US" sz="3200" i="1" spc="-4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like</a:t>
            </a:r>
            <a:r>
              <a:rPr lang="en-US" sz="3200" i="1" spc="-4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to</a:t>
            </a:r>
            <a:r>
              <a:rPr lang="en-US" sz="3200" i="1" spc="-4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be</a:t>
            </a:r>
            <a:r>
              <a:rPr lang="en-US" sz="3200" i="1" spc="-7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stared</a:t>
            </a:r>
            <a:r>
              <a:rPr lang="en-US" sz="3200" i="1" spc="-4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at</a:t>
            </a:r>
            <a:r>
              <a:rPr lang="en-US" sz="3200" i="1" spc="-7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and</a:t>
            </a:r>
            <a:r>
              <a:rPr lang="en-US" sz="3200" i="1" spc="-6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judged</a:t>
            </a:r>
            <a:r>
              <a:rPr lang="en-US" sz="3200" i="1" spc="-4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for</a:t>
            </a:r>
            <a:r>
              <a:rPr lang="en-US" sz="3200" i="1" spc="-6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no</a:t>
            </a:r>
            <a:r>
              <a:rPr lang="en-US" sz="3200" i="1" spc="-4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other</a:t>
            </a:r>
            <a:r>
              <a:rPr lang="en-US" sz="3200" i="1" spc="-6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reason</a:t>
            </a:r>
            <a:r>
              <a:rPr lang="en-US" sz="3200" i="1" spc="-4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but</a:t>
            </a:r>
            <a:r>
              <a:rPr lang="en-US" sz="3200" i="1" spc="-5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my</a:t>
            </a:r>
            <a:r>
              <a:rPr lang="en-US" sz="3200" i="1" spc="-3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race,</a:t>
            </a:r>
            <a:r>
              <a:rPr lang="en-US" sz="3200" i="1" spc="-7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I</a:t>
            </a:r>
            <a:r>
              <a:rPr lang="en-US" sz="3200" i="1" spc="-5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always</a:t>
            </a:r>
            <a:r>
              <a:rPr lang="en-US" sz="3200" i="1" spc="-4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try</a:t>
            </a:r>
            <a:r>
              <a:rPr lang="en-US" sz="3200" i="1" spc="-4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to</a:t>
            </a:r>
            <a:r>
              <a:rPr lang="en-US" sz="3200" i="1" spc="-7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treat</a:t>
            </a:r>
            <a:r>
              <a:rPr lang="en-US" sz="3200" i="1" spc="-5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everyone</a:t>
            </a:r>
            <a:r>
              <a:rPr lang="en-US" sz="3200" i="1" spc="-5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fairly</a:t>
            </a:r>
            <a:r>
              <a:rPr lang="en-CA" sz="3200" i="1"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and</a:t>
            </a:r>
            <a:r>
              <a:rPr lang="en-US" sz="3200" i="1" spc="-2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not</a:t>
            </a:r>
            <a:r>
              <a:rPr lang="en-US" sz="3200" i="1" spc="-3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succumb</a:t>
            </a:r>
            <a:r>
              <a:rPr lang="en-US" sz="3200" i="1" spc="-2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to</a:t>
            </a:r>
            <a:r>
              <a:rPr lang="en-US" sz="3200" i="1" spc="-2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unconscious</a:t>
            </a:r>
            <a:r>
              <a:rPr lang="en-US" sz="3200" i="1" spc="-2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bias.</a:t>
            </a:r>
            <a:r>
              <a:rPr lang="en-US" sz="3200" i="1" spc="30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I</a:t>
            </a:r>
            <a:r>
              <a:rPr lang="en-US" sz="3200" i="1" spc="-3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have</a:t>
            </a:r>
            <a:r>
              <a:rPr lang="en-US" sz="3200" i="1" spc="-2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not</a:t>
            </a:r>
            <a:r>
              <a:rPr lang="en-US" sz="3200" i="1" spc="-3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lost</a:t>
            </a:r>
            <a:r>
              <a:rPr lang="en-US" sz="3200" i="1" spc="-3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all</a:t>
            </a:r>
            <a:r>
              <a:rPr lang="en-US" sz="3200" i="1" spc="-3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hope</a:t>
            </a:r>
            <a:r>
              <a:rPr lang="en-US" sz="3200" i="1" spc="-3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though,</a:t>
            </a:r>
            <a:r>
              <a:rPr lang="en-US" sz="3200" i="1" spc="-2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and</a:t>
            </a:r>
            <a:r>
              <a:rPr lang="en-US" sz="3200" i="1" spc="-1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I</a:t>
            </a:r>
            <a:r>
              <a:rPr lang="en-US" sz="3200" i="1" spc="-3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do</a:t>
            </a:r>
            <a:r>
              <a:rPr lang="en-US" sz="3200" i="1" spc="-1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believe</a:t>
            </a:r>
            <a:r>
              <a:rPr lang="en-US" sz="3200" i="1" spc="-3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that</a:t>
            </a:r>
            <a:r>
              <a:rPr lang="en-US" sz="3200" i="1" spc="-3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we</a:t>
            </a:r>
            <a:r>
              <a:rPr lang="en-US" sz="3200" i="1" spc="-2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can</a:t>
            </a:r>
            <a:r>
              <a:rPr lang="en-US" sz="3200" i="1" spc="-2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move</a:t>
            </a:r>
            <a:r>
              <a:rPr lang="en-US" sz="3200" i="1" spc="-3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towards</a:t>
            </a:r>
            <a:r>
              <a:rPr lang="en-US" sz="3200" i="1" spc="-20" dirty="0">
                <a:solidFill>
                  <a:schemeClr val="bg1"/>
                </a:solidFill>
                <a:effectLst/>
                <a:latin typeface="Century Gothic" panose="020B0502020202020204" pitchFamily="34" charset="0"/>
                <a:ea typeface="Arial" panose="020B0604020202020204" pitchFamily="34" charset="0"/>
              </a:rPr>
              <a:t> a more </a:t>
            </a:r>
            <a:r>
              <a:rPr lang="en-US" sz="3200" i="1" dirty="0">
                <a:solidFill>
                  <a:schemeClr val="bg1"/>
                </a:solidFill>
                <a:effectLst/>
                <a:latin typeface="Century Gothic" panose="020B0502020202020204" pitchFamily="34" charset="0"/>
                <a:ea typeface="Arial" panose="020B0604020202020204" pitchFamily="34" charset="0"/>
              </a:rPr>
              <a:t>equitable</a:t>
            </a:r>
            <a:r>
              <a:rPr lang="en-US" sz="3200" i="1" spc="-2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society.</a:t>
            </a:r>
            <a:r>
              <a:rPr lang="en-US" sz="3200" i="1" spc="-3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As</a:t>
            </a:r>
            <a:r>
              <a:rPr lang="en-US" sz="3200" i="1" spc="-1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sad</a:t>
            </a:r>
            <a:r>
              <a:rPr lang="en-US" sz="3200" i="1" spc="-2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as</a:t>
            </a:r>
            <a:r>
              <a:rPr lang="en-US" sz="3200" i="1" spc="-2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it</a:t>
            </a:r>
            <a:r>
              <a:rPr lang="en-US" sz="3200" i="1" spc="-3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is</a:t>
            </a:r>
            <a:r>
              <a:rPr lang="en-US" sz="3200" i="1" spc="-2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to</a:t>
            </a:r>
            <a:r>
              <a:rPr lang="en-US" sz="3200" i="1" spc="-2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say,</a:t>
            </a:r>
            <a:r>
              <a:rPr lang="en-US" sz="3200" i="1" spc="-2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the</a:t>
            </a:r>
            <a:r>
              <a:rPr lang="en-US" sz="3200" i="1" spc="-2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struggle</a:t>
            </a:r>
            <a:r>
              <a:rPr lang="en-US" sz="3200" i="1" spc="-3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has</a:t>
            </a:r>
            <a:r>
              <a:rPr lang="en-US" sz="3200" i="1" spc="-2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become</a:t>
            </a:r>
            <a:r>
              <a:rPr lang="en-US" sz="3200" i="1" spc="-3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so</a:t>
            </a:r>
            <a:r>
              <a:rPr lang="en-US" sz="3200" i="1" spc="-2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evident</a:t>
            </a:r>
            <a:r>
              <a:rPr lang="en-US" sz="3200" i="1" spc="-3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that</a:t>
            </a:r>
            <a:r>
              <a:rPr lang="en-US" sz="3200" i="1" spc="-3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it</a:t>
            </a:r>
            <a:r>
              <a:rPr lang="en-US" sz="3200" i="1" spc="3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is</a:t>
            </a:r>
            <a:r>
              <a:rPr lang="en-US" sz="3200" i="1" spc="-1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almost</a:t>
            </a:r>
            <a:r>
              <a:rPr lang="en-US" sz="3200" i="1" spc="-3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impossible</a:t>
            </a:r>
            <a:r>
              <a:rPr lang="en-US" sz="3200" i="1" spc="-2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to</a:t>
            </a:r>
            <a:r>
              <a:rPr lang="en-US" sz="3200" i="1" spc="-25" dirty="0">
                <a:solidFill>
                  <a:schemeClr val="bg1"/>
                </a:solidFill>
                <a:effectLst/>
                <a:latin typeface="Century Gothic" panose="020B0502020202020204" pitchFamily="34" charset="0"/>
                <a:ea typeface="Arial" panose="020B0604020202020204" pitchFamily="34" charset="0"/>
              </a:rPr>
              <a:t> </a:t>
            </a:r>
            <a:r>
              <a:rPr lang="en-US" sz="3200" i="1" spc="-10" dirty="0">
                <a:solidFill>
                  <a:schemeClr val="bg1"/>
                </a:solidFill>
                <a:effectLst/>
                <a:latin typeface="Century Gothic" panose="020B0502020202020204" pitchFamily="34" charset="0"/>
                <a:ea typeface="Arial" panose="020B0604020202020204" pitchFamily="34" charset="0"/>
              </a:rPr>
              <a:t>ignore.</a:t>
            </a:r>
            <a:r>
              <a:rPr lang="en-CA" sz="3200" spc="-10" dirty="0">
                <a:solidFill>
                  <a:schemeClr val="bg1"/>
                </a:solidFill>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People</a:t>
            </a:r>
            <a:r>
              <a:rPr lang="en-US" sz="3200" i="1" spc="-1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are</a:t>
            </a:r>
            <a:r>
              <a:rPr lang="en-US" sz="3200" i="1" spc="-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more</a:t>
            </a:r>
            <a:r>
              <a:rPr lang="en-US" sz="3200" i="1" spc="-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willing to</a:t>
            </a:r>
            <a:r>
              <a:rPr lang="en-US" sz="3200" i="1" spc="-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listen,</a:t>
            </a:r>
            <a:r>
              <a:rPr lang="en-US" sz="3200" i="1" spc="-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to</a:t>
            </a:r>
            <a:r>
              <a:rPr lang="en-US" sz="3200" i="1" spc="-3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learn and to</a:t>
            </a:r>
            <a:r>
              <a:rPr lang="en-US" sz="3200" i="1" spc="-3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stand up</a:t>
            </a:r>
            <a:r>
              <a:rPr lang="en-US" sz="3200" i="1" spc="-3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as</a:t>
            </a:r>
            <a:r>
              <a:rPr lang="en-US" sz="3200" i="1" spc="-30"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an ally.</a:t>
            </a:r>
            <a:r>
              <a:rPr lang="en-US" sz="3200" i="1" spc="-1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When we</a:t>
            </a:r>
            <a:r>
              <a:rPr lang="en-US" sz="3200" i="1" spc="-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unite,</a:t>
            </a:r>
            <a:r>
              <a:rPr lang="en-US" sz="3200" i="1" spc="-15" dirty="0">
                <a:solidFill>
                  <a:schemeClr val="bg1"/>
                </a:solidFill>
                <a:effectLst/>
                <a:latin typeface="Century Gothic" panose="020B0502020202020204" pitchFamily="34" charset="0"/>
                <a:ea typeface="Arial" panose="020B0604020202020204" pitchFamily="34" charset="0"/>
              </a:rPr>
              <a:t> </a:t>
            </a:r>
            <a:r>
              <a:rPr lang="en-US" sz="3200" i="1" dirty="0">
                <a:solidFill>
                  <a:schemeClr val="bg1"/>
                </a:solidFill>
                <a:effectLst/>
                <a:latin typeface="Century Gothic" panose="020B0502020202020204" pitchFamily="34" charset="0"/>
                <a:ea typeface="Arial" panose="020B0604020202020204" pitchFamily="34" charset="0"/>
              </a:rPr>
              <a:t>anything is</a:t>
            </a:r>
            <a:r>
              <a:rPr lang="en-US" sz="3200" i="1" spc="-30" dirty="0">
                <a:solidFill>
                  <a:schemeClr val="bg1"/>
                </a:solidFill>
                <a:effectLst/>
                <a:latin typeface="Century Gothic" panose="020B0502020202020204" pitchFamily="34" charset="0"/>
                <a:ea typeface="Arial" panose="020B0604020202020204" pitchFamily="34" charset="0"/>
              </a:rPr>
              <a:t> </a:t>
            </a:r>
            <a:r>
              <a:rPr lang="en-US" sz="3200" i="1" spc="-10" dirty="0">
                <a:solidFill>
                  <a:schemeClr val="bg1"/>
                </a:solidFill>
                <a:effectLst/>
                <a:latin typeface="Century Gothic" panose="020B0502020202020204" pitchFamily="34" charset="0"/>
                <a:ea typeface="Arial" panose="020B0604020202020204" pitchFamily="34" charset="0"/>
              </a:rPr>
              <a:t>possible.”</a:t>
            </a:r>
            <a:r>
              <a:rPr lang="en-CA" sz="3200" dirty="0">
                <a:solidFill>
                  <a:schemeClr val="bg1"/>
                </a:solidFill>
                <a:effectLst/>
                <a:latin typeface="Century Gothic" panose="020B0502020202020204" pitchFamily="34" charset="0"/>
              </a:rPr>
              <a:t> </a:t>
            </a:r>
            <a:endParaRPr lang="en-CA" sz="3200" dirty="0">
              <a:solidFill>
                <a:schemeClr val="bg1"/>
              </a:solidFill>
              <a:effectLst/>
              <a:latin typeface="Century Gothic" panose="020B0502020202020204" pitchFamily="34" charset="0"/>
              <a:ea typeface="Arial" panose="020B0604020202020204" pitchFamily="34" charset="0"/>
            </a:endParaRPr>
          </a:p>
          <a:p>
            <a:pPr marL="12065">
              <a:lnSpc>
                <a:spcPct val="105000"/>
              </a:lnSpc>
              <a:spcBef>
                <a:spcPts val="25"/>
              </a:spcBef>
              <a:spcAft>
                <a:spcPts val="0"/>
              </a:spcAft>
            </a:pPr>
            <a:endParaRPr lang="en-CA" sz="3200" i="1" dirty="0">
              <a:solidFill>
                <a:schemeClr val="bg1"/>
              </a:solidFill>
              <a:effectLst/>
              <a:latin typeface="Century Gothic" panose="020B0502020202020204" pitchFamily="34" charset="0"/>
              <a:ea typeface="Arial" panose="020B0604020202020204" pitchFamily="34" charset="0"/>
            </a:endParaRPr>
          </a:p>
          <a:p>
            <a:pPr marL="136525">
              <a:spcBef>
                <a:spcPts val="870"/>
              </a:spcBef>
            </a:pPr>
            <a:endParaRPr lang="en-CA" sz="3200" b="1" i="1" dirty="0">
              <a:solidFill>
                <a:schemeClr val="bg1"/>
              </a:solidFill>
              <a:effectLst/>
              <a:latin typeface="Century Gothic" panose="020B0502020202020204" pitchFamily="34" charset="0"/>
              <a:ea typeface="Arial-BoldItalicMT"/>
              <a:cs typeface="Arial-BoldItalicMT"/>
            </a:endParaRPr>
          </a:p>
        </p:txBody>
      </p:sp>
      <p:sp>
        <p:nvSpPr>
          <p:cNvPr id="5" name="Title 1">
            <a:extLst>
              <a:ext uri="{FF2B5EF4-FFF2-40B4-BE49-F238E27FC236}">
                <a16:creationId xmlns:a16="http://schemas.microsoft.com/office/drawing/2014/main" id="{672176DA-D6E4-9C43-E919-713DB1B86C8D}"/>
              </a:ext>
            </a:extLst>
          </p:cNvPr>
          <p:cNvSpPr txBox="1">
            <a:spLocks/>
          </p:cNvSpPr>
          <p:nvPr/>
        </p:nvSpPr>
        <p:spPr>
          <a:xfrm>
            <a:off x="1466251" y="982232"/>
            <a:ext cx="16745549"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4: Black Experiences</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41794261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635425" y="2596331"/>
            <a:ext cx="20548600" cy="8115811"/>
          </a:xfrm>
          <a:prstGeom prst="rect">
            <a:avLst/>
          </a:prstGeom>
          <a:noFill/>
        </p:spPr>
        <p:txBody>
          <a:bodyPr wrap="square" rtlCol="0">
            <a:spAutoFit/>
          </a:bodyPr>
          <a:lstStyle/>
          <a:p>
            <a:pPr marL="136525">
              <a:spcBef>
                <a:spcPts val="870"/>
              </a:spcBef>
            </a:pPr>
            <a:r>
              <a:rPr lang="en-US" sz="3200" b="1" dirty="0">
                <a:solidFill>
                  <a:schemeClr val="bg1"/>
                </a:solidFill>
                <a:effectLst/>
                <a:latin typeface="Century Gothic" panose="020B0502020202020204" pitchFamily="34" charset="0"/>
                <a:ea typeface="Arial" panose="020B0604020202020204" pitchFamily="34" charset="0"/>
              </a:rPr>
              <a:t>(YouTube</a:t>
            </a:r>
            <a:r>
              <a:rPr lang="en-US" sz="3200" b="1" spc="10" dirty="0">
                <a:solidFill>
                  <a:schemeClr val="bg1"/>
                </a:solidFill>
                <a:effectLst/>
                <a:latin typeface="Century Gothic" panose="020B0502020202020204" pitchFamily="34" charset="0"/>
                <a:ea typeface="Arial" panose="020B0604020202020204" pitchFamily="34" charset="0"/>
              </a:rPr>
              <a:t> </a:t>
            </a:r>
            <a:r>
              <a:rPr lang="en-US" sz="3200" b="1" dirty="0">
                <a:solidFill>
                  <a:schemeClr val="bg1"/>
                </a:solidFill>
                <a:effectLst/>
                <a:latin typeface="Century Gothic" panose="020B0502020202020204" pitchFamily="34" charset="0"/>
                <a:ea typeface="Arial" panose="020B0604020202020204" pitchFamily="34" charset="0"/>
              </a:rPr>
              <a:t>video</a:t>
            </a:r>
            <a:r>
              <a:rPr lang="en-US" sz="3200" b="1" spc="10" dirty="0">
                <a:solidFill>
                  <a:schemeClr val="bg1"/>
                </a:solidFill>
                <a:effectLst/>
                <a:latin typeface="Century Gothic" panose="020B0502020202020204" pitchFamily="34" charset="0"/>
                <a:ea typeface="Arial" panose="020B0604020202020204" pitchFamily="34" charset="0"/>
              </a:rPr>
              <a:t> </a:t>
            </a:r>
            <a:r>
              <a:rPr lang="en-US" sz="3200" b="1" dirty="0">
                <a:solidFill>
                  <a:schemeClr val="bg1"/>
                </a:solidFill>
                <a:effectLst/>
                <a:latin typeface="Century Gothic" panose="020B0502020202020204" pitchFamily="34" charset="0"/>
                <a:ea typeface="Arial" panose="020B0604020202020204" pitchFamily="34" charset="0"/>
              </a:rPr>
              <a:t>embedded:</a:t>
            </a:r>
            <a:r>
              <a:rPr lang="en-US" sz="3200" b="1" spc="20" dirty="0">
                <a:solidFill>
                  <a:schemeClr val="bg1"/>
                </a:solidFill>
                <a:effectLst/>
                <a:latin typeface="Century Gothic" panose="020B0502020202020204" pitchFamily="34" charset="0"/>
                <a:ea typeface="Arial" panose="020B0604020202020204" pitchFamily="34" charset="0"/>
              </a:rPr>
              <a:t> </a:t>
            </a:r>
            <a:r>
              <a:rPr lang="en-US" sz="3200" b="1" spc="-10" dirty="0">
                <a:solidFill>
                  <a:schemeClr val="bg1"/>
                </a:solidFill>
                <a:effectLst/>
                <a:latin typeface="Century Gothic" panose="020B0502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https://youtu.be/ViDtnfQ9FHc</a:t>
            </a:r>
            <a:endParaRPr lang="en-US" sz="3200" b="1" spc="-10" dirty="0">
              <a:solidFill>
                <a:schemeClr val="bg1"/>
              </a:solidFill>
              <a:effectLst/>
              <a:latin typeface="Century Gothic" panose="020B0502020202020204" pitchFamily="34" charset="0"/>
              <a:ea typeface="Arial" panose="020B0604020202020204" pitchFamily="34" charset="0"/>
            </a:endParaRPr>
          </a:p>
          <a:p>
            <a:pPr marL="136525">
              <a:spcBef>
                <a:spcPts val="870"/>
              </a:spcBef>
            </a:pPr>
            <a:endParaRPr lang="en-US" sz="3200" b="1" spc="-10" dirty="0">
              <a:solidFill>
                <a:schemeClr val="bg1"/>
              </a:solidFill>
              <a:latin typeface="Century Gothic" panose="020B0502020202020204" pitchFamily="34" charset="0"/>
              <a:ea typeface="Arial" panose="020B0604020202020204" pitchFamily="34" charset="0"/>
            </a:endParaRPr>
          </a:p>
          <a:p>
            <a:pPr marL="69850" marR="91440">
              <a:lnSpc>
                <a:spcPct val="105000"/>
              </a:lnSpc>
              <a:spcAft>
                <a:spcPts val="0"/>
              </a:spcAft>
            </a:pPr>
            <a:r>
              <a:rPr lang="en-US" sz="3200" dirty="0">
                <a:solidFill>
                  <a:schemeClr val="bg1"/>
                </a:solidFill>
                <a:effectLst/>
                <a:latin typeface="Century Gothic" panose="020B0502020202020204" pitchFamily="34" charset="0"/>
                <a:ea typeface="Arial" panose="020B0604020202020204" pitchFamily="34" charset="0"/>
              </a:rPr>
              <a:t>Racism</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against</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Black</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people</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is</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deeply</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entrenched</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in</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our</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society</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within</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variety</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of</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institutions</a:t>
            </a:r>
            <a:r>
              <a:rPr lang="en-US" sz="3200" spc="-7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as</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well</a:t>
            </a:r>
            <a:r>
              <a:rPr lang="en-US" sz="3200" spc="-4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from</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the</a:t>
            </a:r>
            <a:r>
              <a:rPr lang="en-US" sz="3200" spc="-65"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healthcare </a:t>
            </a:r>
            <a:r>
              <a:rPr lang="en-US" sz="3200" spc="-10" dirty="0">
                <a:solidFill>
                  <a:schemeClr val="bg1"/>
                </a:solidFill>
                <a:effectLst/>
                <a:latin typeface="Century Gothic" panose="020B0502020202020204" pitchFamily="34" charset="0"/>
                <a:ea typeface="Arial" panose="020B0604020202020204" pitchFamily="34" charset="0"/>
              </a:rPr>
              <a:t>system</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to</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the</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justice</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system.</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Let’s</a:t>
            </a:r>
            <a:r>
              <a:rPr lang="en-US" sz="3200" spc="-5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examine</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our</a:t>
            </a:r>
            <a:r>
              <a:rPr lang="en-US" sz="3200" spc="-1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education</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system</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in</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particular.</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From</a:t>
            </a:r>
            <a:r>
              <a:rPr lang="en-US" sz="3200" spc="-3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youth,</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Black</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students</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are</a:t>
            </a:r>
            <a:r>
              <a:rPr lang="en-US" sz="3200" spc="-20"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disempowered</a:t>
            </a:r>
            <a:r>
              <a:rPr lang="en-US" sz="3200" spc="-25" dirty="0">
                <a:solidFill>
                  <a:schemeClr val="bg1"/>
                </a:solidFill>
                <a:effectLst/>
                <a:latin typeface="Century Gothic" panose="020B0502020202020204" pitchFamily="34" charset="0"/>
                <a:ea typeface="Arial" panose="020B0604020202020204" pitchFamily="34" charset="0"/>
              </a:rPr>
              <a:t> </a:t>
            </a:r>
            <a:r>
              <a:rPr lang="en-US" sz="3200" spc="-10" dirty="0">
                <a:solidFill>
                  <a:schemeClr val="bg1"/>
                </a:solidFill>
                <a:effectLst/>
                <a:latin typeface="Century Gothic" panose="020B0502020202020204" pitchFamily="34" charset="0"/>
                <a:ea typeface="Arial" panose="020B0604020202020204" pitchFamily="34" charset="0"/>
              </a:rPr>
              <a:t>to </a:t>
            </a:r>
            <a:r>
              <a:rPr lang="en-US" sz="3200" dirty="0">
                <a:solidFill>
                  <a:schemeClr val="bg1"/>
                </a:solidFill>
                <a:effectLst/>
                <a:latin typeface="Century Gothic" panose="020B0502020202020204" pitchFamily="34" charset="0"/>
                <a:ea typeface="Arial" panose="020B0604020202020204" pitchFamily="34" charset="0"/>
              </a:rPr>
              <a:t>pursue university education. Black students have historically been streamed into general and basic level applied programs. This reduces their changes of pursuing higher education and effectively limiting them from certain career paths. This is indicative of the</a:t>
            </a:r>
            <a:r>
              <a:rPr lang="en-US" sz="3200" spc="40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low expectations that schools and teachers have for these students (Policy Paper - African Canadian Legal Clinic, n.d.).</a:t>
            </a:r>
            <a:endParaRPr lang="en-CA" sz="3200" dirty="0">
              <a:solidFill>
                <a:schemeClr val="bg1"/>
              </a:solidFill>
              <a:effectLst/>
              <a:latin typeface="Century Gothic" panose="020B0502020202020204" pitchFamily="34" charset="0"/>
              <a:ea typeface="Arial" panose="020B0604020202020204" pitchFamily="34" charset="0"/>
            </a:endParaRPr>
          </a:p>
          <a:p>
            <a:pPr marL="69850" marR="302260">
              <a:lnSpc>
                <a:spcPct val="106000"/>
              </a:lnSpc>
              <a:spcBef>
                <a:spcPts val="10"/>
              </a:spcBef>
              <a:spcAft>
                <a:spcPts val="0"/>
              </a:spcAft>
            </a:pPr>
            <a:r>
              <a:rPr lang="en-US" sz="3200" dirty="0">
                <a:solidFill>
                  <a:schemeClr val="bg1"/>
                </a:solidFill>
                <a:effectLst/>
                <a:latin typeface="Century Gothic" panose="020B0502020202020204" pitchFamily="34" charset="0"/>
                <a:ea typeface="Arial" panose="020B0604020202020204" pitchFamily="34" charset="0"/>
              </a:rPr>
              <a:t>Additionally, in a survey conducted in 2015, 94% of Black youth aged 15-25 indicated they would like to complete a university degree, yet only 60% thought it was possible. Non-Black people surveyed reflected percentages of 82% and 79% for both questions respectively (Five</a:t>
            </a:r>
            <a:r>
              <a:rPr lang="en-US" sz="3200" spc="-10" dirty="0">
                <a:solidFill>
                  <a:schemeClr val="bg1"/>
                </a:solidFill>
                <a:effectLst/>
                <a:latin typeface="Century Gothic" panose="020B0502020202020204" pitchFamily="34" charset="0"/>
                <a:ea typeface="Arial" panose="020B0604020202020204" pitchFamily="34" charset="0"/>
              </a:rPr>
              <a:t> </a:t>
            </a:r>
            <a:r>
              <a:rPr lang="en-US" sz="3200" dirty="0">
                <a:solidFill>
                  <a:schemeClr val="bg1"/>
                </a:solidFill>
                <a:effectLst/>
                <a:latin typeface="Century Gothic" panose="020B0502020202020204" pitchFamily="34" charset="0"/>
                <a:ea typeface="Arial" panose="020B0604020202020204" pitchFamily="34" charset="0"/>
              </a:rPr>
              <a:t>Charts That Show What Systemic Racism Looks like in Canada, 2020).</a:t>
            </a:r>
            <a:endParaRPr lang="en-CA" sz="3200" dirty="0">
              <a:solidFill>
                <a:schemeClr val="bg1"/>
              </a:solidFill>
              <a:effectLst/>
              <a:latin typeface="Century Gothic" panose="020B0502020202020204" pitchFamily="34" charset="0"/>
              <a:ea typeface="Arial" panose="020B0604020202020204" pitchFamily="34" charset="0"/>
            </a:endParaRPr>
          </a:p>
          <a:p>
            <a:pPr marL="136525">
              <a:spcBef>
                <a:spcPts val="870"/>
              </a:spcBef>
            </a:pPr>
            <a:endParaRPr lang="en-CA" sz="3200" b="1" dirty="0">
              <a:solidFill>
                <a:schemeClr val="bg1"/>
              </a:solidFill>
              <a:effectLst/>
              <a:latin typeface="Century Gothic" panose="020B0502020202020204" pitchFamily="34" charset="0"/>
              <a:ea typeface="Arial" panose="020B0604020202020204" pitchFamily="34" charset="0"/>
            </a:endParaRPr>
          </a:p>
          <a:p>
            <a:pPr marL="136525">
              <a:spcBef>
                <a:spcPts val="870"/>
              </a:spcBef>
            </a:pPr>
            <a:endParaRPr lang="en-CA" sz="3200" b="1" i="1" dirty="0">
              <a:solidFill>
                <a:schemeClr val="bg1"/>
              </a:solidFill>
              <a:effectLst/>
              <a:latin typeface="Century Gothic" panose="020B0502020202020204" pitchFamily="34" charset="0"/>
              <a:ea typeface="Arial-BoldItalicMT"/>
              <a:cs typeface="Arial-BoldItalicMT"/>
            </a:endParaRPr>
          </a:p>
        </p:txBody>
      </p:sp>
      <p:sp>
        <p:nvSpPr>
          <p:cNvPr id="5" name="Title 1">
            <a:extLst>
              <a:ext uri="{FF2B5EF4-FFF2-40B4-BE49-F238E27FC236}">
                <a16:creationId xmlns:a16="http://schemas.microsoft.com/office/drawing/2014/main" id="{672176DA-D6E4-9C43-E919-713DB1B86C8D}"/>
              </a:ext>
            </a:extLst>
          </p:cNvPr>
          <p:cNvSpPr txBox="1">
            <a:spLocks/>
          </p:cNvSpPr>
          <p:nvPr/>
        </p:nvSpPr>
        <p:spPr>
          <a:xfrm>
            <a:off x="1466251" y="982232"/>
            <a:ext cx="16745549"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4: Black Experiences</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35452789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2465184"/>
            <a:ext cx="20548600" cy="9850389"/>
          </a:xfrm>
          <a:prstGeom prst="rect">
            <a:avLst/>
          </a:prstGeom>
          <a:noFill/>
        </p:spPr>
        <p:txBody>
          <a:bodyPr wrap="square" rtlCol="0">
            <a:spAutoFit/>
          </a:bodyPr>
          <a:lstStyle/>
          <a:p>
            <a:pPr marL="69850">
              <a:spcBef>
                <a:spcPts val="900"/>
              </a:spcBef>
              <a:spcAft>
                <a:spcPts val="0"/>
              </a:spcAft>
            </a:pPr>
            <a:r>
              <a:rPr lang="en-US" b="1" dirty="0">
                <a:solidFill>
                  <a:schemeClr val="bg1"/>
                </a:solidFill>
                <a:effectLst/>
                <a:latin typeface="Century Gothic" panose="020B0502020202020204" pitchFamily="34" charset="0"/>
                <a:ea typeface="Arial" panose="020B0604020202020204" pitchFamily="34" charset="0"/>
              </a:rPr>
              <a:t>Black in</a:t>
            </a:r>
            <a:r>
              <a:rPr lang="en-US" b="1" spc="20" dirty="0">
                <a:solidFill>
                  <a:schemeClr val="bg1"/>
                </a:solidFill>
                <a:effectLst/>
                <a:latin typeface="Century Gothic" panose="020B0502020202020204" pitchFamily="34" charset="0"/>
                <a:ea typeface="Arial" panose="020B0604020202020204" pitchFamily="34" charset="0"/>
              </a:rPr>
              <a:t> </a:t>
            </a:r>
            <a:r>
              <a:rPr lang="en-US" b="1" spc="-10" dirty="0">
                <a:solidFill>
                  <a:schemeClr val="bg1"/>
                </a:solidFill>
                <a:effectLst/>
                <a:latin typeface="Century Gothic" panose="020B0502020202020204" pitchFamily="34" charset="0"/>
                <a:ea typeface="Arial" panose="020B0604020202020204" pitchFamily="34" charset="0"/>
              </a:rPr>
              <a:t>Business</a:t>
            </a:r>
            <a:endParaRPr lang="en-CA" dirty="0">
              <a:solidFill>
                <a:schemeClr val="bg1"/>
              </a:solidFill>
              <a:effectLst/>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r>
              <a:rPr lang="en-US" sz="2900" dirty="0">
                <a:solidFill>
                  <a:schemeClr val="bg1"/>
                </a:solidFill>
                <a:effectLst/>
                <a:latin typeface="Century Gothic" panose="020B0502020202020204" pitchFamily="34" charset="0"/>
                <a:ea typeface="Arial" panose="020B0604020202020204" pitchFamily="34" charset="0"/>
              </a:rPr>
              <a:t>In the corporate world, Black people also face adversity. Anti-Black discrimination in the workplace ranges from microaggressions</a:t>
            </a:r>
            <a:r>
              <a:rPr lang="en-US" sz="2900" spc="400"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to direct institutionalized policies (Diverse Representation in Leadership: A Review of Eight Canadian Cities, 2020, p. 35).</a:t>
            </a:r>
            <a:endParaRPr lang="en-CA" sz="2900" dirty="0">
              <a:solidFill>
                <a:schemeClr val="bg1"/>
              </a:solidFill>
              <a:effectLst/>
              <a:latin typeface="Century Gothic" panose="020B0502020202020204" pitchFamily="34" charset="0"/>
              <a:ea typeface="Arial" panose="020B0604020202020204" pitchFamily="34" charset="0"/>
            </a:endParaRPr>
          </a:p>
          <a:p>
            <a:pPr marL="69850">
              <a:spcBef>
                <a:spcPts val="30"/>
              </a:spcBef>
              <a:spcAft>
                <a:spcPts val="0"/>
              </a:spcAft>
            </a:pPr>
            <a:r>
              <a:rPr lang="en-US" sz="2900" dirty="0">
                <a:solidFill>
                  <a:schemeClr val="bg1"/>
                </a:solidFill>
                <a:effectLst/>
                <a:latin typeface="Century Gothic" panose="020B0502020202020204" pitchFamily="34" charset="0"/>
                <a:ea typeface="Arial" panose="020B0604020202020204" pitchFamily="34" charset="0"/>
              </a:rPr>
              <a:t>Microaggressions</a:t>
            </a:r>
            <a:r>
              <a:rPr lang="en-US" sz="2900" spc="10"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may</a:t>
            </a:r>
            <a:r>
              <a:rPr lang="en-US" sz="2900" spc="20"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include</a:t>
            </a:r>
            <a:r>
              <a:rPr lang="en-US" sz="2900" spc="10"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receiving</a:t>
            </a:r>
            <a:r>
              <a:rPr lang="en-US" sz="2900" spc="20"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questions</a:t>
            </a:r>
            <a:r>
              <a:rPr lang="en-US" sz="2900" spc="15"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and doubts</a:t>
            </a:r>
            <a:r>
              <a:rPr lang="en-US" sz="2900" spc="10"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about</a:t>
            </a:r>
            <a:r>
              <a:rPr lang="en-US" sz="2900" spc="10"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their</a:t>
            </a:r>
            <a:r>
              <a:rPr lang="en-US" sz="2900" spc="20"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competency,</a:t>
            </a:r>
            <a:r>
              <a:rPr lang="en-US" sz="2900" spc="10"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facing</a:t>
            </a:r>
            <a:r>
              <a:rPr lang="en-US" sz="2900" spc="20"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stereotypes</a:t>
            </a:r>
            <a:r>
              <a:rPr lang="en-US" sz="2900" spc="20"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and racist</a:t>
            </a:r>
            <a:r>
              <a:rPr lang="en-US" sz="2900" spc="5"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‘jokes’,</a:t>
            </a:r>
            <a:r>
              <a:rPr lang="en-US" sz="2900" spc="15" dirty="0">
                <a:solidFill>
                  <a:schemeClr val="bg1"/>
                </a:solidFill>
                <a:effectLst/>
                <a:latin typeface="Century Gothic" panose="020B0502020202020204" pitchFamily="34" charset="0"/>
                <a:ea typeface="Arial" panose="020B0604020202020204" pitchFamily="34" charset="0"/>
              </a:rPr>
              <a:t> </a:t>
            </a:r>
            <a:r>
              <a:rPr lang="en-US" sz="2900" spc="-25" dirty="0">
                <a:solidFill>
                  <a:schemeClr val="bg1"/>
                </a:solidFill>
                <a:effectLst/>
                <a:latin typeface="Century Gothic" panose="020B0502020202020204" pitchFamily="34" charset="0"/>
                <a:ea typeface="Arial" panose="020B0604020202020204" pitchFamily="34" charset="0"/>
              </a:rPr>
              <a:t>or</a:t>
            </a:r>
            <a:r>
              <a:rPr lang="en-CA" sz="2900" spc="-25" dirty="0">
                <a:solidFill>
                  <a:schemeClr val="bg1"/>
                </a:solidFill>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having</a:t>
            </a:r>
            <a:r>
              <a:rPr lang="en-US" sz="2900" spc="-10"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qualifications</a:t>
            </a:r>
            <a:r>
              <a:rPr lang="en-US" sz="2900" spc="-10"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overlooked/not</a:t>
            </a:r>
            <a:r>
              <a:rPr lang="en-US" sz="2900" spc="-20"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recognized (The</a:t>
            </a:r>
            <a:r>
              <a:rPr lang="en-US" sz="2900" spc="-10"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Black</a:t>
            </a:r>
            <a:r>
              <a:rPr lang="en-US" sz="2900" spc="-15"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Experience</a:t>
            </a:r>
            <a:r>
              <a:rPr lang="en-US" sz="2900" spc="-10"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Project,</a:t>
            </a:r>
            <a:r>
              <a:rPr lang="en-US" sz="2900" spc="-15"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2017,</a:t>
            </a:r>
            <a:r>
              <a:rPr lang="en-US" sz="2900" spc="-15"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p.</a:t>
            </a:r>
            <a:r>
              <a:rPr lang="en-US" sz="2900" spc="-15" dirty="0">
                <a:solidFill>
                  <a:schemeClr val="bg1"/>
                </a:solidFill>
                <a:effectLst/>
                <a:latin typeface="Century Gothic" panose="020B0502020202020204" pitchFamily="34" charset="0"/>
                <a:ea typeface="Arial" panose="020B0604020202020204" pitchFamily="34" charset="0"/>
              </a:rPr>
              <a:t> </a:t>
            </a:r>
            <a:r>
              <a:rPr lang="en-US" sz="2900" spc="-20" dirty="0">
                <a:solidFill>
                  <a:schemeClr val="bg1"/>
                </a:solidFill>
                <a:effectLst/>
                <a:latin typeface="Century Gothic" panose="020B0502020202020204" pitchFamily="34" charset="0"/>
                <a:ea typeface="Arial" panose="020B0604020202020204" pitchFamily="34" charset="0"/>
              </a:rPr>
              <a:t>41).</a:t>
            </a:r>
          </a:p>
          <a:p>
            <a:pPr marL="69850">
              <a:spcBef>
                <a:spcPts val="30"/>
              </a:spcBef>
              <a:spcAft>
                <a:spcPts val="0"/>
              </a:spcAft>
            </a:pPr>
            <a:endParaRPr lang="en-CA" sz="2900" dirty="0">
              <a:solidFill>
                <a:schemeClr val="bg1"/>
              </a:solidFill>
              <a:effectLst/>
              <a:latin typeface="Century Gothic" panose="020B0502020202020204" pitchFamily="34" charset="0"/>
              <a:ea typeface="Arial" panose="020B0604020202020204" pitchFamily="34" charset="0"/>
            </a:endParaRPr>
          </a:p>
          <a:p>
            <a:pPr marL="69850" marR="91440">
              <a:lnSpc>
                <a:spcPct val="105000"/>
              </a:lnSpc>
              <a:spcBef>
                <a:spcPts val="970"/>
              </a:spcBef>
              <a:spcAft>
                <a:spcPts val="0"/>
              </a:spcAft>
            </a:pPr>
            <a:r>
              <a:rPr lang="en-US" sz="2900" dirty="0">
                <a:solidFill>
                  <a:schemeClr val="bg1"/>
                </a:solidFill>
                <a:effectLst/>
                <a:latin typeface="Century Gothic" panose="020B0502020202020204" pitchFamily="34" charset="0"/>
                <a:ea typeface="Arial" panose="020B0604020202020204" pitchFamily="34" charset="0"/>
              </a:rPr>
              <a:t>At the 2021, Wes Hall delivered a powerful speech. He captured the adversity that he</a:t>
            </a:r>
            <a:r>
              <a:rPr lang="en-US" sz="2900" spc="-70"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has</a:t>
            </a:r>
            <a:r>
              <a:rPr lang="en-US" sz="2900" spc="-65"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faced</a:t>
            </a:r>
            <a:r>
              <a:rPr lang="en-US" sz="2900" spc="-65"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in</a:t>
            </a:r>
            <a:r>
              <a:rPr lang="en-US" sz="2900" spc="-70"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the</a:t>
            </a:r>
            <a:r>
              <a:rPr lang="en-US" sz="2900" spc="-65"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workplace</a:t>
            </a:r>
            <a:r>
              <a:rPr lang="en-US" sz="2900" spc="-70"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as</a:t>
            </a:r>
            <a:r>
              <a:rPr lang="en-US" sz="2900" spc="-65"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a</a:t>
            </a:r>
            <a:r>
              <a:rPr lang="en-US" sz="2900" spc="-65"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Black</a:t>
            </a:r>
            <a:r>
              <a:rPr lang="en-US" sz="2900" spc="-70"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man.</a:t>
            </a:r>
            <a:r>
              <a:rPr lang="en-US" sz="2900" spc="-65"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Insights</a:t>
            </a:r>
            <a:r>
              <a:rPr lang="en-US" sz="2900" spc="175"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from</a:t>
            </a:r>
            <a:r>
              <a:rPr lang="en-US" sz="2900" spc="-70"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his</a:t>
            </a:r>
            <a:r>
              <a:rPr lang="en-US" sz="2900" spc="-65"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talk</a:t>
            </a:r>
            <a:r>
              <a:rPr lang="en-US" sz="2900" spc="-65"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can</a:t>
            </a:r>
            <a:r>
              <a:rPr lang="en-US" sz="2900" spc="-70"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be</a:t>
            </a:r>
            <a:r>
              <a:rPr lang="en-US" sz="2900" spc="-50"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read</a:t>
            </a:r>
            <a:r>
              <a:rPr lang="en-US" sz="2900" spc="-70"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here:</a:t>
            </a:r>
            <a:r>
              <a:rPr lang="en-US" sz="2900" spc="-65" dirty="0">
                <a:solidFill>
                  <a:schemeClr val="bg1"/>
                </a:solidFill>
                <a:effectLst/>
                <a:latin typeface="Century Gothic" panose="020B0502020202020204" pitchFamily="34" charset="0"/>
                <a:ea typeface="Arial" panose="020B0604020202020204" pitchFamily="34" charset="0"/>
              </a:rPr>
              <a:t> </a:t>
            </a:r>
            <a:r>
              <a:rPr lang="en-US" sz="2900" dirty="0">
                <a:solidFill>
                  <a:schemeClr val="accent1">
                    <a:lumMod val="50000"/>
                    <a:lumOff val="50000"/>
                  </a:schemeClr>
                </a:solidFill>
                <a:effectLst/>
                <a:latin typeface="Century Gothic" panose="020B0502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https://www.ivey.uwo.ca/news/news-</a:t>
            </a:r>
            <a:r>
              <a:rPr lang="en-US" sz="2900" dirty="0">
                <a:solidFill>
                  <a:schemeClr val="accent1">
                    <a:lumMod val="50000"/>
                    <a:lumOff val="50000"/>
                  </a:schemeClr>
                </a:solidFill>
                <a:effectLst/>
                <a:latin typeface="Century Gothic" panose="020B0502020202020204" pitchFamily="34" charset="0"/>
                <a:ea typeface="Arial" panose="020B0604020202020204" pitchFamily="34" charset="0"/>
              </a:rPr>
              <a:t> </a:t>
            </a:r>
            <a:r>
              <a:rPr lang="en-US" sz="2900" dirty="0">
                <a:solidFill>
                  <a:schemeClr val="accent1">
                    <a:lumMod val="50000"/>
                    <a:lumOff val="50000"/>
                  </a:schemeClr>
                </a:solidFill>
                <a:effectLst/>
                <a:latin typeface="Century Gothic" panose="020B0502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ivey/2021/february/use-leadership-to-address-systemic-racism-character-and-candour-conference/</a:t>
            </a:r>
            <a:r>
              <a:rPr lang="en-US" sz="2900" spc="200" dirty="0">
                <a:solidFill>
                  <a:schemeClr val="accent1">
                    <a:lumMod val="50000"/>
                    <a:lumOff val="50000"/>
                  </a:schemeClr>
                </a:solidFill>
                <a:effectLst/>
                <a:latin typeface="Century Gothic" panose="020B0502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 </a:t>
            </a:r>
            <a:r>
              <a:rPr lang="en-US" sz="2900" dirty="0">
                <a:solidFill>
                  <a:schemeClr val="accent1">
                    <a:lumMod val="50000"/>
                    <a:lumOff val="50000"/>
                  </a:schemeClr>
                </a:solidFill>
                <a:effectLst/>
                <a:latin typeface="Century Gothic" panose="020B0502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(Links</a:t>
            </a:r>
            <a:r>
              <a:rPr lang="en-US" sz="2900" spc="190" dirty="0">
                <a:solidFill>
                  <a:schemeClr val="accent1">
                    <a:lumMod val="50000"/>
                    <a:lumOff val="50000"/>
                  </a:schemeClr>
                </a:solidFill>
                <a:effectLst/>
                <a:latin typeface="Century Gothic" panose="020B0502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 </a:t>
            </a:r>
            <a:r>
              <a:rPr lang="en-US" sz="2900" dirty="0">
                <a:solidFill>
                  <a:schemeClr val="accent1">
                    <a:lumMod val="50000"/>
                    <a:lumOff val="50000"/>
                  </a:schemeClr>
                </a:solidFill>
                <a:effectLst/>
                <a:latin typeface="Century Gothic" panose="020B0502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to</a:t>
            </a:r>
            <a:r>
              <a:rPr lang="en-US" sz="2900" spc="155" dirty="0">
                <a:solidFill>
                  <a:schemeClr val="accent1">
                    <a:lumMod val="50000"/>
                    <a:lumOff val="50000"/>
                  </a:schemeClr>
                </a:solidFill>
                <a:effectLst/>
                <a:latin typeface="Century Gothic" panose="020B0502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 </a:t>
            </a:r>
            <a:r>
              <a:rPr lang="en-US" sz="2900" dirty="0">
                <a:solidFill>
                  <a:schemeClr val="accent1">
                    <a:lumMod val="50000"/>
                    <a:lumOff val="50000"/>
                  </a:schemeClr>
                </a:solidFill>
                <a:effectLst/>
                <a:latin typeface="Century Gothic" panose="020B0502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an</a:t>
            </a:r>
            <a:r>
              <a:rPr lang="en-US" sz="2900" spc="160" dirty="0">
                <a:solidFill>
                  <a:schemeClr val="accent1">
                    <a:lumMod val="50000"/>
                    <a:lumOff val="50000"/>
                  </a:schemeClr>
                </a:solidFill>
                <a:effectLst/>
                <a:latin typeface="Century Gothic" panose="020B0502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 </a:t>
            </a:r>
            <a:r>
              <a:rPr lang="en-US" sz="2900" dirty="0">
                <a:solidFill>
                  <a:schemeClr val="accent1">
                    <a:lumMod val="50000"/>
                    <a:lumOff val="50000"/>
                  </a:schemeClr>
                </a:solidFill>
                <a:effectLst/>
                <a:latin typeface="Century Gothic" panose="020B0502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external</a:t>
            </a:r>
            <a:r>
              <a:rPr lang="en-US" sz="2900" spc="180" dirty="0">
                <a:solidFill>
                  <a:schemeClr val="accent1">
                    <a:lumMod val="50000"/>
                    <a:lumOff val="50000"/>
                  </a:schemeClr>
                </a:solidFill>
                <a:effectLst/>
                <a:latin typeface="Century Gothic" panose="020B0502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 </a:t>
            </a:r>
            <a:r>
              <a:rPr lang="en-US" sz="2900" dirty="0">
                <a:solidFill>
                  <a:schemeClr val="accent1">
                    <a:lumMod val="50000"/>
                    <a:lumOff val="50000"/>
                  </a:schemeClr>
                </a:solidFill>
                <a:effectLst/>
                <a:latin typeface="Century Gothic" panose="020B0502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site.)</a:t>
            </a:r>
            <a:endParaRPr lang="en-US" sz="2900" dirty="0">
              <a:solidFill>
                <a:schemeClr val="accent1">
                  <a:lumMod val="50000"/>
                  <a:lumOff val="50000"/>
                </a:schemeClr>
              </a:solidFill>
              <a:effectLst/>
              <a:latin typeface="Century Gothic" panose="020B0502020202020204" pitchFamily="34" charset="0"/>
              <a:ea typeface="Arial" panose="020B0604020202020204" pitchFamily="34" charset="0"/>
            </a:endParaRPr>
          </a:p>
          <a:p>
            <a:pPr marL="69850" marR="91440">
              <a:lnSpc>
                <a:spcPct val="105000"/>
              </a:lnSpc>
              <a:spcBef>
                <a:spcPts val="970"/>
              </a:spcBef>
              <a:spcAft>
                <a:spcPts val="0"/>
              </a:spcAft>
            </a:pPr>
            <a:endParaRPr lang="en-CA" sz="2900" dirty="0">
              <a:solidFill>
                <a:schemeClr val="bg1"/>
              </a:solidFill>
              <a:effectLst/>
              <a:latin typeface="Century Gothic" panose="020B0502020202020204" pitchFamily="34" charset="0"/>
              <a:ea typeface="Arial" panose="020B0604020202020204" pitchFamily="34" charset="0"/>
            </a:endParaRPr>
          </a:p>
          <a:p>
            <a:r>
              <a:rPr lang="en-US" sz="2900" dirty="0">
                <a:solidFill>
                  <a:schemeClr val="bg1"/>
                </a:solidFill>
                <a:effectLst/>
                <a:latin typeface="Century Gothic" panose="020B0502020202020204" pitchFamily="34" charset="0"/>
                <a:ea typeface="Arial" panose="020B0604020202020204" pitchFamily="34" charset="0"/>
              </a:rPr>
              <a:t>In London, Black people comprise 1.7% of all board positions while comprising 2.5% of the population (Diverse Representation in Leadership: A Review of Eight Canadian Cities,</a:t>
            </a:r>
            <a:r>
              <a:rPr lang="en-US" sz="2900" spc="-10"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2020, p. 49). In Toronto, Black people are underrepresented on boards of directors in</a:t>
            </a:r>
            <a:r>
              <a:rPr lang="en-US" sz="2900" spc="-70"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the</a:t>
            </a:r>
            <a:r>
              <a:rPr lang="en-US" sz="2900" spc="-65"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corporate</a:t>
            </a:r>
            <a:r>
              <a:rPr lang="en-US" sz="2900" spc="-65"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sector</a:t>
            </a:r>
            <a:r>
              <a:rPr lang="en-US" sz="2900" spc="-70"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where</a:t>
            </a:r>
            <a:r>
              <a:rPr lang="en-US" sz="2900" spc="-65"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they</a:t>
            </a:r>
            <a:r>
              <a:rPr lang="en-US" sz="2900" spc="-70"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comprise</a:t>
            </a:r>
            <a:r>
              <a:rPr lang="en-US" sz="2900" spc="-65"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0.3%</a:t>
            </a:r>
            <a:r>
              <a:rPr lang="en-US" sz="2900" spc="-65"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of</a:t>
            </a:r>
            <a:r>
              <a:rPr lang="en-US" sz="2900" spc="-70"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board</a:t>
            </a:r>
            <a:r>
              <a:rPr lang="en-US" sz="2900" spc="-65"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members,</a:t>
            </a:r>
            <a:r>
              <a:rPr lang="en-US" sz="2900" spc="-65"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despite</a:t>
            </a:r>
            <a:r>
              <a:rPr lang="en-US" sz="2900" spc="-70"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representing</a:t>
            </a:r>
            <a:r>
              <a:rPr lang="en-US" sz="2900" spc="-65"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7.5%</a:t>
            </a:r>
            <a:r>
              <a:rPr lang="en-US" sz="2900" spc="-65"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of</a:t>
            </a:r>
            <a:r>
              <a:rPr lang="en-US" sz="2900" spc="-70"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the</a:t>
            </a:r>
            <a:r>
              <a:rPr lang="en-US" sz="2900" spc="-65"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population</a:t>
            </a:r>
            <a:r>
              <a:rPr lang="en-US" sz="2900" spc="-65"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in</a:t>
            </a:r>
            <a:r>
              <a:rPr lang="en-US" sz="2900" spc="-70"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the</a:t>
            </a:r>
            <a:r>
              <a:rPr lang="en-US" sz="2900" spc="-65"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GTA (Diverse Representation in Leadership: A Review of Eight Canadian Cities, 2020, p. 37).</a:t>
            </a:r>
            <a:r>
              <a:rPr lang="en-US" sz="2900" spc="200"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The underrepresentation of Black people in</a:t>
            </a:r>
            <a:r>
              <a:rPr lang="en-US" sz="2900" spc="-55"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the</a:t>
            </a:r>
            <a:r>
              <a:rPr lang="en-US" sz="2900" spc="-45"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corporate</a:t>
            </a:r>
            <a:r>
              <a:rPr lang="en-US" sz="2900" spc="-45"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world</a:t>
            </a:r>
            <a:r>
              <a:rPr lang="en-US" sz="2900" spc="-55"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is</a:t>
            </a:r>
            <a:r>
              <a:rPr lang="en-US" sz="2900" spc="-45"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a</a:t>
            </a:r>
            <a:r>
              <a:rPr lang="en-US" sz="2900" spc="-45"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culmination</a:t>
            </a:r>
            <a:r>
              <a:rPr lang="en-US" sz="2900" spc="-55"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of</a:t>
            </a:r>
            <a:r>
              <a:rPr lang="en-US" sz="2900" spc="-40"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systemic</a:t>
            </a:r>
            <a:r>
              <a:rPr lang="en-US" sz="2900" spc="-55"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and</a:t>
            </a:r>
            <a:r>
              <a:rPr lang="en-US" sz="2900" spc="-55"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cultural</a:t>
            </a:r>
            <a:r>
              <a:rPr lang="en-US" sz="2900" spc="-50"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racism</a:t>
            </a:r>
            <a:r>
              <a:rPr lang="en-US" sz="2900" spc="-55"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that</a:t>
            </a:r>
            <a:r>
              <a:rPr lang="en-US" sz="2900" spc="-50"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prevents</a:t>
            </a:r>
            <a:r>
              <a:rPr lang="en-US" sz="2900" spc="-45"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Black</a:t>
            </a:r>
            <a:r>
              <a:rPr lang="en-US" sz="2900" spc="-45"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people</a:t>
            </a:r>
            <a:r>
              <a:rPr lang="en-US" sz="2900" spc="-45"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from</a:t>
            </a:r>
            <a:r>
              <a:rPr lang="en-US" sz="2900" spc="-55"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engaging</a:t>
            </a:r>
            <a:r>
              <a:rPr lang="en-US" sz="2900" spc="-40"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with</a:t>
            </a:r>
            <a:r>
              <a:rPr lang="en-US" sz="2900" spc="-55" dirty="0">
                <a:solidFill>
                  <a:schemeClr val="bg1"/>
                </a:solidFill>
                <a:effectLst/>
                <a:latin typeface="Century Gothic" panose="020B0502020202020204" pitchFamily="34" charset="0"/>
                <a:ea typeface="Arial" panose="020B0604020202020204" pitchFamily="34" charset="0"/>
              </a:rPr>
              <a:t> </a:t>
            </a:r>
            <a:r>
              <a:rPr lang="en-US" sz="2900" dirty="0">
                <a:solidFill>
                  <a:schemeClr val="bg1"/>
                </a:solidFill>
                <a:effectLst/>
                <a:latin typeface="Century Gothic" panose="020B0502020202020204" pitchFamily="34" charset="0"/>
                <a:ea typeface="Arial" panose="020B0604020202020204" pitchFamily="34" charset="0"/>
              </a:rPr>
              <a:t>certain institutions-- professional and academic.</a:t>
            </a:r>
            <a:r>
              <a:rPr lang="en-CA" sz="2900" dirty="0">
                <a:solidFill>
                  <a:schemeClr val="bg1"/>
                </a:solidFill>
                <a:effectLst/>
                <a:latin typeface="Century Gothic" panose="020B0502020202020204" pitchFamily="34" charset="0"/>
              </a:rPr>
              <a:t> </a:t>
            </a:r>
            <a:endParaRPr lang="en-CA" sz="2900" b="1" dirty="0">
              <a:solidFill>
                <a:schemeClr val="bg1"/>
              </a:solidFill>
              <a:effectLst/>
              <a:latin typeface="Century Gothic" panose="020B0502020202020204" pitchFamily="34" charset="0"/>
              <a:ea typeface="Arial" panose="020B0604020202020204" pitchFamily="34" charset="0"/>
            </a:endParaRPr>
          </a:p>
          <a:p>
            <a:pPr marL="136525">
              <a:spcBef>
                <a:spcPts val="870"/>
              </a:spcBef>
            </a:pPr>
            <a:endParaRPr lang="en-CA" sz="3200" b="1" i="1" dirty="0">
              <a:solidFill>
                <a:schemeClr val="bg1"/>
              </a:solidFill>
              <a:effectLst/>
              <a:latin typeface="Century Gothic" panose="020B0502020202020204" pitchFamily="34" charset="0"/>
              <a:ea typeface="Arial-BoldItalicMT"/>
              <a:cs typeface="Arial-BoldItalicMT"/>
            </a:endParaRPr>
          </a:p>
        </p:txBody>
      </p:sp>
      <p:sp>
        <p:nvSpPr>
          <p:cNvPr id="5" name="Title 1">
            <a:extLst>
              <a:ext uri="{FF2B5EF4-FFF2-40B4-BE49-F238E27FC236}">
                <a16:creationId xmlns:a16="http://schemas.microsoft.com/office/drawing/2014/main" id="{672176DA-D6E4-9C43-E919-713DB1B86C8D}"/>
              </a:ext>
            </a:extLst>
          </p:cNvPr>
          <p:cNvSpPr txBox="1">
            <a:spLocks/>
          </p:cNvSpPr>
          <p:nvPr/>
        </p:nvSpPr>
        <p:spPr>
          <a:xfrm>
            <a:off x="1466251" y="982232"/>
            <a:ext cx="16745549"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4: Black Experiences</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31482052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817D02-4C8A-2705-FFAC-0D01CD8167DF}"/>
              </a:ext>
            </a:extLst>
          </p:cNvPr>
          <p:cNvSpPr txBox="1">
            <a:spLocks/>
          </p:cNvSpPr>
          <p:nvPr/>
        </p:nvSpPr>
        <p:spPr>
          <a:xfrm>
            <a:off x="1466251" y="1111695"/>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Invitation to Reflect:</a:t>
            </a:r>
            <a:endParaRPr lang="en-CA" sz="8800" dirty="0">
              <a:solidFill>
                <a:schemeClr val="bg2"/>
              </a:solidFill>
              <a:effectLst/>
              <a:latin typeface="Century Gothic" panose="020B0502020202020204" pitchFamily="34" charset="0"/>
              <a:ea typeface="Arial" panose="020B0604020202020204" pitchFamily="34" charset="0"/>
            </a:endParaRPr>
          </a:p>
        </p:txBody>
      </p:sp>
      <p:sp>
        <p:nvSpPr>
          <p:cNvPr id="2" name="TextBox 1">
            <a:extLst>
              <a:ext uri="{FF2B5EF4-FFF2-40B4-BE49-F238E27FC236}">
                <a16:creationId xmlns:a16="http://schemas.microsoft.com/office/drawing/2014/main" id="{5CB55A69-B347-D564-123B-54F81AA55367}"/>
              </a:ext>
            </a:extLst>
          </p:cNvPr>
          <p:cNvSpPr txBox="1"/>
          <p:nvPr/>
        </p:nvSpPr>
        <p:spPr>
          <a:xfrm>
            <a:off x="1605950" y="6404297"/>
            <a:ext cx="21144301" cy="707886"/>
          </a:xfrm>
          <a:prstGeom prst="rect">
            <a:avLst/>
          </a:prstGeom>
          <a:noFill/>
        </p:spPr>
        <p:txBody>
          <a:bodyPr wrap="square" rtlCol="0">
            <a:spAutoFit/>
          </a:bodyPr>
          <a:lstStyle/>
          <a:p>
            <a:endParaRPr lang="en-US" sz="4000" dirty="0">
              <a:solidFill>
                <a:schemeClr val="bg2"/>
              </a:solidFill>
              <a:latin typeface="Century Gothic" panose="020B0502020202020204" pitchFamily="34" charset="0"/>
            </a:endParaRPr>
          </a:p>
        </p:txBody>
      </p:sp>
      <p:sp>
        <p:nvSpPr>
          <p:cNvPr id="5" name="TextBox 4">
            <a:extLst>
              <a:ext uri="{FF2B5EF4-FFF2-40B4-BE49-F238E27FC236}">
                <a16:creationId xmlns:a16="http://schemas.microsoft.com/office/drawing/2014/main" id="{20886CA0-D07D-AF37-DA2C-006851A01919}"/>
              </a:ext>
            </a:extLst>
          </p:cNvPr>
          <p:cNvSpPr txBox="1"/>
          <p:nvPr/>
        </p:nvSpPr>
        <p:spPr>
          <a:xfrm>
            <a:off x="1605950" y="2565293"/>
            <a:ext cx="20548600" cy="9281515"/>
          </a:xfrm>
          <a:prstGeom prst="rect">
            <a:avLst/>
          </a:prstGeom>
          <a:noFill/>
        </p:spPr>
        <p:txBody>
          <a:bodyPr wrap="square" rtlCol="0">
            <a:spAutoFit/>
          </a:bodyPr>
          <a:lstStyle/>
          <a:p>
            <a:pPr marL="69850" marR="238125">
              <a:lnSpc>
                <a:spcPct val="105000"/>
              </a:lnSpc>
              <a:spcBef>
                <a:spcPts val="970"/>
              </a:spcBef>
              <a:spcAft>
                <a:spcPts val="0"/>
              </a:spcAft>
            </a:pPr>
            <a:r>
              <a:rPr lang="en-US" sz="3000" dirty="0">
                <a:solidFill>
                  <a:schemeClr val="bg2"/>
                </a:solidFill>
                <a:effectLst/>
                <a:latin typeface="Century Gothic" panose="020B0502020202020204" pitchFamily="34" charset="0"/>
                <a:ea typeface="Arial" panose="020B0604020202020204" pitchFamily="34" charset="0"/>
              </a:rPr>
              <a:t>Writing</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about</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what you have learned or come to about the topic of Black Experiences  is</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unique</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and</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possibly</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challenging</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experience.</a:t>
            </a:r>
            <a:r>
              <a:rPr lang="en-US" sz="3000" spc="-70" dirty="0">
                <a:solidFill>
                  <a:schemeClr val="bg2"/>
                </a:solidFill>
                <a:effectLst/>
                <a:latin typeface="Century Gothic" panose="020B0502020202020204" pitchFamily="34" charset="0"/>
                <a:ea typeface="Arial" panose="020B0604020202020204" pitchFamily="34" charset="0"/>
              </a:rPr>
              <a:t> Take your time, and begin the process of accounting for:</a:t>
            </a:r>
          </a:p>
          <a:p>
            <a:pPr marL="69850" marR="238125">
              <a:lnSpc>
                <a:spcPct val="105000"/>
              </a:lnSpc>
              <a:spcBef>
                <a:spcPts val="970"/>
              </a:spcBef>
              <a:spcAft>
                <a:spcPts val="0"/>
              </a:spcAft>
            </a:pPr>
            <a:endParaRPr lang="en-US" sz="3000" spc="-70" dirty="0">
              <a:solidFill>
                <a:schemeClr val="bg2"/>
              </a:solidFill>
              <a:effectLst/>
              <a:latin typeface="Century Gothic" panose="020B0502020202020204" pitchFamily="34" charset="0"/>
              <a:ea typeface="Arial" panose="020B0604020202020204" pitchFamily="34" charset="0"/>
            </a:endParaRPr>
          </a:p>
          <a:p>
            <a:pPr marL="527050" marR="238125" indent="-457200">
              <a:lnSpc>
                <a:spcPct val="105000"/>
              </a:lnSpc>
              <a:spcBef>
                <a:spcPts val="970"/>
              </a:spcBef>
              <a:spcAft>
                <a:spcPts val="0"/>
              </a:spcAft>
              <a:buFont typeface="Arial" panose="020B0604020202020204" pitchFamily="34" charset="0"/>
              <a:buChar char="•"/>
            </a:pPr>
            <a:r>
              <a:rPr lang="en-US" sz="3200" i="1" spc="-70" dirty="0">
                <a:solidFill>
                  <a:schemeClr val="bg2"/>
                </a:solidFill>
                <a:latin typeface="Century Gothic" panose="020B0502020202020204" pitchFamily="34" charset="0"/>
                <a:ea typeface="Arial" panose="020B0604020202020204" pitchFamily="34" charset="0"/>
              </a:rPr>
              <a:t>What parts of your knowledge were deepened? </a:t>
            </a:r>
          </a:p>
          <a:p>
            <a:pPr marL="527050" marR="238125" indent="-457200">
              <a:lnSpc>
                <a:spcPct val="105000"/>
              </a:lnSpc>
              <a:spcBef>
                <a:spcPts val="970"/>
              </a:spcBef>
              <a:spcAft>
                <a:spcPts val="0"/>
              </a:spcAft>
              <a:buFont typeface="Arial" panose="020B0604020202020204" pitchFamily="34" charset="0"/>
              <a:buChar char="•"/>
            </a:pPr>
            <a:r>
              <a:rPr lang="en-US" sz="3200" i="1" spc="-70" dirty="0">
                <a:solidFill>
                  <a:schemeClr val="bg2"/>
                </a:solidFill>
                <a:effectLst/>
                <a:latin typeface="Century Gothic" panose="020B0502020202020204" pitchFamily="34" charset="0"/>
                <a:ea typeface="Arial" panose="020B0604020202020204" pitchFamily="34" charset="0"/>
              </a:rPr>
              <a:t>What parts of your knowledge were challenged?</a:t>
            </a:r>
          </a:p>
          <a:p>
            <a:pPr marL="527050" marR="238125" indent="-457200">
              <a:lnSpc>
                <a:spcPct val="105000"/>
              </a:lnSpc>
              <a:spcBef>
                <a:spcPts val="970"/>
              </a:spcBef>
              <a:spcAft>
                <a:spcPts val="0"/>
              </a:spcAft>
              <a:buFont typeface="Arial" panose="020B0604020202020204" pitchFamily="34" charset="0"/>
              <a:buChar char="•"/>
            </a:pPr>
            <a:r>
              <a:rPr lang="en-US" sz="3200" i="1" spc="-70" dirty="0">
                <a:solidFill>
                  <a:schemeClr val="bg2"/>
                </a:solidFill>
                <a:latin typeface="Century Gothic" panose="020B0502020202020204" pitchFamily="34" charset="0"/>
                <a:ea typeface="Arial" panose="020B0604020202020204" pitchFamily="34" charset="0"/>
              </a:rPr>
              <a:t>How might you integrate this new knowledge in your everyday role in the Ivey community?</a:t>
            </a:r>
            <a:endParaRPr lang="en-US" sz="3200" i="1" spc="-70" dirty="0">
              <a:solidFill>
                <a:schemeClr val="bg2"/>
              </a:solidFill>
              <a:effectLst/>
              <a:latin typeface="Century Gothic" panose="020B0502020202020204" pitchFamily="34" charset="0"/>
              <a:ea typeface="Arial" panose="020B0604020202020204" pitchFamily="34" charset="0"/>
            </a:endParaRPr>
          </a:p>
          <a:p>
            <a:pPr marL="527050" marR="238125" indent="-457200">
              <a:lnSpc>
                <a:spcPct val="105000"/>
              </a:lnSpc>
              <a:spcBef>
                <a:spcPts val="970"/>
              </a:spcBef>
              <a:spcAft>
                <a:spcPts val="0"/>
              </a:spcAft>
              <a:buFont typeface="Arial" panose="020B0604020202020204" pitchFamily="34" charset="0"/>
              <a:buChar char="•"/>
            </a:pPr>
            <a:endParaRPr lang="en-US" sz="3000" i="1" dirty="0">
              <a:solidFill>
                <a:schemeClr val="bg2"/>
              </a:solidFill>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r>
              <a:rPr lang="en-US" sz="3000" dirty="0">
                <a:solidFill>
                  <a:schemeClr val="bg2"/>
                </a:solidFill>
                <a:effectLst/>
                <a:latin typeface="Century Gothic" panose="020B0502020202020204" pitchFamily="34" charset="0"/>
                <a:ea typeface="Arial" panose="020B0604020202020204" pitchFamily="34" charset="0"/>
              </a:rPr>
              <a:t>Give yourself the freedom</a:t>
            </a:r>
            <a:r>
              <a:rPr lang="en-US" sz="3000" spc="20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write,</a:t>
            </a:r>
            <a:r>
              <a:rPr lang="en-US" sz="3000" spc="-2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and</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also,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the</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freedom</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embrace</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writing</a:t>
            </a:r>
            <a:r>
              <a:rPr lang="en-US" sz="3000" spc="-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process</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that</a:t>
            </a:r>
            <a:r>
              <a:rPr lang="en-US" sz="3000" spc="-2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may</a:t>
            </a:r>
            <a:r>
              <a:rPr lang="en-US" sz="3000" spc="-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be</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unfamiliar</a:t>
            </a:r>
            <a:r>
              <a:rPr lang="en-US" sz="3000" spc="-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you. You may also want to explore what you have learned about Black Experiences through other mediums: poetry, painting, drawing, sculpture, song. All of these </a:t>
            </a:r>
            <a:r>
              <a:rPr lang="en-US" sz="3000" dirty="0">
                <a:solidFill>
                  <a:schemeClr val="bg2"/>
                </a:solidFill>
                <a:latin typeface="Century Gothic" panose="020B0502020202020204" pitchFamily="34" charset="0"/>
                <a:ea typeface="Arial" panose="020B0604020202020204" pitchFamily="34" charset="0"/>
              </a:rPr>
              <a:t>forms of expression </a:t>
            </a:r>
            <a:r>
              <a:rPr lang="en-US" sz="3000" dirty="0">
                <a:solidFill>
                  <a:schemeClr val="bg2"/>
                </a:solidFill>
                <a:effectLst/>
                <a:latin typeface="Century Gothic" panose="020B0502020202020204" pitchFamily="34" charset="0"/>
                <a:ea typeface="Arial" panose="020B0604020202020204" pitchFamily="34" charset="0"/>
              </a:rPr>
              <a:t>can support the reflective process of </a:t>
            </a:r>
            <a:r>
              <a:rPr lang="en-US" sz="3000" b="1" i="1" dirty="0">
                <a:solidFill>
                  <a:schemeClr val="bg2"/>
                </a:solidFill>
                <a:effectLst/>
                <a:latin typeface="Century Gothic" panose="020B0502020202020204" pitchFamily="34" charset="0"/>
                <a:ea typeface="Arial" panose="020B0604020202020204" pitchFamily="34" charset="0"/>
              </a:rPr>
              <a:t>coming to know</a:t>
            </a:r>
            <a:r>
              <a:rPr lang="en-US" sz="3000" dirty="0">
                <a:solidFill>
                  <a:schemeClr val="bg2"/>
                </a:solidFill>
                <a:effectLst/>
                <a:latin typeface="Century Gothic" panose="020B0502020202020204" pitchFamily="34" charset="0"/>
                <a:ea typeface="Arial" panose="020B0604020202020204" pitchFamily="34" charset="0"/>
              </a:rPr>
              <a:t>, and the process of making-meaning about new knowledge related to one’s self. Engaging in reflection in this way, allows us to engage with both the process of coming to know, and the intentional meaning-making that comes through embedding this knowing in a material form (</a:t>
            </a:r>
            <a:r>
              <a:rPr lang="en-US" sz="3000" dirty="0">
                <a:solidFill>
                  <a:schemeClr val="bg2"/>
                </a:solidFill>
                <a:latin typeface="Century Gothic" panose="020B0502020202020204" pitchFamily="34" charset="0"/>
                <a:ea typeface="Arial" panose="020B0604020202020204" pitchFamily="34" charset="0"/>
              </a:rPr>
              <a:t>an idea, a stream of consciousness, a poem, a piece of art, music etc.).</a:t>
            </a:r>
            <a:endParaRPr lang="en-US" sz="3000" dirty="0">
              <a:solidFill>
                <a:schemeClr val="bg2"/>
              </a:solidFill>
              <a:effectLst/>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endParaRPr lang="en-CA" sz="3000" dirty="0">
              <a:solidFill>
                <a:schemeClr val="bg2"/>
              </a:solidFill>
              <a:effectLst/>
              <a:latin typeface="Century Gothic" panose="020B0502020202020204" pitchFamily="34" charset="0"/>
              <a:ea typeface="Arial" panose="020B0604020202020204" pitchFamily="34" charset="0"/>
            </a:endParaRPr>
          </a:p>
          <a:p>
            <a:r>
              <a:rPr lang="en-US" sz="3000" dirty="0">
                <a:solidFill>
                  <a:schemeClr val="bg2"/>
                </a:solidFill>
                <a:effectLst/>
                <a:latin typeface="Century Gothic" panose="020B0502020202020204" pitchFamily="34" charset="0"/>
                <a:ea typeface="Arial" panose="020B0604020202020204" pitchFamily="34" charset="0"/>
              </a:rPr>
              <a:t>Please know that you are not required to write. This is a learning opportunity.</a:t>
            </a:r>
            <a:r>
              <a:rPr lang="en-US" sz="3000" spc="20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Please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engage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in</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this</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reflection</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in</a:t>
            </a:r>
            <a:r>
              <a:rPr lang="en-US" sz="3000" spc="-5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capacity</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that</a:t>
            </a:r>
            <a:r>
              <a:rPr lang="en-US" sz="3000" spc="-4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best</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suits</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you.</a:t>
            </a:r>
            <a:r>
              <a:rPr lang="en-CA" sz="3000" dirty="0">
                <a:solidFill>
                  <a:schemeClr val="bg2"/>
                </a:solidFill>
                <a:effectLst/>
                <a:latin typeface="Century Gothic" panose="020B0502020202020204" pitchFamily="34" charset="0"/>
              </a:rPr>
              <a:t> </a:t>
            </a:r>
            <a:endParaRPr lang="en-US" sz="3000" i="1"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1559790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817D02-4C8A-2705-FFAC-0D01CD8167DF}"/>
              </a:ext>
            </a:extLst>
          </p:cNvPr>
          <p:cNvSpPr txBox="1">
            <a:spLocks/>
          </p:cNvSpPr>
          <p:nvPr/>
        </p:nvSpPr>
        <p:spPr>
          <a:xfrm>
            <a:off x="1466251" y="984695"/>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b="1" spc="-10" dirty="0">
                <a:solidFill>
                  <a:schemeClr val="bg2"/>
                </a:solidFill>
                <a:latin typeface="Century Gothic" panose="020B0502020202020204" pitchFamily="34" charset="0"/>
                <a:ea typeface="Arial" panose="020B0604020202020204" pitchFamily="34" charset="0"/>
              </a:rPr>
              <a:t>Invitation to Reflect:</a:t>
            </a:r>
            <a:endParaRPr lang="en-CA" sz="8800" b="1" dirty="0">
              <a:solidFill>
                <a:schemeClr val="bg2"/>
              </a:solidFill>
              <a:effectLst/>
              <a:latin typeface="Century Gothic" panose="020B0502020202020204" pitchFamily="34" charset="0"/>
              <a:ea typeface="Arial" panose="020B0604020202020204" pitchFamily="34" charset="0"/>
            </a:endParaRPr>
          </a:p>
        </p:txBody>
      </p:sp>
      <p:sp>
        <p:nvSpPr>
          <p:cNvPr id="2" name="TextBox 1">
            <a:extLst>
              <a:ext uri="{FF2B5EF4-FFF2-40B4-BE49-F238E27FC236}">
                <a16:creationId xmlns:a16="http://schemas.microsoft.com/office/drawing/2014/main" id="{5CB55A69-B347-D564-123B-54F81AA55367}"/>
              </a:ext>
            </a:extLst>
          </p:cNvPr>
          <p:cNvSpPr txBox="1"/>
          <p:nvPr/>
        </p:nvSpPr>
        <p:spPr>
          <a:xfrm>
            <a:off x="1605950" y="6404297"/>
            <a:ext cx="21144301" cy="707886"/>
          </a:xfrm>
          <a:prstGeom prst="rect">
            <a:avLst/>
          </a:prstGeom>
          <a:noFill/>
        </p:spPr>
        <p:txBody>
          <a:bodyPr wrap="square" rtlCol="0">
            <a:spAutoFit/>
          </a:bodyPr>
          <a:lstStyle/>
          <a:p>
            <a:endParaRPr lang="en-US" sz="4000" dirty="0">
              <a:solidFill>
                <a:schemeClr val="bg2"/>
              </a:solidFill>
              <a:latin typeface="Century Gothic" panose="020B0502020202020204" pitchFamily="34" charset="0"/>
            </a:endParaRPr>
          </a:p>
        </p:txBody>
      </p:sp>
      <p:sp>
        <p:nvSpPr>
          <p:cNvPr id="5" name="Rectangle 4">
            <a:extLst>
              <a:ext uri="{FF2B5EF4-FFF2-40B4-BE49-F238E27FC236}">
                <a16:creationId xmlns:a16="http://schemas.microsoft.com/office/drawing/2014/main" id="{0E53C700-1C73-C042-2AA9-BFE1341D96B9}"/>
              </a:ext>
            </a:extLst>
          </p:cNvPr>
          <p:cNvSpPr/>
          <p:nvPr/>
        </p:nvSpPr>
        <p:spPr>
          <a:xfrm>
            <a:off x="1466251" y="2456670"/>
            <a:ext cx="20530149" cy="943053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70523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2668384"/>
            <a:ext cx="20548600" cy="8509317"/>
          </a:xfrm>
          <a:prstGeom prst="rect">
            <a:avLst/>
          </a:prstGeom>
          <a:noFill/>
        </p:spPr>
        <p:txBody>
          <a:bodyPr wrap="square" rtlCol="0">
            <a:spAutoFit/>
          </a:bodyPr>
          <a:lstStyle/>
          <a:p>
            <a:pPr marL="136525">
              <a:spcBef>
                <a:spcPts val="375"/>
              </a:spcBef>
            </a:pPr>
            <a:r>
              <a:rPr lang="en-US" b="1" kern="0" dirty="0">
                <a:solidFill>
                  <a:schemeClr val="bg2"/>
                </a:solidFill>
                <a:effectLst/>
                <a:latin typeface="Century Gothic" panose="020B0502020202020204" pitchFamily="34" charset="0"/>
                <a:ea typeface="Arial" panose="020B0604020202020204" pitchFamily="34" charset="0"/>
              </a:rPr>
              <a:t>Intersecting</a:t>
            </a:r>
            <a:r>
              <a:rPr lang="en-US" b="1" kern="0" spc="-35" dirty="0">
                <a:solidFill>
                  <a:schemeClr val="bg2"/>
                </a:solidFill>
                <a:effectLst/>
                <a:latin typeface="Century Gothic" panose="020B0502020202020204" pitchFamily="34" charset="0"/>
                <a:ea typeface="Arial" panose="020B0604020202020204" pitchFamily="34" charset="0"/>
              </a:rPr>
              <a:t> </a:t>
            </a:r>
            <a:r>
              <a:rPr lang="en-US" b="1" kern="0" dirty="0">
                <a:solidFill>
                  <a:schemeClr val="bg2"/>
                </a:solidFill>
                <a:effectLst/>
                <a:latin typeface="Century Gothic" panose="020B0502020202020204" pitchFamily="34" charset="0"/>
                <a:ea typeface="Arial" panose="020B0604020202020204" pitchFamily="34" charset="0"/>
              </a:rPr>
              <a:t>Black</a:t>
            </a:r>
            <a:r>
              <a:rPr lang="en-US" b="1" kern="0" spc="-20" dirty="0">
                <a:solidFill>
                  <a:schemeClr val="bg2"/>
                </a:solidFill>
                <a:effectLst/>
                <a:latin typeface="Century Gothic" panose="020B0502020202020204" pitchFamily="34" charset="0"/>
                <a:ea typeface="Arial" panose="020B0604020202020204" pitchFamily="34" charset="0"/>
              </a:rPr>
              <a:t> </a:t>
            </a:r>
            <a:r>
              <a:rPr lang="en-US" b="1" kern="0" spc="-10" dirty="0">
                <a:solidFill>
                  <a:schemeClr val="bg2"/>
                </a:solidFill>
                <a:effectLst/>
                <a:latin typeface="Century Gothic" panose="020B0502020202020204" pitchFamily="34" charset="0"/>
                <a:ea typeface="Arial" panose="020B0604020202020204" pitchFamily="34" charset="0"/>
              </a:rPr>
              <a:t>Identities</a:t>
            </a:r>
          </a:p>
          <a:p>
            <a:pPr marL="136525">
              <a:spcBef>
                <a:spcPts val="375"/>
              </a:spcBef>
            </a:pPr>
            <a:endParaRPr lang="en-CA" b="1" kern="0" dirty="0">
              <a:solidFill>
                <a:schemeClr val="bg2"/>
              </a:solidFill>
              <a:effectLst/>
              <a:latin typeface="Century Gothic" panose="020B0502020202020204" pitchFamily="34" charset="0"/>
              <a:ea typeface="Arial" panose="020B0604020202020204" pitchFamily="34" charset="0"/>
            </a:endParaRPr>
          </a:p>
          <a:p>
            <a:pPr marL="136525" marR="270510">
              <a:lnSpc>
                <a:spcPct val="106000"/>
              </a:lnSpc>
              <a:spcBef>
                <a:spcPts val="975"/>
              </a:spcBef>
              <a:spcAft>
                <a:spcPts val="0"/>
              </a:spcAft>
            </a:pPr>
            <a:r>
              <a:rPr lang="en-US" sz="3200" spc="-10" dirty="0">
                <a:solidFill>
                  <a:schemeClr val="bg2"/>
                </a:solidFill>
                <a:effectLst/>
                <a:latin typeface="Century Gothic" panose="020B0502020202020204" pitchFamily="34" charset="0"/>
                <a:ea typeface="Arial" panose="020B0604020202020204" pitchFamily="34" charset="0"/>
              </a:rPr>
              <a:t>To</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truly</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understand</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the</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Black</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experience,</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it</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is important</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to</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first</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understand</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the</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concept</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of intersectionality,</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coined</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by Dr. </a:t>
            </a:r>
            <a:r>
              <a:rPr lang="en-US" sz="3200" dirty="0">
                <a:solidFill>
                  <a:schemeClr val="bg2"/>
                </a:solidFill>
                <a:effectLst/>
                <a:latin typeface="Century Gothic" panose="020B0502020202020204" pitchFamily="34" charset="0"/>
                <a:ea typeface="Arial" panose="020B0604020202020204" pitchFamily="34" charset="0"/>
              </a:rPr>
              <a:t>Kimberlé Crenshaw in 1989.</a:t>
            </a:r>
            <a:endParaRPr lang="en-CA" sz="3200" dirty="0">
              <a:solidFill>
                <a:schemeClr val="bg2"/>
              </a:solidFill>
              <a:effectLst/>
              <a:latin typeface="Century Gothic" panose="020B0502020202020204" pitchFamily="34" charset="0"/>
              <a:ea typeface="Arial" panose="020B0604020202020204" pitchFamily="34" charset="0"/>
            </a:endParaRPr>
          </a:p>
          <a:p>
            <a:pPr marL="136525" marR="346075">
              <a:lnSpc>
                <a:spcPct val="106000"/>
              </a:lnSpc>
              <a:spcBef>
                <a:spcPts val="870"/>
              </a:spcBef>
              <a:spcAft>
                <a:spcPts val="0"/>
              </a:spcAft>
            </a:pPr>
            <a:r>
              <a:rPr lang="en-US" sz="3200" i="1" dirty="0">
                <a:solidFill>
                  <a:schemeClr val="bg2"/>
                </a:solidFill>
                <a:effectLst/>
                <a:latin typeface="Century Gothic" panose="020B0502020202020204" pitchFamily="34" charset="0"/>
                <a:ea typeface="Arial" panose="020B0604020202020204" pitchFamily="34" charset="0"/>
              </a:rPr>
              <a:t>“I argue that Black women are sometimes excluded from feminist theory and antiracist policy discourse because both are predicated on a discrete set of experiences that often does not accurately reflect the interaction of race and gender. These problems of exclusion cannot be solved simply by including Black women within an already established analytical structure. Because</a:t>
            </a:r>
            <a:r>
              <a:rPr lang="en-US" sz="3200" i="1" spc="-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the</a:t>
            </a:r>
            <a:r>
              <a:rPr lang="en-US" sz="3200" i="1" spc="-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intersectional</a:t>
            </a:r>
            <a:r>
              <a:rPr lang="en-US" sz="3200" i="1" spc="-1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experience</a:t>
            </a:r>
            <a:r>
              <a:rPr lang="en-US" sz="3200" i="1" spc="-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is</a:t>
            </a:r>
            <a:r>
              <a:rPr lang="en-US" sz="3200" i="1" spc="-2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greater</a:t>
            </a:r>
            <a:r>
              <a:rPr lang="en-US" sz="3200" i="1" spc="-2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than</a:t>
            </a:r>
            <a:r>
              <a:rPr lang="en-US" sz="3200" i="1" spc="-3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the</a:t>
            </a:r>
            <a:r>
              <a:rPr lang="en-US" sz="3200" i="1" spc="-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sum</a:t>
            </a:r>
            <a:r>
              <a:rPr lang="en-US" sz="3200" i="1" spc="-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of</a:t>
            </a:r>
            <a:r>
              <a:rPr lang="en-US" sz="3200" i="1" spc="-2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racism</a:t>
            </a:r>
            <a:r>
              <a:rPr lang="en-US" sz="3200" i="1" spc="-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and</a:t>
            </a:r>
            <a:r>
              <a:rPr lang="en-US" sz="3200" i="1" spc="-3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sexism,</a:t>
            </a:r>
            <a:r>
              <a:rPr lang="en-US" sz="3200" i="1" spc="-3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any</a:t>
            </a:r>
            <a:r>
              <a:rPr lang="en-US" sz="3200" i="1" spc="-2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analysis</a:t>
            </a:r>
            <a:r>
              <a:rPr lang="en-US" sz="3200" i="1" spc="-3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that</a:t>
            </a:r>
            <a:r>
              <a:rPr lang="en-US" sz="3200" i="1" spc="-35"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does</a:t>
            </a:r>
            <a:r>
              <a:rPr lang="en-US" sz="3200" i="1" spc="-3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not</a:t>
            </a:r>
            <a:r>
              <a:rPr lang="en-US" sz="3200" i="1" spc="-10" dirty="0">
                <a:solidFill>
                  <a:schemeClr val="bg2"/>
                </a:solidFill>
                <a:effectLst/>
                <a:latin typeface="Century Gothic" panose="020B0502020202020204" pitchFamily="34" charset="0"/>
                <a:ea typeface="Arial" panose="020B0604020202020204" pitchFamily="34" charset="0"/>
              </a:rPr>
              <a:t> </a:t>
            </a:r>
            <a:r>
              <a:rPr lang="en-US" sz="3200" i="1" spc="-20" dirty="0">
                <a:solidFill>
                  <a:schemeClr val="bg2"/>
                </a:solidFill>
                <a:effectLst/>
                <a:latin typeface="Century Gothic" panose="020B0502020202020204" pitchFamily="34" charset="0"/>
                <a:ea typeface="Arial" panose="020B0604020202020204" pitchFamily="34" charset="0"/>
              </a:rPr>
              <a:t>take</a:t>
            </a:r>
            <a:r>
              <a:rPr lang="en-CA" sz="3200" spc="-20" dirty="0">
                <a:solidFill>
                  <a:schemeClr val="bg2"/>
                </a:solidFill>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intersectionality into account cannot sufficiently address the particular manner in which Black women or subordinated.”(Crenshaw,</a:t>
            </a:r>
            <a:r>
              <a:rPr lang="en-US" sz="3200" i="1" spc="200" dirty="0">
                <a:solidFill>
                  <a:schemeClr val="bg2"/>
                </a:solidFill>
                <a:effectLst/>
                <a:latin typeface="Century Gothic" panose="020B0502020202020204" pitchFamily="34" charset="0"/>
                <a:ea typeface="Arial" panose="020B0604020202020204" pitchFamily="34" charset="0"/>
              </a:rPr>
              <a:t> </a:t>
            </a:r>
            <a:r>
              <a:rPr lang="en-US" sz="3200" i="1" dirty="0">
                <a:solidFill>
                  <a:schemeClr val="bg2"/>
                </a:solidFill>
                <a:effectLst/>
                <a:latin typeface="Century Gothic" panose="020B0502020202020204" pitchFamily="34" charset="0"/>
                <a:ea typeface="Arial" panose="020B0604020202020204" pitchFamily="34" charset="0"/>
              </a:rPr>
              <a:t>1989, p. 140)</a:t>
            </a:r>
            <a:endParaRPr lang="en-CA" sz="3200" dirty="0">
              <a:solidFill>
                <a:schemeClr val="bg2"/>
              </a:solidFill>
              <a:effectLst/>
              <a:latin typeface="Century Gothic" panose="020B0502020202020204" pitchFamily="34" charset="0"/>
              <a:ea typeface="Arial" panose="020B0604020202020204" pitchFamily="34" charset="0"/>
            </a:endParaRPr>
          </a:p>
          <a:p>
            <a:pPr marL="136525">
              <a:spcBef>
                <a:spcPts val="875"/>
              </a:spcBef>
              <a:spcAft>
                <a:spcPts val="0"/>
              </a:spcAft>
            </a:pPr>
            <a:endParaRPr lang="en-US" sz="3200" dirty="0">
              <a:solidFill>
                <a:schemeClr val="bg2"/>
              </a:solidFill>
              <a:effectLst/>
              <a:latin typeface="Century Gothic" panose="020B0502020202020204" pitchFamily="34" charset="0"/>
              <a:ea typeface="Arial" panose="020B0604020202020204" pitchFamily="34" charset="0"/>
            </a:endParaRPr>
          </a:p>
          <a:p>
            <a:pPr marL="136525">
              <a:spcBef>
                <a:spcPts val="875"/>
              </a:spcBef>
              <a:spcAft>
                <a:spcPts val="0"/>
              </a:spcAft>
            </a:pPr>
            <a:r>
              <a:rPr lang="en-US" sz="3200" dirty="0">
                <a:solidFill>
                  <a:schemeClr val="bg2"/>
                </a:solidFill>
                <a:effectLst/>
                <a:latin typeface="Century Gothic" panose="020B0502020202020204" pitchFamily="34" charset="0"/>
                <a:ea typeface="Arial" panose="020B0604020202020204" pitchFamily="34" charset="0"/>
              </a:rPr>
              <a:t>Since</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Dr.</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Crenshaw</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coined</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phrase,</a:t>
            </a:r>
            <a:r>
              <a:rPr lang="en-US" sz="3200" spc="-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intersectionality has been</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extended</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identities beyond</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race</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gender.</a:t>
            </a:r>
            <a:endParaRPr lang="en-CA" sz="3200" dirty="0">
              <a:solidFill>
                <a:schemeClr val="bg2"/>
              </a:solidFill>
              <a:effectLst/>
              <a:latin typeface="Century Gothic" panose="020B0502020202020204" pitchFamily="34" charset="0"/>
              <a:ea typeface="Arial" panose="020B0604020202020204" pitchFamily="34" charset="0"/>
            </a:endParaRPr>
          </a:p>
          <a:p>
            <a:pPr marL="136525">
              <a:spcBef>
                <a:spcPts val="870"/>
              </a:spcBef>
            </a:pPr>
            <a:endParaRPr lang="en-CA" sz="3200" b="1" i="1" dirty="0">
              <a:solidFill>
                <a:schemeClr val="bg2"/>
              </a:solidFill>
              <a:effectLst/>
              <a:latin typeface="Century Gothic" panose="020B0502020202020204" pitchFamily="34" charset="0"/>
              <a:ea typeface="Arial-BoldItalicMT"/>
              <a:cs typeface="Arial-BoldItalicMT"/>
            </a:endParaRPr>
          </a:p>
        </p:txBody>
      </p:sp>
      <p:sp>
        <p:nvSpPr>
          <p:cNvPr id="5" name="Title 1">
            <a:extLst>
              <a:ext uri="{FF2B5EF4-FFF2-40B4-BE49-F238E27FC236}">
                <a16:creationId xmlns:a16="http://schemas.microsoft.com/office/drawing/2014/main" id="{672176DA-D6E4-9C43-E919-713DB1B86C8D}"/>
              </a:ext>
            </a:extLst>
          </p:cNvPr>
          <p:cNvSpPr txBox="1">
            <a:spLocks/>
          </p:cNvSpPr>
          <p:nvPr/>
        </p:nvSpPr>
        <p:spPr>
          <a:xfrm>
            <a:off x="1466251" y="982232"/>
            <a:ext cx="16745549"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4: Black Experiences</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39416130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2348742"/>
            <a:ext cx="20548600" cy="10029412"/>
          </a:xfrm>
          <a:prstGeom prst="rect">
            <a:avLst/>
          </a:prstGeom>
          <a:noFill/>
        </p:spPr>
        <p:txBody>
          <a:bodyPr wrap="square" rtlCol="0">
            <a:spAutoFit/>
          </a:bodyPr>
          <a:lstStyle/>
          <a:p>
            <a:pPr marL="136525">
              <a:spcBef>
                <a:spcPts val="995"/>
              </a:spcBef>
            </a:pPr>
            <a:r>
              <a:rPr lang="en-US" b="1" kern="0" dirty="0">
                <a:solidFill>
                  <a:schemeClr val="bg2"/>
                </a:solidFill>
                <a:effectLst/>
                <a:latin typeface="Century Gothic" panose="020B0502020202020204" pitchFamily="34" charset="0"/>
                <a:ea typeface="Arial" panose="020B0604020202020204" pitchFamily="34" charset="0"/>
              </a:rPr>
              <a:t>Other</a:t>
            </a:r>
            <a:r>
              <a:rPr lang="en-US" b="1" kern="0" spc="-20" dirty="0">
                <a:solidFill>
                  <a:schemeClr val="bg2"/>
                </a:solidFill>
                <a:effectLst/>
                <a:latin typeface="Century Gothic" panose="020B0502020202020204" pitchFamily="34" charset="0"/>
                <a:ea typeface="Arial" panose="020B0604020202020204" pitchFamily="34" charset="0"/>
              </a:rPr>
              <a:t> </a:t>
            </a:r>
            <a:r>
              <a:rPr lang="en-US" b="1" kern="0" spc="-10" dirty="0">
                <a:solidFill>
                  <a:schemeClr val="bg2"/>
                </a:solidFill>
                <a:effectLst/>
                <a:latin typeface="Century Gothic" panose="020B0502020202020204" pitchFamily="34" charset="0"/>
                <a:ea typeface="Arial" panose="020B0604020202020204" pitchFamily="34" charset="0"/>
              </a:rPr>
              <a:t>Intersections</a:t>
            </a:r>
            <a:endParaRPr lang="en-CA" b="1" kern="0" dirty="0">
              <a:solidFill>
                <a:schemeClr val="bg2"/>
              </a:solidFill>
              <a:effectLst/>
              <a:latin typeface="Century Gothic" panose="020B0502020202020204" pitchFamily="34" charset="0"/>
              <a:ea typeface="Arial" panose="020B0604020202020204" pitchFamily="34" charset="0"/>
            </a:endParaRPr>
          </a:p>
          <a:p>
            <a:pPr marL="136525" marR="173990">
              <a:lnSpc>
                <a:spcPct val="106000"/>
              </a:lnSpc>
              <a:spcBef>
                <a:spcPts val="970"/>
              </a:spcBef>
              <a:spcAft>
                <a:spcPts val="0"/>
              </a:spcAft>
            </a:pPr>
            <a:r>
              <a:rPr lang="en-US" sz="3000" dirty="0">
                <a:solidFill>
                  <a:schemeClr val="bg2"/>
                </a:solidFill>
                <a:effectLst/>
                <a:latin typeface="Century Gothic" panose="020B0502020202020204" pitchFamily="34" charset="0"/>
                <a:ea typeface="Arial" panose="020B0604020202020204" pitchFamily="34" charset="0"/>
              </a:rPr>
              <a:t>Black LGBTQ+ people are often excluded in celebrations of both Black people’s and celebrations of LGBTQ+ people’s accomplishments. This results in a lack of health supports and community events for Black LGBTQ+ people (Neustaeter, 2021). Black Canadians are also twice as likely to be considered low-income than white Canadians and 4% more likely than non-Black racialized Canadians. Additionally, first generation Black Canadians make $13,000 less than first generation white Canadians (Five Charts That Show What Systemic Racism Looks like in Canada, 2020). These disparities are resultant of a history of anti-Black racism</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in</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Canadian</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society</a:t>
            </a:r>
            <a:r>
              <a:rPr lang="en-US" sz="3000" spc="-4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and</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institutions,</a:t>
            </a:r>
            <a:r>
              <a:rPr lang="en-US" sz="3000" spc="-5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the</a:t>
            </a:r>
            <a:r>
              <a:rPr lang="en-US" sz="3000" spc="-5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specifics</a:t>
            </a:r>
            <a:r>
              <a:rPr lang="en-US" sz="3000" spc="-5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of</a:t>
            </a:r>
            <a:r>
              <a:rPr lang="en-US" sz="3000" spc="-4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which</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will</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be</a:t>
            </a:r>
            <a:r>
              <a:rPr lang="en-US" sz="3000" spc="-5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outlined</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in</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the</a:t>
            </a:r>
            <a:r>
              <a:rPr lang="en-US" sz="3000" spc="-5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following</a:t>
            </a:r>
            <a:r>
              <a:rPr lang="en-US" sz="3000" spc="-4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sections</a:t>
            </a:r>
            <a:r>
              <a:rPr lang="en-US" sz="3000" spc="-5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of</a:t>
            </a:r>
            <a:r>
              <a:rPr lang="en-US" sz="3000" spc="-4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this</a:t>
            </a:r>
            <a:r>
              <a:rPr lang="en-US" sz="3000" spc="-5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module.</a:t>
            </a:r>
          </a:p>
          <a:p>
            <a:pPr marL="136525" marR="173990">
              <a:lnSpc>
                <a:spcPct val="106000"/>
              </a:lnSpc>
              <a:spcBef>
                <a:spcPts val="970"/>
              </a:spcBef>
              <a:spcAft>
                <a:spcPts val="0"/>
              </a:spcAft>
            </a:pPr>
            <a:endParaRPr lang="en-CA" sz="3000" dirty="0">
              <a:solidFill>
                <a:schemeClr val="bg2"/>
              </a:solidFill>
              <a:effectLst/>
              <a:latin typeface="Century Gothic" panose="020B0502020202020204" pitchFamily="34" charset="0"/>
              <a:ea typeface="Arial" panose="020B0604020202020204" pitchFamily="34" charset="0"/>
            </a:endParaRPr>
          </a:p>
          <a:p>
            <a:pPr marL="136525" marR="146050">
              <a:lnSpc>
                <a:spcPct val="105000"/>
              </a:lnSpc>
              <a:spcBef>
                <a:spcPts val="845"/>
              </a:spcBef>
              <a:spcAft>
                <a:spcPts val="0"/>
              </a:spcAft>
            </a:pPr>
            <a:r>
              <a:rPr lang="en-US" sz="3000" dirty="0">
                <a:solidFill>
                  <a:schemeClr val="bg2"/>
                </a:solidFill>
                <a:effectLst/>
                <a:latin typeface="Century Gothic" panose="020B0502020202020204" pitchFamily="34" charset="0"/>
                <a:ea typeface="Arial" panose="020B0604020202020204" pitchFamily="34" charset="0"/>
              </a:rPr>
              <a:t>Within the identities discussed there are even more intersectional experiences. Black men with low SES have different experiences with oppression than Black men with high SES or a non-Black man with low SES. The same is true for Black queer women versus non-Black queer persons or Black straight women. This leads to a broader discussion on the general experience of Black people in </a:t>
            </a:r>
            <a:r>
              <a:rPr lang="en-US" sz="3000" spc="-10" dirty="0">
                <a:solidFill>
                  <a:schemeClr val="bg2"/>
                </a:solidFill>
                <a:effectLst/>
                <a:latin typeface="Century Gothic" panose="020B0502020202020204" pitchFamily="34" charset="0"/>
                <a:ea typeface="Arial" panose="020B0604020202020204" pitchFamily="34" charset="0"/>
              </a:rPr>
              <a:t>Canada.</a:t>
            </a:r>
            <a:endParaRPr lang="en-CA" sz="3000" dirty="0">
              <a:solidFill>
                <a:schemeClr val="bg2"/>
              </a:solidFill>
              <a:effectLst/>
              <a:latin typeface="Century Gothic" panose="020B0502020202020204" pitchFamily="34" charset="0"/>
              <a:ea typeface="Arial" panose="020B0604020202020204" pitchFamily="34" charset="0"/>
            </a:endParaRPr>
          </a:p>
          <a:p>
            <a:pPr marL="136525" marR="346075">
              <a:lnSpc>
                <a:spcPct val="106000"/>
              </a:lnSpc>
              <a:spcBef>
                <a:spcPts val="900"/>
              </a:spcBef>
              <a:spcAft>
                <a:spcPts val="0"/>
              </a:spcAft>
            </a:pPr>
            <a:r>
              <a:rPr lang="en-US" sz="3000" dirty="0">
                <a:solidFill>
                  <a:schemeClr val="bg2"/>
                </a:solidFill>
                <a:effectLst/>
                <a:latin typeface="Century Gothic" panose="020B0502020202020204" pitchFamily="34" charset="0"/>
                <a:ea typeface="Arial" panose="020B0604020202020204" pitchFamily="34" charset="0"/>
              </a:rPr>
              <a:t>In order to further equity for Black students at Ivey, it is important to continue conversations about anti-Black racism and engage</a:t>
            </a:r>
            <a:r>
              <a:rPr lang="en-US" sz="3000" spc="400"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in</a:t>
            </a:r>
            <a:r>
              <a:rPr lang="en-US" sz="3000" spc="-30"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meaningful</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demonstrations</a:t>
            </a:r>
            <a:r>
              <a:rPr lang="en-US" sz="3000" spc="-20"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of</a:t>
            </a:r>
            <a:r>
              <a:rPr lang="en-US" sz="3000" spc="-15"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anti-racist</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practices.</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Black</a:t>
            </a:r>
            <a:r>
              <a:rPr lang="en-US" sz="3000" spc="-20"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Ivey</a:t>
            </a:r>
            <a:r>
              <a:rPr lang="en-US" sz="3000" spc="-15"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students</a:t>
            </a:r>
            <a:r>
              <a:rPr lang="en-US" sz="3000" spc="-20"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deserve</a:t>
            </a:r>
            <a:r>
              <a:rPr lang="en-US" sz="3000" spc="-20"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to</a:t>
            </a:r>
            <a:r>
              <a:rPr lang="en-US" sz="3000" spc="-30"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feel</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accepted</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and</a:t>
            </a:r>
            <a:r>
              <a:rPr lang="en-US" sz="3000" spc="-30"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supported</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by</a:t>
            </a:r>
            <a:r>
              <a:rPr lang="en-US" sz="3000" spc="-15"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the</a:t>
            </a:r>
            <a:r>
              <a:rPr lang="en-US" sz="3000" spc="-20" dirty="0">
                <a:solidFill>
                  <a:schemeClr val="bg2"/>
                </a:solidFill>
                <a:effectLst/>
                <a:latin typeface="Century Gothic" panose="020B0502020202020204" pitchFamily="34" charset="0"/>
                <a:ea typeface="Arial" panose="020B0604020202020204" pitchFamily="34" charset="0"/>
              </a:rPr>
              <a:t> </a:t>
            </a:r>
            <a:r>
              <a:rPr lang="en-US" sz="3000" spc="-10" dirty="0">
                <a:solidFill>
                  <a:schemeClr val="bg2"/>
                </a:solidFill>
                <a:effectLst/>
                <a:latin typeface="Century Gothic" panose="020B0502020202020204" pitchFamily="34" charset="0"/>
                <a:ea typeface="Arial" panose="020B0604020202020204" pitchFamily="34" charset="0"/>
              </a:rPr>
              <a:t>Ivey </a:t>
            </a:r>
            <a:r>
              <a:rPr lang="en-US" sz="3000" dirty="0">
                <a:solidFill>
                  <a:schemeClr val="bg2"/>
                </a:solidFill>
                <a:effectLst/>
                <a:latin typeface="Century Gothic" panose="020B0502020202020204" pitchFamily="34" charset="0"/>
                <a:ea typeface="Arial" panose="020B0604020202020204" pitchFamily="34" charset="0"/>
              </a:rPr>
              <a:t>community</a:t>
            </a:r>
            <a:r>
              <a:rPr lang="en-US" sz="3000" spc="-3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and</a:t>
            </a:r>
            <a:r>
              <a:rPr lang="en-US" sz="3000" spc="-5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that</a:t>
            </a:r>
            <a:r>
              <a:rPr lang="en-US" sz="3000" spc="-4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involves</a:t>
            </a:r>
            <a:r>
              <a:rPr lang="en-US" sz="3000" spc="-3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active</a:t>
            </a:r>
            <a:r>
              <a:rPr lang="en-US" sz="3000" spc="-4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listening</a:t>
            </a:r>
            <a:r>
              <a:rPr lang="en-US" sz="3000" spc="-3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and</a:t>
            </a:r>
            <a:r>
              <a:rPr lang="en-US" sz="3000" spc="-5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learning</a:t>
            </a:r>
            <a:r>
              <a:rPr lang="en-US" sz="3000" spc="-3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about</a:t>
            </a:r>
            <a:r>
              <a:rPr lang="en-US" sz="3000" spc="-4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their</a:t>
            </a:r>
            <a:r>
              <a:rPr lang="en-US" sz="3000" spc="-3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experiences.</a:t>
            </a:r>
            <a:endParaRPr lang="en-CA" sz="3000" dirty="0">
              <a:solidFill>
                <a:schemeClr val="bg2"/>
              </a:solidFill>
              <a:effectLst/>
              <a:latin typeface="Century Gothic" panose="020B0502020202020204" pitchFamily="34" charset="0"/>
              <a:ea typeface="Arial" panose="020B0604020202020204" pitchFamily="34" charset="0"/>
            </a:endParaRPr>
          </a:p>
          <a:p>
            <a:pPr marL="136525">
              <a:spcBef>
                <a:spcPts val="870"/>
              </a:spcBef>
            </a:pPr>
            <a:endParaRPr lang="en-CA" sz="3200" b="1" i="1" dirty="0">
              <a:solidFill>
                <a:schemeClr val="bg2"/>
              </a:solidFill>
              <a:effectLst/>
              <a:latin typeface="Century Gothic" panose="020B0502020202020204" pitchFamily="34" charset="0"/>
              <a:ea typeface="Arial-BoldItalicMT"/>
              <a:cs typeface="Arial-BoldItalicMT"/>
            </a:endParaRPr>
          </a:p>
        </p:txBody>
      </p:sp>
      <p:sp>
        <p:nvSpPr>
          <p:cNvPr id="5" name="Title 1">
            <a:extLst>
              <a:ext uri="{FF2B5EF4-FFF2-40B4-BE49-F238E27FC236}">
                <a16:creationId xmlns:a16="http://schemas.microsoft.com/office/drawing/2014/main" id="{672176DA-D6E4-9C43-E919-713DB1B86C8D}"/>
              </a:ext>
            </a:extLst>
          </p:cNvPr>
          <p:cNvSpPr txBox="1">
            <a:spLocks/>
          </p:cNvSpPr>
          <p:nvPr/>
        </p:nvSpPr>
        <p:spPr>
          <a:xfrm>
            <a:off x="1466251" y="982232"/>
            <a:ext cx="16745549"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4: Black Experiences</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19594630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459901" y="2669638"/>
            <a:ext cx="20548600" cy="9310947"/>
          </a:xfrm>
          <a:prstGeom prst="rect">
            <a:avLst/>
          </a:prstGeom>
          <a:noFill/>
        </p:spPr>
        <p:txBody>
          <a:bodyPr wrap="square" rtlCol="0">
            <a:spAutoFit/>
          </a:bodyPr>
          <a:lstStyle/>
          <a:p>
            <a:pPr marL="136525">
              <a:spcBef>
                <a:spcPts val="995"/>
              </a:spcBef>
            </a:pPr>
            <a:r>
              <a:rPr lang="en-US" b="1" kern="0" dirty="0">
                <a:solidFill>
                  <a:schemeClr val="bg2"/>
                </a:solidFill>
                <a:effectLst/>
                <a:latin typeface="Century Gothic" panose="020B0502020202020204" pitchFamily="34" charset="0"/>
                <a:ea typeface="Arial" panose="020B0604020202020204" pitchFamily="34" charset="0"/>
              </a:rPr>
              <a:t>Black Students At Ivey Collective</a:t>
            </a:r>
            <a:endParaRPr lang="en-US" b="1" kern="0" spc="-10" dirty="0">
              <a:solidFill>
                <a:schemeClr val="bg2"/>
              </a:solidFill>
              <a:effectLst/>
              <a:latin typeface="Century Gothic" panose="020B0502020202020204" pitchFamily="34" charset="0"/>
              <a:ea typeface="Arial" panose="020B0604020202020204" pitchFamily="34" charset="0"/>
            </a:endParaRPr>
          </a:p>
          <a:p>
            <a:pPr marL="136525">
              <a:spcBef>
                <a:spcPts val="995"/>
              </a:spcBef>
            </a:pPr>
            <a:endParaRPr lang="en-CA" sz="3200" b="1" kern="0" dirty="0">
              <a:solidFill>
                <a:schemeClr val="bg2"/>
              </a:solidFill>
              <a:effectLst/>
              <a:latin typeface="Century Gothic" panose="020B0502020202020204" pitchFamily="34" charset="0"/>
              <a:ea typeface="Arial" panose="020B0604020202020204" pitchFamily="34" charset="0"/>
            </a:endParaRPr>
          </a:p>
          <a:p>
            <a:pPr marL="136525" marR="270510">
              <a:lnSpc>
                <a:spcPct val="105000"/>
              </a:lnSpc>
              <a:spcBef>
                <a:spcPts val="375"/>
              </a:spcBef>
              <a:spcAft>
                <a:spcPts val="0"/>
              </a:spcAft>
            </a:pPr>
            <a:r>
              <a:rPr lang="en-US" sz="3200" dirty="0">
                <a:solidFill>
                  <a:schemeClr val="bg2"/>
                </a:solidFill>
                <a:effectLst/>
                <a:latin typeface="Century Gothic" panose="020B0502020202020204" pitchFamily="34" charset="0"/>
                <a:ea typeface="Arial" panose="020B0604020202020204" pitchFamily="34" charset="0"/>
              </a:rPr>
              <a:t>BSIC aims to engage black students at Ivey by creating a community that helps them feel included and valued. We strive to build</a:t>
            </a:r>
            <a:r>
              <a:rPr lang="en-US" sz="3200" spc="20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and</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nurture each</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other's success through</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networking, mentorships, and</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employment opportunities. To ensure an inclusive </a:t>
            </a:r>
            <a:r>
              <a:rPr lang="en-US" sz="3200" dirty="0">
                <a:solidFill>
                  <a:schemeClr val="bg2"/>
                </a:solidFill>
                <a:effectLst/>
                <a:latin typeface="Century Gothic" panose="020B0502020202020204" pitchFamily="34" charset="0"/>
                <a:ea typeface="Arial" panose="020B0604020202020204" pitchFamily="34" charset="0"/>
              </a:rPr>
              <a:t>environment at Ivey for all minority groups, BSIC will advocate for minority groups, and serve as a liaison between minority groups</a:t>
            </a:r>
            <a:r>
              <a:rPr lang="en-US" sz="3200" spc="20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 Ivey on diversity issues.</a:t>
            </a:r>
          </a:p>
          <a:p>
            <a:pPr marL="136525" marR="270510">
              <a:lnSpc>
                <a:spcPct val="105000"/>
              </a:lnSpc>
              <a:spcBef>
                <a:spcPts val="375"/>
              </a:spcBef>
              <a:spcAft>
                <a:spcPts val="0"/>
              </a:spcAft>
            </a:pPr>
            <a:endParaRPr lang="en-CA" sz="3200" dirty="0">
              <a:solidFill>
                <a:schemeClr val="bg2"/>
              </a:solidFill>
              <a:effectLst/>
              <a:latin typeface="Century Gothic" panose="020B0502020202020204" pitchFamily="34" charset="0"/>
              <a:ea typeface="Arial" panose="020B0604020202020204" pitchFamily="34" charset="0"/>
            </a:endParaRPr>
          </a:p>
          <a:p>
            <a:pPr marL="136525">
              <a:lnSpc>
                <a:spcPct val="106000"/>
              </a:lnSpc>
              <a:spcBef>
                <a:spcPts val="900"/>
              </a:spcBef>
              <a:spcAft>
                <a:spcPts val="0"/>
              </a:spcAft>
            </a:pPr>
            <a:r>
              <a:rPr lang="en-US" sz="3200" dirty="0">
                <a:solidFill>
                  <a:schemeClr val="bg2"/>
                </a:solidFill>
                <a:effectLst/>
                <a:latin typeface="Century Gothic" panose="020B0502020202020204" pitchFamily="34" charset="0"/>
                <a:ea typeface="Arial" panose="020B0604020202020204" pitchFamily="34" charset="0"/>
              </a:rPr>
              <a:t>If you have any questions about BSIC, please feel</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free to reach out to the club Co-Presidents,</a:t>
            </a:r>
            <a:r>
              <a:rPr lang="en-US" sz="3200" spc="20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Niyonella Kamera (</a:t>
            </a:r>
            <a:r>
              <a:rPr lang="en-US" sz="3200" dirty="0">
                <a:solidFill>
                  <a:schemeClr val="bg2"/>
                </a:solidFill>
                <a:effectLst/>
                <a:latin typeface="Century Gothic" panose="020B0502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nkamera.hba2023@ivey.ca</a:t>
            </a:r>
            <a:r>
              <a:rPr lang="en-US" sz="3200" dirty="0">
                <a:solidFill>
                  <a:schemeClr val="bg2"/>
                </a:solidFill>
                <a:effectLst/>
                <a:latin typeface="Century Gothic" panose="020B0502020202020204" pitchFamily="34" charset="0"/>
                <a:ea typeface="Arial" panose="020B0604020202020204" pitchFamily="34" charset="0"/>
              </a:rPr>
              <a:t>) and Orlando Scarlett (</a:t>
            </a:r>
            <a:r>
              <a:rPr lang="en-US" sz="3200" dirty="0">
                <a:solidFill>
                  <a:schemeClr val="bg2"/>
                </a:solidFill>
                <a:effectLst/>
                <a:latin typeface="Century Gothic" panose="020B0502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oscarlett.hba2023@ivey.ca</a:t>
            </a:r>
            <a:r>
              <a:rPr lang="en-US" sz="3200" dirty="0">
                <a:solidFill>
                  <a:schemeClr val="bg2"/>
                </a:solidFill>
                <a:effectLst/>
                <a:latin typeface="Century Gothic" panose="020B0502020202020204" pitchFamily="34" charset="0"/>
                <a:ea typeface="Arial" panose="020B0604020202020204" pitchFamily="34" charset="0"/>
              </a:rPr>
              <a:t>).</a:t>
            </a:r>
          </a:p>
          <a:p>
            <a:pPr marL="136525">
              <a:lnSpc>
                <a:spcPct val="106000"/>
              </a:lnSpc>
              <a:spcBef>
                <a:spcPts val="900"/>
              </a:spcBef>
              <a:spcAft>
                <a:spcPts val="0"/>
              </a:spcAft>
            </a:pPr>
            <a:endParaRPr lang="en-US" sz="3200" dirty="0">
              <a:solidFill>
                <a:schemeClr val="bg2"/>
              </a:solidFill>
              <a:effectLst/>
              <a:latin typeface="Century Gothic" panose="020B0502020202020204" pitchFamily="34" charset="0"/>
              <a:ea typeface="Arial" panose="020B0604020202020204" pitchFamily="34" charset="0"/>
            </a:endParaRPr>
          </a:p>
          <a:p>
            <a:pPr marL="136525">
              <a:lnSpc>
                <a:spcPct val="106000"/>
              </a:lnSpc>
              <a:spcBef>
                <a:spcPts val="900"/>
              </a:spcBef>
              <a:spcAft>
                <a:spcPts val="0"/>
              </a:spcAft>
            </a:pPr>
            <a:endParaRPr lang="en-US" sz="3200" dirty="0">
              <a:solidFill>
                <a:schemeClr val="bg2"/>
              </a:solidFill>
              <a:latin typeface="Century Gothic" panose="020B0502020202020204" pitchFamily="34" charset="0"/>
              <a:ea typeface="Arial" panose="020B0604020202020204" pitchFamily="34" charset="0"/>
            </a:endParaRPr>
          </a:p>
          <a:p>
            <a:pPr marL="136525">
              <a:lnSpc>
                <a:spcPct val="106000"/>
              </a:lnSpc>
              <a:spcBef>
                <a:spcPts val="900"/>
              </a:spcBef>
            </a:pPr>
            <a:r>
              <a:rPr lang="en-US" sz="3200" kern="0" dirty="0">
                <a:solidFill>
                  <a:schemeClr val="bg1"/>
                </a:solidFill>
                <a:effectLst/>
                <a:latin typeface="Century Gothic" panose="020B0502020202020204" pitchFamily="34" charset="0"/>
                <a:ea typeface="Arial" panose="020B0604020202020204" pitchFamily="34" charset="0"/>
              </a:rPr>
              <a:t>We want to learn from your experiences, insights and knowledge on this identity pillar. Please consider sharing feedback or</a:t>
            </a:r>
            <a:r>
              <a:rPr lang="en-US" sz="3200" kern="0" spc="200" dirty="0">
                <a:solidFill>
                  <a:schemeClr val="bg1"/>
                </a:solidFill>
                <a:effectLst/>
                <a:latin typeface="Century Gothic" panose="020B0502020202020204" pitchFamily="34" charset="0"/>
                <a:ea typeface="Arial" panose="020B0604020202020204" pitchFamily="34" charset="0"/>
              </a:rPr>
              <a:t> </a:t>
            </a:r>
            <a:r>
              <a:rPr lang="en-US" sz="3200" kern="0" dirty="0">
                <a:solidFill>
                  <a:schemeClr val="bg1"/>
                </a:solidFill>
                <a:effectLst/>
                <a:latin typeface="Century Gothic" panose="020B0502020202020204" pitchFamily="34" charset="0"/>
                <a:ea typeface="Arial" panose="020B0604020202020204" pitchFamily="34" charset="0"/>
              </a:rPr>
              <a:t>suggestions for us to consider in future iterations of this module.</a:t>
            </a:r>
            <a:endParaRPr lang="en-US" sz="3200" b="1" dirty="0">
              <a:solidFill>
                <a:schemeClr val="bg1"/>
              </a:solidFill>
              <a:effectLst/>
              <a:latin typeface="Century Gothic" panose="020B0502020202020204" pitchFamily="34" charset="0"/>
              <a:ea typeface="Arial" panose="020B0604020202020204" pitchFamily="34" charset="0"/>
            </a:endParaRPr>
          </a:p>
          <a:p>
            <a:pPr marL="136525">
              <a:lnSpc>
                <a:spcPct val="106000"/>
              </a:lnSpc>
              <a:spcBef>
                <a:spcPts val="900"/>
              </a:spcBef>
              <a:spcAft>
                <a:spcPts val="0"/>
              </a:spcAft>
            </a:pPr>
            <a:endParaRPr lang="en-CA" sz="3200" dirty="0">
              <a:solidFill>
                <a:schemeClr val="bg2"/>
              </a:solidFill>
              <a:effectLst/>
              <a:latin typeface="Century Gothic" panose="020B0502020202020204" pitchFamily="34" charset="0"/>
              <a:ea typeface="Arial" panose="020B0604020202020204" pitchFamily="34" charset="0"/>
            </a:endParaRPr>
          </a:p>
          <a:p>
            <a:pPr marL="136525">
              <a:spcBef>
                <a:spcPts val="870"/>
              </a:spcBef>
            </a:pPr>
            <a:endParaRPr lang="en-CA" sz="3200" b="1" i="1" dirty="0">
              <a:solidFill>
                <a:schemeClr val="bg2"/>
              </a:solidFill>
              <a:effectLst/>
              <a:latin typeface="Century Gothic" panose="020B0502020202020204" pitchFamily="34" charset="0"/>
              <a:ea typeface="Arial-BoldItalicMT"/>
              <a:cs typeface="Arial-BoldItalicMT"/>
            </a:endParaRPr>
          </a:p>
        </p:txBody>
      </p:sp>
      <p:sp>
        <p:nvSpPr>
          <p:cNvPr id="5" name="Title 1">
            <a:extLst>
              <a:ext uri="{FF2B5EF4-FFF2-40B4-BE49-F238E27FC236}">
                <a16:creationId xmlns:a16="http://schemas.microsoft.com/office/drawing/2014/main" id="{672176DA-D6E4-9C43-E919-713DB1B86C8D}"/>
              </a:ext>
            </a:extLst>
          </p:cNvPr>
          <p:cNvSpPr txBox="1">
            <a:spLocks/>
          </p:cNvSpPr>
          <p:nvPr/>
        </p:nvSpPr>
        <p:spPr>
          <a:xfrm>
            <a:off x="1466251" y="982232"/>
            <a:ext cx="16745549"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4: Black Experiences</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26159194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817D02-4C8A-2705-FFAC-0D01CD8167DF}"/>
              </a:ext>
            </a:extLst>
          </p:cNvPr>
          <p:cNvSpPr txBox="1">
            <a:spLocks/>
          </p:cNvSpPr>
          <p:nvPr/>
        </p:nvSpPr>
        <p:spPr>
          <a:xfrm>
            <a:off x="1466251" y="1111695"/>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Invitation to Reflect:</a:t>
            </a:r>
            <a:endParaRPr lang="en-CA" sz="8800" dirty="0">
              <a:solidFill>
                <a:schemeClr val="bg2"/>
              </a:solidFill>
              <a:effectLst/>
              <a:latin typeface="Century Gothic" panose="020B0502020202020204" pitchFamily="34" charset="0"/>
              <a:ea typeface="Arial" panose="020B0604020202020204" pitchFamily="34" charset="0"/>
            </a:endParaRPr>
          </a:p>
        </p:txBody>
      </p:sp>
      <p:sp>
        <p:nvSpPr>
          <p:cNvPr id="2" name="TextBox 1">
            <a:extLst>
              <a:ext uri="{FF2B5EF4-FFF2-40B4-BE49-F238E27FC236}">
                <a16:creationId xmlns:a16="http://schemas.microsoft.com/office/drawing/2014/main" id="{5CB55A69-B347-D564-123B-54F81AA55367}"/>
              </a:ext>
            </a:extLst>
          </p:cNvPr>
          <p:cNvSpPr txBox="1"/>
          <p:nvPr/>
        </p:nvSpPr>
        <p:spPr>
          <a:xfrm>
            <a:off x="1605950" y="6404297"/>
            <a:ext cx="21144301" cy="707886"/>
          </a:xfrm>
          <a:prstGeom prst="rect">
            <a:avLst/>
          </a:prstGeom>
          <a:noFill/>
        </p:spPr>
        <p:txBody>
          <a:bodyPr wrap="square" rtlCol="0">
            <a:spAutoFit/>
          </a:bodyPr>
          <a:lstStyle/>
          <a:p>
            <a:endParaRPr lang="en-US" sz="4000" dirty="0">
              <a:solidFill>
                <a:schemeClr val="bg2"/>
              </a:solidFill>
              <a:latin typeface="Century Gothic" panose="020B0502020202020204" pitchFamily="34" charset="0"/>
            </a:endParaRPr>
          </a:p>
        </p:txBody>
      </p:sp>
      <p:sp>
        <p:nvSpPr>
          <p:cNvPr id="5" name="TextBox 4">
            <a:extLst>
              <a:ext uri="{FF2B5EF4-FFF2-40B4-BE49-F238E27FC236}">
                <a16:creationId xmlns:a16="http://schemas.microsoft.com/office/drawing/2014/main" id="{20886CA0-D07D-AF37-DA2C-006851A01919}"/>
              </a:ext>
            </a:extLst>
          </p:cNvPr>
          <p:cNvSpPr txBox="1"/>
          <p:nvPr/>
        </p:nvSpPr>
        <p:spPr>
          <a:xfrm>
            <a:off x="1605950" y="2565293"/>
            <a:ext cx="20548600" cy="9409755"/>
          </a:xfrm>
          <a:prstGeom prst="rect">
            <a:avLst/>
          </a:prstGeom>
          <a:noFill/>
        </p:spPr>
        <p:txBody>
          <a:bodyPr wrap="square" rtlCol="0">
            <a:spAutoFit/>
          </a:bodyPr>
          <a:lstStyle/>
          <a:p>
            <a:pPr marL="69850" marR="238125">
              <a:lnSpc>
                <a:spcPct val="105000"/>
              </a:lnSpc>
              <a:spcBef>
                <a:spcPts val="970"/>
              </a:spcBef>
              <a:spcAft>
                <a:spcPts val="0"/>
              </a:spcAft>
            </a:pPr>
            <a:r>
              <a:rPr lang="en-US" sz="3000" dirty="0">
                <a:solidFill>
                  <a:schemeClr val="bg2"/>
                </a:solidFill>
                <a:effectLst/>
                <a:latin typeface="Century Gothic" panose="020B0502020202020204" pitchFamily="34" charset="0"/>
                <a:ea typeface="Arial" panose="020B0604020202020204" pitchFamily="34" charset="0"/>
              </a:rPr>
              <a:t>Writing</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about</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what you have learned or come to about the topic of Black Experiences  is</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unique</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and</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possibly</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challenging</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experience.</a:t>
            </a:r>
            <a:r>
              <a:rPr lang="en-US" sz="3000" spc="-70" dirty="0">
                <a:solidFill>
                  <a:schemeClr val="bg2"/>
                </a:solidFill>
                <a:effectLst/>
                <a:latin typeface="Century Gothic" panose="020B0502020202020204" pitchFamily="34" charset="0"/>
                <a:ea typeface="Arial" panose="020B0604020202020204" pitchFamily="34" charset="0"/>
              </a:rPr>
              <a:t> Take your time, and begin the process of accounting for:</a:t>
            </a:r>
          </a:p>
          <a:p>
            <a:pPr marL="69850" marR="238125">
              <a:lnSpc>
                <a:spcPct val="105000"/>
              </a:lnSpc>
              <a:spcBef>
                <a:spcPts val="970"/>
              </a:spcBef>
              <a:spcAft>
                <a:spcPts val="0"/>
              </a:spcAft>
            </a:pPr>
            <a:endParaRPr lang="en-US" sz="3000" spc="-70" dirty="0">
              <a:solidFill>
                <a:schemeClr val="bg2"/>
              </a:solidFill>
              <a:effectLst/>
              <a:latin typeface="Century Gothic" panose="020B0502020202020204" pitchFamily="34" charset="0"/>
              <a:ea typeface="Arial" panose="020B0604020202020204" pitchFamily="34" charset="0"/>
            </a:endParaRPr>
          </a:p>
          <a:p>
            <a:pPr marL="527050" marR="238125" indent="-457200">
              <a:lnSpc>
                <a:spcPct val="105000"/>
              </a:lnSpc>
              <a:spcBef>
                <a:spcPts val="970"/>
              </a:spcBef>
              <a:spcAft>
                <a:spcPts val="0"/>
              </a:spcAft>
              <a:buFont typeface="Arial" panose="020B0604020202020204" pitchFamily="34" charset="0"/>
              <a:buChar char="•"/>
            </a:pPr>
            <a:r>
              <a:rPr lang="en-US" sz="3200" i="1" spc="-70" dirty="0">
                <a:solidFill>
                  <a:schemeClr val="bg2"/>
                </a:solidFill>
                <a:latin typeface="Century Gothic" panose="020B0502020202020204" pitchFamily="34" charset="0"/>
                <a:ea typeface="Arial" panose="020B0604020202020204" pitchFamily="34" charset="0"/>
              </a:rPr>
              <a:t>What parts of your knowledge were deepened? </a:t>
            </a:r>
          </a:p>
          <a:p>
            <a:pPr marL="527050" marR="238125" indent="-457200">
              <a:lnSpc>
                <a:spcPct val="105000"/>
              </a:lnSpc>
              <a:spcBef>
                <a:spcPts val="970"/>
              </a:spcBef>
              <a:spcAft>
                <a:spcPts val="0"/>
              </a:spcAft>
              <a:buFont typeface="Arial" panose="020B0604020202020204" pitchFamily="34" charset="0"/>
              <a:buChar char="•"/>
            </a:pPr>
            <a:r>
              <a:rPr lang="en-US" sz="3200" i="1" spc="-70" dirty="0">
                <a:solidFill>
                  <a:schemeClr val="bg2"/>
                </a:solidFill>
                <a:effectLst/>
                <a:latin typeface="Century Gothic" panose="020B0502020202020204" pitchFamily="34" charset="0"/>
                <a:ea typeface="Arial" panose="020B0604020202020204" pitchFamily="34" charset="0"/>
              </a:rPr>
              <a:t>What parts of your knowledge were challenged?</a:t>
            </a:r>
          </a:p>
          <a:p>
            <a:pPr marL="527050" marR="238125" indent="-457200">
              <a:lnSpc>
                <a:spcPct val="105000"/>
              </a:lnSpc>
              <a:spcBef>
                <a:spcPts val="970"/>
              </a:spcBef>
              <a:spcAft>
                <a:spcPts val="0"/>
              </a:spcAft>
              <a:buFont typeface="Arial" panose="020B0604020202020204" pitchFamily="34" charset="0"/>
              <a:buChar char="•"/>
            </a:pPr>
            <a:r>
              <a:rPr lang="en-US" sz="3200" i="1" spc="-70" dirty="0">
                <a:solidFill>
                  <a:schemeClr val="bg2"/>
                </a:solidFill>
                <a:latin typeface="Century Gothic" panose="020B0502020202020204" pitchFamily="34" charset="0"/>
                <a:ea typeface="Arial" panose="020B0604020202020204" pitchFamily="34" charset="0"/>
              </a:rPr>
              <a:t>How might you integrate this new knowledge in your everyday role in the Ivey community?</a:t>
            </a:r>
            <a:endParaRPr lang="en-US" sz="3200" i="1" spc="-70" dirty="0">
              <a:solidFill>
                <a:schemeClr val="bg2"/>
              </a:solidFill>
              <a:effectLst/>
              <a:latin typeface="Century Gothic" panose="020B0502020202020204" pitchFamily="34" charset="0"/>
              <a:ea typeface="Arial" panose="020B0604020202020204" pitchFamily="34" charset="0"/>
            </a:endParaRPr>
          </a:p>
          <a:p>
            <a:pPr marL="527050" marR="238125" indent="-457200">
              <a:lnSpc>
                <a:spcPct val="105000"/>
              </a:lnSpc>
              <a:spcBef>
                <a:spcPts val="970"/>
              </a:spcBef>
              <a:spcAft>
                <a:spcPts val="0"/>
              </a:spcAft>
              <a:buFont typeface="Arial" panose="020B0604020202020204" pitchFamily="34" charset="0"/>
              <a:buChar char="•"/>
            </a:pPr>
            <a:endParaRPr lang="en-US" sz="3000" i="1" dirty="0">
              <a:solidFill>
                <a:schemeClr val="bg2"/>
              </a:solidFill>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r>
              <a:rPr lang="en-US" sz="3000" dirty="0">
                <a:solidFill>
                  <a:schemeClr val="bg2"/>
                </a:solidFill>
                <a:effectLst/>
                <a:latin typeface="Century Gothic" panose="020B0502020202020204" pitchFamily="34" charset="0"/>
                <a:ea typeface="Arial" panose="020B0604020202020204" pitchFamily="34" charset="0"/>
              </a:rPr>
              <a:t>Give yourself the freedom</a:t>
            </a:r>
            <a:r>
              <a:rPr lang="en-US" sz="3000" spc="20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write,</a:t>
            </a:r>
            <a:r>
              <a:rPr lang="en-US" sz="3000" spc="-2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and</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also,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the</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freedom</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embrace</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writing</a:t>
            </a:r>
            <a:r>
              <a:rPr lang="en-US" sz="3000" spc="-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process</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that</a:t>
            </a:r>
            <a:r>
              <a:rPr lang="en-US" sz="3000" spc="-2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may</a:t>
            </a:r>
            <a:r>
              <a:rPr lang="en-US" sz="3000" spc="-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be</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unfamiliar</a:t>
            </a:r>
            <a:r>
              <a:rPr lang="en-US" sz="3000" spc="-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you. You may also want to explore what you have learned about Bla</a:t>
            </a:r>
            <a:r>
              <a:rPr lang="en-US" sz="3000" dirty="0">
                <a:solidFill>
                  <a:schemeClr val="bg2"/>
                </a:solidFill>
                <a:latin typeface="Century Gothic" panose="020B0502020202020204" pitchFamily="34" charset="0"/>
                <a:ea typeface="Arial" panose="020B0604020202020204" pitchFamily="34" charset="0"/>
              </a:rPr>
              <a:t>ck Experiences</a:t>
            </a:r>
            <a:r>
              <a:rPr lang="en-US" sz="3000" dirty="0">
                <a:solidFill>
                  <a:schemeClr val="bg2"/>
                </a:solidFill>
                <a:effectLst/>
                <a:latin typeface="Century Gothic" panose="020B0502020202020204" pitchFamily="34" charset="0"/>
                <a:ea typeface="Arial" panose="020B0604020202020204" pitchFamily="34" charset="0"/>
              </a:rPr>
              <a:t> through other mediums: poetry, painting, drawing, sculpture, song. All of these </a:t>
            </a:r>
            <a:r>
              <a:rPr lang="en-US" sz="3000" dirty="0">
                <a:solidFill>
                  <a:schemeClr val="bg2"/>
                </a:solidFill>
                <a:latin typeface="Century Gothic" panose="020B0502020202020204" pitchFamily="34" charset="0"/>
                <a:ea typeface="Arial" panose="020B0604020202020204" pitchFamily="34" charset="0"/>
              </a:rPr>
              <a:t>forms of expression </a:t>
            </a:r>
            <a:r>
              <a:rPr lang="en-US" sz="3000" dirty="0">
                <a:solidFill>
                  <a:schemeClr val="bg2"/>
                </a:solidFill>
                <a:effectLst/>
                <a:latin typeface="Century Gothic" panose="020B0502020202020204" pitchFamily="34" charset="0"/>
                <a:ea typeface="Arial" panose="020B0604020202020204" pitchFamily="34" charset="0"/>
              </a:rPr>
              <a:t>can support the reflective process of </a:t>
            </a:r>
            <a:r>
              <a:rPr lang="en-US" sz="3000" b="1" i="1" dirty="0">
                <a:solidFill>
                  <a:schemeClr val="bg2"/>
                </a:solidFill>
                <a:effectLst/>
                <a:latin typeface="Century Gothic" panose="020B0502020202020204" pitchFamily="34" charset="0"/>
                <a:ea typeface="Arial" panose="020B0604020202020204" pitchFamily="34" charset="0"/>
              </a:rPr>
              <a:t>coming to know</a:t>
            </a:r>
            <a:r>
              <a:rPr lang="en-US" sz="3000" dirty="0">
                <a:solidFill>
                  <a:schemeClr val="bg2"/>
                </a:solidFill>
                <a:effectLst/>
                <a:latin typeface="Century Gothic" panose="020B0502020202020204" pitchFamily="34" charset="0"/>
                <a:ea typeface="Arial" panose="020B0604020202020204" pitchFamily="34" charset="0"/>
              </a:rPr>
              <a:t>, and the process of making-meaning about new knowledge related to one’s self. Engaging in reflection in this way, allows us to engage with both the process of coming to know, and the intentional meaning-making that comes through embedding this knowing in a material form (</a:t>
            </a:r>
            <a:r>
              <a:rPr lang="en-US" sz="3000" dirty="0">
                <a:solidFill>
                  <a:schemeClr val="bg2"/>
                </a:solidFill>
                <a:latin typeface="Century Gothic" panose="020B0502020202020204" pitchFamily="34" charset="0"/>
                <a:ea typeface="Arial" panose="020B0604020202020204" pitchFamily="34" charset="0"/>
              </a:rPr>
              <a:t>an idea, a stream of consciousness, a poem, a piece of art, music etc.).</a:t>
            </a:r>
            <a:endParaRPr lang="en-US" sz="3000" dirty="0">
              <a:solidFill>
                <a:schemeClr val="bg2"/>
              </a:solidFill>
              <a:effectLst/>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endParaRPr lang="en-CA" sz="3000" dirty="0">
              <a:solidFill>
                <a:schemeClr val="bg2"/>
              </a:solidFill>
              <a:effectLst/>
              <a:latin typeface="Century Gothic" panose="020B0502020202020204" pitchFamily="34" charset="0"/>
              <a:ea typeface="Arial" panose="020B0604020202020204" pitchFamily="34" charset="0"/>
            </a:endParaRPr>
          </a:p>
          <a:p>
            <a:r>
              <a:rPr lang="en-US" sz="3000" dirty="0">
                <a:solidFill>
                  <a:schemeClr val="bg2"/>
                </a:solidFill>
                <a:effectLst/>
                <a:latin typeface="Century Gothic" panose="020B0502020202020204" pitchFamily="34" charset="0"/>
                <a:ea typeface="Arial" panose="020B0604020202020204" pitchFamily="34" charset="0"/>
              </a:rPr>
              <a:t>Please know that you are not required to write. This is a learning opportunity.</a:t>
            </a:r>
            <a:r>
              <a:rPr lang="en-US" sz="3000" spc="20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Please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engage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in</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this</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reflection</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in</a:t>
            </a:r>
            <a:r>
              <a:rPr lang="en-US" sz="3000" spc="-5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capacity</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that</a:t>
            </a:r>
            <a:r>
              <a:rPr lang="en-US" sz="3000" spc="-4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best</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suits</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you.</a:t>
            </a:r>
            <a:r>
              <a:rPr lang="en-CA" sz="3000" dirty="0">
                <a:solidFill>
                  <a:schemeClr val="bg2"/>
                </a:solidFill>
                <a:effectLst/>
                <a:latin typeface="Century Gothic" panose="020B0502020202020204" pitchFamily="34" charset="0"/>
              </a:rPr>
              <a:t> </a:t>
            </a:r>
            <a:endParaRPr lang="en-US" sz="3000" i="1"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25344302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817D02-4C8A-2705-FFAC-0D01CD8167DF}"/>
              </a:ext>
            </a:extLst>
          </p:cNvPr>
          <p:cNvSpPr txBox="1">
            <a:spLocks/>
          </p:cNvSpPr>
          <p:nvPr/>
        </p:nvSpPr>
        <p:spPr>
          <a:xfrm>
            <a:off x="1466251" y="984695"/>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b="1" spc="-10" dirty="0">
                <a:solidFill>
                  <a:schemeClr val="bg2"/>
                </a:solidFill>
                <a:latin typeface="Century Gothic" panose="020B0502020202020204" pitchFamily="34" charset="0"/>
                <a:ea typeface="Arial" panose="020B0604020202020204" pitchFamily="34" charset="0"/>
              </a:rPr>
              <a:t>Invitation to Reflect:</a:t>
            </a:r>
            <a:endParaRPr lang="en-CA" sz="8800" b="1" dirty="0">
              <a:solidFill>
                <a:schemeClr val="bg2"/>
              </a:solidFill>
              <a:effectLst/>
              <a:latin typeface="Century Gothic" panose="020B0502020202020204" pitchFamily="34" charset="0"/>
              <a:ea typeface="Arial" panose="020B0604020202020204" pitchFamily="34" charset="0"/>
            </a:endParaRPr>
          </a:p>
        </p:txBody>
      </p:sp>
      <p:sp>
        <p:nvSpPr>
          <p:cNvPr id="2" name="TextBox 1">
            <a:extLst>
              <a:ext uri="{FF2B5EF4-FFF2-40B4-BE49-F238E27FC236}">
                <a16:creationId xmlns:a16="http://schemas.microsoft.com/office/drawing/2014/main" id="{5CB55A69-B347-D564-123B-54F81AA55367}"/>
              </a:ext>
            </a:extLst>
          </p:cNvPr>
          <p:cNvSpPr txBox="1"/>
          <p:nvPr/>
        </p:nvSpPr>
        <p:spPr>
          <a:xfrm>
            <a:off x="1605950" y="6404297"/>
            <a:ext cx="21144301" cy="707886"/>
          </a:xfrm>
          <a:prstGeom prst="rect">
            <a:avLst/>
          </a:prstGeom>
          <a:noFill/>
        </p:spPr>
        <p:txBody>
          <a:bodyPr wrap="square" rtlCol="0">
            <a:spAutoFit/>
          </a:bodyPr>
          <a:lstStyle/>
          <a:p>
            <a:endParaRPr lang="en-US" sz="4000" dirty="0">
              <a:solidFill>
                <a:schemeClr val="bg2"/>
              </a:solidFill>
              <a:latin typeface="Century Gothic" panose="020B0502020202020204" pitchFamily="34" charset="0"/>
            </a:endParaRPr>
          </a:p>
        </p:txBody>
      </p:sp>
      <p:sp>
        <p:nvSpPr>
          <p:cNvPr id="5" name="Rectangle 4">
            <a:extLst>
              <a:ext uri="{FF2B5EF4-FFF2-40B4-BE49-F238E27FC236}">
                <a16:creationId xmlns:a16="http://schemas.microsoft.com/office/drawing/2014/main" id="{0E53C700-1C73-C042-2AA9-BFE1341D96B9}"/>
              </a:ext>
            </a:extLst>
          </p:cNvPr>
          <p:cNvSpPr/>
          <p:nvPr/>
        </p:nvSpPr>
        <p:spPr>
          <a:xfrm>
            <a:off x="1466251" y="2456670"/>
            <a:ext cx="20530149" cy="943053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40180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728453" y="6810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5962EA81-BB2A-4059-9E45-D842779B753B}"/>
              </a:ext>
            </a:extLst>
          </p:cNvPr>
          <p:cNvSpPr txBox="1">
            <a:spLocks/>
          </p:cNvSpPr>
          <p:nvPr/>
        </p:nvSpPr>
        <p:spPr>
          <a:xfrm>
            <a:off x="-4674127" y="858656"/>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r>
              <a:rPr lang="en-US" sz="8800" spc="-10" dirty="0">
                <a:solidFill>
                  <a:schemeClr val="bg2"/>
                </a:solidFill>
                <a:effectLst/>
                <a:latin typeface="Century Gothic" panose="020B0502020202020204" pitchFamily="34" charset="0"/>
                <a:ea typeface="Arial" panose="020B0604020202020204" pitchFamily="34" charset="0"/>
              </a:rPr>
              <a:t>Introduction</a:t>
            </a:r>
            <a:endParaRPr lang="en-CA" sz="8800" dirty="0">
              <a:solidFill>
                <a:schemeClr val="bg2"/>
              </a:solidFill>
              <a:effectLst/>
              <a:latin typeface="Century Gothic" panose="020B0502020202020204" pitchFamily="34" charset="0"/>
              <a:ea typeface="Arial" panose="020B0604020202020204" pitchFamily="34" charset="0"/>
            </a:endParaRPr>
          </a:p>
        </p:txBody>
      </p:sp>
      <p:sp>
        <p:nvSpPr>
          <p:cNvPr id="2" name="TextBox 1">
            <a:extLst>
              <a:ext uri="{FF2B5EF4-FFF2-40B4-BE49-F238E27FC236}">
                <a16:creationId xmlns:a16="http://schemas.microsoft.com/office/drawing/2014/main" id="{D84417E4-0056-FB38-8EA2-9042B504360A}"/>
              </a:ext>
            </a:extLst>
          </p:cNvPr>
          <p:cNvSpPr txBox="1"/>
          <p:nvPr/>
        </p:nvSpPr>
        <p:spPr>
          <a:xfrm>
            <a:off x="1498600" y="4104115"/>
            <a:ext cx="20320000" cy="6362447"/>
          </a:xfrm>
          <a:prstGeom prst="rect">
            <a:avLst/>
          </a:prstGeom>
          <a:noFill/>
        </p:spPr>
        <p:txBody>
          <a:bodyPr wrap="square" rtlCol="0">
            <a:spAutoFit/>
          </a:bodyPr>
          <a:lstStyle/>
          <a:p>
            <a:pPr marL="136525">
              <a:spcBef>
                <a:spcPts val="890"/>
              </a:spcBef>
            </a:pPr>
            <a:r>
              <a:rPr lang="en-US" sz="4000" b="1" kern="0" dirty="0">
                <a:solidFill>
                  <a:schemeClr val="bg2"/>
                </a:solidFill>
                <a:effectLst/>
                <a:latin typeface="Century Gothic" panose="020B0502020202020204" pitchFamily="34" charset="0"/>
                <a:ea typeface="Arial" panose="020B0604020202020204" pitchFamily="34" charset="0"/>
              </a:rPr>
              <a:t>Making Meaning</a:t>
            </a:r>
            <a:r>
              <a:rPr lang="en-US" sz="4000" b="1" kern="0" spc="5" dirty="0">
                <a:solidFill>
                  <a:schemeClr val="bg2"/>
                </a:solidFill>
                <a:effectLst/>
                <a:latin typeface="Century Gothic" panose="020B0502020202020204" pitchFamily="34" charset="0"/>
                <a:ea typeface="Arial" panose="020B0604020202020204" pitchFamily="34" charset="0"/>
              </a:rPr>
              <a:t> </a:t>
            </a:r>
            <a:r>
              <a:rPr lang="en-US" sz="4000" b="1" kern="0" dirty="0">
                <a:solidFill>
                  <a:schemeClr val="bg2"/>
                </a:solidFill>
                <a:effectLst/>
                <a:latin typeface="Century Gothic" panose="020B0502020202020204" pitchFamily="34" charset="0"/>
                <a:ea typeface="Arial" panose="020B0604020202020204" pitchFamily="34" charset="0"/>
              </a:rPr>
              <a:t>From</a:t>
            </a:r>
            <a:r>
              <a:rPr lang="en-US" sz="4000" b="1" kern="0" spc="-5" dirty="0">
                <a:solidFill>
                  <a:schemeClr val="bg2"/>
                </a:solidFill>
                <a:effectLst/>
                <a:latin typeface="Century Gothic" panose="020B0502020202020204" pitchFamily="34" charset="0"/>
                <a:ea typeface="Arial" panose="020B0604020202020204" pitchFamily="34" charset="0"/>
              </a:rPr>
              <a:t> </a:t>
            </a:r>
            <a:r>
              <a:rPr lang="en-US" sz="4000" b="1" kern="0" dirty="0">
                <a:solidFill>
                  <a:schemeClr val="bg2"/>
                </a:solidFill>
                <a:effectLst/>
                <a:latin typeface="Century Gothic" panose="020B0502020202020204" pitchFamily="34" charset="0"/>
                <a:ea typeface="Arial" panose="020B0604020202020204" pitchFamily="34" charset="0"/>
              </a:rPr>
              <a:t>The</a:t>
            </a:r>
            <a:r>
              <a:rPr lang="en-US" sz="4000" b="1" kern="0" spc="-5" dirty="0">
                <a:solidFill>
                  <a:schemeClr val="bg2"/>
                </a:solidFill>
                <a:effectLst/>
                <a:latin typeface="Century Gothic" panose="020B0502020202020204" pitchFamily="34" charset="0"/>
                <a:ea typeface="Arial" panose="020B0604020202020204" pitchFamily="34" charset="0"/>
              </a:rPr>
              <a:t> </a:t>
            </a:r>
            <a:r>
              <a:rPr lang="en-US" sz="4000" b="1" kern="0" dirty="0">
                <a:solidFill>
                  <a:schemeClr val="bg2"/>
                </a:solidFill>
                <a:effectLst/>
                <a:latin typeface="Century Gothic" panose="020B0502020202020204" pitchFamily="34" charset="0"/>
                <a:ea typeface="Arial" panose="020B0604020202020204" pitchFamily="34" charset="0"/>
              </a:rPr>
              <a:t>Experiences</a:t>
            </a:r>
            <a:r>
              <a:rPr lang="en-US" sz="4000" b="1" kern="0" spc="-5" dirty="0">
                <a:solidFill>
                  <a:schemeClr val="bg2"/>
                </a:solidFill>
                <a:effectLst/>
                <a:latin typeface="Century Gothic" panose="020B0502020202020204" pitchFamily="34" charset="0"/>
                <a:ea typeface="Arial" panose="020B0604020202020204" pitchFamily="34" charset="0"/>
              </a:rPr>
              <a:t> </a:t>
            </a:r>
            <a:r>
              <a:rPr lang="en-US" sz="4000" b="1" kern="0" dirty="0">
                <a:solidFill>
                  <a:schemeClr val="bg2"/>
                </a:solidFill>
                <a:effectLst/>
                <a:latin typeface="Century Gothic" panose="020B0502020202020204" pitchFamily="34" charset="0"/>
                <a:ea typeface="Arial" panose="020B0604020202020204" pitchFamily="34" charset="0"/>
              </a:rPr>
              <a:t>Of</a:t>
            </a:r>
            <a:r>
              <a:rPr lang="en-US" sz="4000" b="1" kern="0" spc="-35" dirty="0">
                <a:solidFill>
                  <a:schemeClr val="bg2"/>
                </a:solidFill>
                <a:effectLst/>
                <a:latin typeface="Century Gothic" panose="020B0502020202020204" pitchFamily="34" charset="0"/>
                <a:ea typeface="Arial" panose="020B0604020202020204" pitchFamily="34" charset="0"/>
              </a:rPr>
              <a:t> </a:t>
            </a:r>
            <a:r>
              <a:rPr lang="en-US" sz="4000" b="1" kern="0" spc="-10" dirty="0">
                <a:solidFill>
                  <a:schemeClr val="bg2"/>
                </a:solidFill>
                <a:effectLst/>
                <a:latin typeface="Century Gothic" panose="020B0502020202020204" pitchFamily="34" charset="0"/>
                <a:ea typeface="Arial" panose="020B0604020202020204" pitchFamily="34" charset="0"/>
              </a:rPr>
              <a:t>Others</a:t>
            </a:r>
          </a:p>
          <a:p>
            <a:pPr marL="136525">
              <a:spcBef>
                <a:spcPts val="890"/>
              </a:spcBef>
            </a:pPr>
            <a:endParaRPr lang="en-CA" sz="3200" b="1" kern="0" dirty="0">
              <a:solidFill>
                <a:schemeClr val="bg2"/>
              </a:solidFill>
              <a:effectLst/>
              <a:latin typeface="Century Gothic" panose="020B0502020202020204" pitchFamily="34" charset="0"/>
              <a:ea typeface="Arial" panose="020B0604020202020204" pitchFamily="34" charset="0"/>
            </a:endParaRPr>
          </a:p>
          <a:p>
            <a:pPr marL="136525" marR="173990">
              <a:lnSpc>
                <a:spcPct val="106000"/>
              </a:lnSpc>
              <a:spcBef>
                <a:spcPts val="970"/>
              </a:spcBef>
              <a:spcAft>
                <a:spcPts val="0"/>
              </a:spcAft>
            </a:pPr>
            <a:r>
              <a:rPr lang="en-US" sz="3200" dirty="0">
                <a:solidFill>
                  <a:schemeClr val="bg2"/>
                </a:solidFill>
                <a:effectLst/>
                <a:latin typeface="Century Gothic" panose="020B0502020202020204" pitchFamily="34" charset="0"/>
                <a:ea typeface="Arial" panose="020B0604020202020204" pitchFamily="34" charset="0"/>
              </a:rPr>
              <a:t>What</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you</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will</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experience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this</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module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is</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collection</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student</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voices -</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that</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are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each</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individual,</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but</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meant</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contribute towards</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larger,</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incomplete,</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yet</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meaningful</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sense</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intersecting</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identities</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how</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they</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occur</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for</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members</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our</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Ivey Community. You will then read Pillars which draw insights from academic research, public policy and government sources, newspaper articles, and books. The content of this module was both inspired by HBA students and almost entirely written by HBA</a:t>
            </a:r>
            <a:r>
              <a:rPr lang="en-US" sz="3200" spc="20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students.</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Ivey</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as</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institution</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community</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extraordinarily</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grateful</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these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students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for</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dedication</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their</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time, </a:t>
            </a:r>
            <a:r>
              <a:rPr lang="en-US" sz="3200" spc="-10" dirty="0">
                <a:solidFill>
                  <a:schemeClr val="bg2"/>
                </a:solidFill>
                <a:effectLst/>
                <a:latin typeface="Century Gothic" panose="020B0502020202020204" pitchFamily="34" charset="0"/>
                <a:ea typeface="Arial" panose="020B0604020202020204" pitchFamily="34" charset="0"/>
              </a:rPr>
              <a:t>passion</a:t>
            </a:r>
            <a:r>
              <a:rPr lang="en-US" sz="3200" spc="-7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and</a:t>
            </a:r>
            <a:r>
              <a:rPr lang="en-US" sz="3200" spc="-7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energy.</a:t>
            </a:r>
            <a:endParaRPr lang="en-CA" sz="3200" dirty="0">
              <a:solidFill>
                <a:schemeClr val="bg2"/>
              </a:solidFill>
              <a:effectLst/>
              <a:latin typeface="Century Gothic" panose="020B0502020202020204" pitchFamily="34" charset="0"/>
              <a:ea typeface="Arial" panose="020B0604020202020204" pitchFamily="34" charset="0"/>
            </a:endParaRPr>
          </a:p>
          <a:p>
            <a:pPr marL="136525">
              <a:spcBef>
                <a:spcPts val="845"/>
              </a:spcBef>
            </a:pPr>
            <a:endParaRPr lang="en-US" sz="3200" b="1" kern="0" spc="-10" dirty="0">
              <a:solidFill>
                <a:schemeClr val="bg2"/>
              </a:solidFill>
              <a:effectLst/>
              <a:latin typeface="Century Gothic" panose="020B0502020202020204" pitchFamily="34" charset="0"/>
              <a:ea typeface="Arial" panose="020B0604020202020204" pitchFamily="34" charset="0"/>
            </a:endParaRPr>
          </a:p>
          <a:p>
            <a:pPr marL="136525">
              <a:spcBef>
                <a:spcPts val="915"/>
              </a:spcBef>
            </a:pPr>
            <a:endParaRPr lang="en-CA" sz="3200" b="1" kern="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14651513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3025156"/>
            <a:ext cx="20548600" cy="7665688"/>
          </a:xfrm>
          <a:prstGeom prst="rect">
            <a:avLst/>
          </a:prstGeom>
          <a:noFill/>
        </p:spPr>
        <p:txBody>
          <a:bodyPr wrap="square" rtlCol="0">
            <a:spAutoFit/>
          </a:bodyPr>
          <a:lstStyle/>
          <a:p>
            <a:pPr marL="136525">
              <a:lnSpc>
                <a:spcPct val="105000"/>
              </a:lnSpc>
              <a:spcBef>
                <a:spcPts val="970"/>
              </a:spcBef>
              <a:spcAft>
                <a:spcPts val="0"/>
              </a:spcAft>
            </a:pPr>
            <a:r>
              <a:rPr lang="en-US" sz="3200" dirty="0">
                <a:solidFill>
                  <a:schemeClr val="bg2"/>
                </a:solidFill>
                <a:effectLst/>
                <a:latin typeface="Century Gothic" panose="020B0502020202020204" pitchFamily="34" charset="0"/>
                <a:ea typeface="Arial" panose="020B0604020202020204" pitchFamily="34" charset="0"/>
              </a:rPr>
              <a:t>This pillar is a recognition of the spectrum of ethnicities, nations, cultures, languages, religions, societies and histories of people of Asian</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ancestry</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descent.</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As</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we</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learn</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about</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different</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Asian</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identities,</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it</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is</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important</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note</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that</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word</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‘Asian’</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itself</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is</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not</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 monolith</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not</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representative</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individual</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experiences.</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‘Asian’</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is</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sometimes</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used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describe</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person</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who</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comes</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from</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or</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is associated</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with</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country</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or</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region</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continent</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Asia.</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This</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term,</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without</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social,</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historical</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or</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cultural</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context,</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is</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largely geographical</a:t>
            </a:r>
            <a:r>
              <a:rPr lang="en-US" sz="3200" spc="-8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a:t>
            </a:r>
            <a:r>
              <a:rPr lang="en-US" sz="3200" spc="-8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nature.</a:t>
            </a:r>
          </a:p>
          <a:p>
            <a:pPr marL="136525">
              <a:lnSpc>
                <a:spcPct val="105000"/>
              </a:lnSpc>
              <a:spcBef>
                <a:spcPts val="970"/>
              </a:spcBef>
              <a:spcAft>
                <a:spcPts val="0"/>
              </a:spcAft>
            </a:pPr>
            <a:endParaRPr lang="en-CA" sz="3200" dirty="0">
              <a:solidFill>
                <a:schemeClr val="bg2"/>
              </a:solidFill>
              <a:effectLst/>
              <a:latin typeface="Century Gothic" panose="020B0502020202020204" pitchFamily="34" charset="0"/>
              <a:ea typeface="Arial" panose="020B0604020202020204" pitchFamily="34" charset="0"/>
            </a:endParaRPr>
          </a:p>
          <a:p>
            <a:pPr marL="136525" marR="871855">
              <a:lnSpc>
                <a:spcPct val="105000"/>
              </a:lnSpc>
              <a:spcBef>
                <a:spcPts val="910"/>
              </a:spcBef>
              <a:spcAft>
                <a:spcPts val="0"/>
              </a:spcAft>
            </a:pPr>
            <a:r>
              <a:rPr lang="en-US" sz="3200" dirty="0">
                <a:solidFill>
                  <a:schemeClr val="bg2"/>
                </a:solidFill>
                <a:effectLst/>
                <a:latin typeface="Century Gothic" panose="020B0502020202020204" pitchFamily="34" charset="0"/>
                <a:ea typeface="Arial" panose="020B0604020202020204" pitchFamily="34" charset="0"/>
              </a:rPr>
              <a:t>For the purposes of this pillar, we explore sub-categories that in themselves consist of multiple national, ethnic, religious,</a:t>
            </a:r>
            <a:r>
              <a:rPr lang="en-US" sz="3200" spc="20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linguistic and cultural groups. Given Asia’s history, these categorizations are also shaped by socio-cultural and political</a:t>
            </a:r>
            <a:endParaRPr lang="en-CA" sz="3200" dirty="0">
              <a:solidFill>
                <a:schemeClr val="bg2"/>
              </a:solidFill>
              <a:effectLst/>
              <a:latin typeface="Century Gothic" panose="020B0502020202020204" pitchFamily="34" charset="0"/>
              <a:ea typeface="Arial" panose="020B0604020202020204" pitchFamily="34" charset="0"/>
            </a:endParaRPr>
          </a:p>
          <a:p>
            <a:pPr marL="136525" marR="270510">
              <a:lnSpc>
                <a:spcPct val="105000"/>
              </a:lnSpc>
              <a:spcBef>
                <a:spcPts val="30"/>
              </a:spcBef>
              <a:spcAft>
                <a:spcPts val="0"/>
              </a:spcAft>
            </a:pPr>
            <a:r>
              <a:rPr lang="en-US" sz="3200" dirty="0">
                <a:solidFill>
                  <a:schemeClr val="bg2"/>
                </a:solidFill>
                <a:effectLst/>
                <a:latin typeface="Century Gothic" panose="020B0502020202020204" pitchFamily="34" charset="0"/>
                <a:ea typeface="Arial" panose="020B0604020202020204" pitchFamily="34" charset="0"/>
              </a:rPr>
              <a:t>histories. The categories listed below have been taken from the ‘Ethnic origin population’ category of Canada’s 2016 Census. It is worth noting that Canada’s Census classifications of West Asian is not aligned with typical cartographic representations of West Asia countries.</a:t>
            </a:r>
            <a:endParaRPr lang="en-CA" sz="3200" dirty="0">
              <a:solidFill>
                <a:schemeClr val="bg2"/>
              </a:solidFill>
              <a:effectLst/>
              <a:latin typeface="Century Gothic" panose="020B0502020202020204" pitchFamily="34" charset="0"/>
              <a:ea typeface="Arial" panose="020B0604020202020204" pitchFamily="34" charset="0"/>
            </a:endParaRPr>
          </a:p>
          <a:p>
            <a:pPr marL="136525">
              <a:spcBef>
                <a:spcPts val="870"/>
              </a:spcBef>
            </a:pPr>
            <a:endParaRPr lang="en-CA" sz="3200" b="1" i="1" dirty="0">
              <a:solidFill>
                <a:schemeClr val="bg2"/>
              </a:solidFill>
              <a:effectLst/>
              <a:latin typeface="Century Gothic" panose="020B0502020202020204" pitchFamily="34" charset="0"/>
              <a:ea typeface="Arial-BoldItalicMT"/>
              <a:cs typeface="Arial-BoldItalicMT"/>
            </a:endParaRPr>
          </a:p>
        </p:txBody>
      </p:sp>
      <p:sp>
        <p:nvSpPr>
          <p:cNvPr id="5" name="Title 1">
            <a:extLst>
              <a:ext uri="{FF2B5EF4-FFF2-40B4-BE49-F238E27FC236}">
                <a16:creationId xmlns:a16="http://schemas.microsoft.com/office/drawing/2014/main" id="{672176DA-D6E4-9C43-E919-713DB1B86C8D}"/>
              </a:ext>
            </a:extLst>
          </p:cNvPr>
          <p:cNvSpPr txBox="1">
            <a:spLocks/>
          </p:cNvSpPr>
          <p:nvPr/>
        </p:nvSpPr>
        <p:spPr>
          <a:xfrm>
            <a:off x="1466251" y="982232"/>
            <a:ext cx="16745549"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5: Asian Experiences</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9418004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2523999"/>
            <a:ext cx="20548600" cy="10207410"/>
          </a:xfrm>
          <a:prstGeom prst="rect">
            <a:avLst/>
          </a:prstGeom>
          <a:noFill/>
        </p:spPr>
        <p:txBody>
          <a:bodyPr wrap="square" rtlCol="0">
            <a:spAutoFit/>
          </a:bodyPr>
          <a:lstStyle/>
          <a:p>
            <a:pPr marL="136525" marR="270510">
              <a:lnSpc>
                <a:spcPct val="105000"/>
              </a:lnSpc>
              <a:spcBef>
                <a:spcPts val="915"/>
              </a:spcBef>
              <a:spcAft>
                <a:spcPts val="0"/>
              </a:spcAft>
            </a:pPr>
            <a:r>
              <a:rPr lang="en-US" sz="3200" dirty="0">
                <a:solidFill>
                  <a:schemeClr val="bg2"/>
                </a:solidFill>
                <a:effectLst/>
                <a:latin typeface="Century Gothic" panose="020B0502020202020204" pitchFamily="34" charset="0"/>
                <a:ea typeface="Arial" panose="020B0604020202020204" pitchFamily="34" charset="0"/>
              </a:rPr>
              <a:t>In presenting these sub-groups, the hope is that we consider what is beyond and beneath these groupings and inspire further</a:t>
            </a:r>
            <a:r>
              <a:rPr lang="en-US" sz="3200" spc="20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learning. At large,</a:t>
            </a:r>
            <a:r>
              <a:rPr lang="en-US" sz="3200" spc="-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Asian Canadians represent 17.7% of Canada’s Population. This percentage can be further disaggregated as </a:t>
            </a:r>
            <a:r>
              <a:rPr lang="en-US" sz="3200" spc="-10" dirty="0">
                <a:solidFill>
                  <a:schemeClr val="bg2"/>
                </a:solidFill>
                <a:effectLst/>
                <a:latin typeface="Century Gothic" panose="020B0502020202020204" pitchFamily="34" charset="0"/>
                <a:ea typeface="Arial" panose="020B0604020202020204" pitchFamily="34" charset="0"/>
              </a:rPr>
              <a:t>follows:</a:t>
            </a:r>
            <a:endParaRPr lang="en-CA" sz="3200" dirty="0">
              <a:solidFill>
                <a:schemeClr val="bg2"/>
              </a:solidFill>
              <a:effectLst/>
              <a:latin typeface="Century Gothic" panose="020B0502020202020204" pitchFamily="34" charset="0"/>
              <a:ea typeface="Arial" panose="020B0604020202020204" pitchFamily="34" charset="0"/>
            </a:endParaRPr>
          </a:p>
          <a:p>
            <a:pPr>
              <a:spcBef>
                <a:spcPts val="10"/>
              </a:spcBef>
            </a:pPr>
            <a:r>
              <a:rPr lang="en-US" sz="3200" dirty="0">
                <a:solidFill>
                  <a:schemeClr val="bg2"/>
                </a:solidFill>
                <a:effectLst/>
                <a:latin typeface="Century Gothic" panose="020B0502020202020204" pitchFamily="34" charset="0"/>
                <a:ea typeface="Arial" panose="020B0604020202020204" pitchFamily="34" charset="0"/>
              </a:rPr>
              <a:t> </a:t>
            </a:r>
            <a:endParaRPr lang="en-CA" sz="3200" dirty="0">
              <a:solidFill>
                <a:schemeClr val="bg2"/>
              </a:solidFill>
              <a:effectLst/>
              <a:latin typeface="Century Gothic" panose="020B0502020202020204" pitchFamily="34" charset="0"/>
              <a:ea typeface="Arial" panose="020B0604020202020204" pitchFamily="34" charset="0"/>
            </a:endParaRPr>
          </a:p>
          <a:p>
            <a:pPr marL="342900" lvl="0" indent="-342900">
              <a:buClr>
                <a:srgbClr val="2C3A45"/>
              </a:buClr>
              <a:buSzPts val="1000"/>
              <a:buFont typeface="Arial" panose="020B0604020202020204" pitchFamily="34" charset="0"/>
              <a:buChar char="•"/>
              <a:tabLst>
                <a:tab pos="831850" algn="l"/>
                <a:tab pos="832485" algn="l"/>
              </a:tabLst>
            </a:pPr>
            <a:r>
              <a:rPr lang="en-US" sz="3200" b="1" dirty="0">
                <a:solidFill>
                  <a:schemeClr val="bg2"/>
                </a:solidFill>
                <a:effectLst/>
                <a:latin typeface="Century Gothic" panose="020B0502020202020204" pitchFamily="34" charset="0"/>
                <a:ea typeface="Arial" panose="020B0604020202020204" pitchFamily="34" charset="0"/>
              </a:rPr>
              <a:t>East</a:t>
            </a:r>
            <a:r>
              <a:rPr lang="en-US" sz="3200" b="1" spc="-40" dirty="0">
                <a:solidFill>
                  <a:schemeClr val="bg2"/>
                </a:solidFill>
                <a:effectLst/>
                <a:latin typeface="Century Gothic" panose="020B0502020202020204" pitchFamily="34" charset="0"/>
                <a:ea typeface="Arial" panose="020B0604020202020204" pitchFamily="34" charset="0"/>
              </a:rPr>
              <a:t> </a:t>
            </a:r>
            <a:r>
              <a:rPr lang="en-US" sz="3200" b="1" dirty="0">
                <a:solidFill>
                  <a:schemeClr val="bg2"/>
                </a:solidFill>
                <a:effectLst/>
                <a:latin typeface="Century Gothic" panose="020B0502020202020204" pitchFamily="34" charset="0"/>
                <a:ea typeface="Arial" panose="020B0604020202020204" pitchFamily="34" charset="0"/>
              </a:rPr>
              <a:t>Asian</a:t>
            </a:r>
            <a:r>
              <a:rPr lang="en-US" sz="3200" b="1" spc="-45" dirty="0">
                <a:solidFill>
                  <a:schemeClr val="bg2"/>
                </a:solidFill>
                <a:effectLst/>
                <a:latin typeface="Century Gothic" panose="020B0502020202020204" pitchFamily="34" charset="0"/>
                <a:ea typeface="Arial" panose="020B0604020202020204" pitchFamily="34" charset="0"/>
              </a:rPr>
              <a:t> </a:t>
            </a:r>
            <a:r>
              <a:rPr lang="en-US" sz="3200" b="1" spc="-10" dirty="0">
                <a:solidFill>
                  <a:schemeClr val="bg2"/>
                </a:solidFill>
                <a:effectLst/>
                <a:latin typeface="Century Gothic" panose="020B0502020202020204" pitchFamily="34" charset="0"/>
                <a:ea typeface="Arial" panose="020B0604020202020204" pitchFamily="34" charset="0"/>
              </a:rPr>
              <a:t>(34.2%)</a:t>
            </a:r>
            <a:endParaRPr lang="en-CA" sz="3200" b="1" dirty="0">
              <a:solidFill>
                <a:schemeClr val="bg2"/>
              </a:solidFill>
              <a:effectLst/>
              <a:latin typeface="Century Gothic" panose="020B0502020202020204" pitchFamily="34" charset="0"/>
              <a:ea typeface="Arial" panose="020B0604020202020204" pitchFamily="34" charset="0"/>
            </a:endParaRPr>
          </a:p>
          <a:p>
            <a:pPr lvl="0">
              <a:spcBef>
                <a:spcPts val="375"/>
              </a:spcBef>
              <a:buClr>
                <a:srgbClr val="2C3A45"/>
              </a:buClr>
              <a:buSzPts val="1000"/>
              <a:tabLst>
                <a:tab pos="831850" algn="l"/>
                <a:tab pos="832485" algn="l"/>
              </a:tabLst>
            </a:pPr>
            <a:r>
              <a:rPr lang="en-CA" sz="3200" b="1" i="1" dirty="0">
                <a:solidFill>
                  <a:schemeClr val="bg2"/>
                </a:solidFill>
                <a:latin typeface="Century Gothic" panose="020B0502020202020204" pitchFamily="34" charset="0"/>
                <a:ea typeface="Arial" panose="020B0604020202020204" pitchFamily="34" charset="0"/>
              </a:rPr>
              <a:t>   </a:t>
            </a:r>
            <a:r>
              <a:rPr lang="en-US" sz="3200" b="1" dirty="0">
                <a:solidFill>
                  <a:schemeClr val="bg2"/>
                </a:solidFill>
                <a:effectLst/>
                <a:latin typeface="Century Gothic" panose="020B0502020202020204" pitchFamily="34" charset="0"/>
                <a:ea typeface="Arial" panose="020B0604020202020204" pitchFamily="34" charset="0"/>
              </a:rPr>
              <a:t>South</a:t>
            </a:r>
            <a:r>
              <a:rPr lang="en-US" sz="3200" b="1" spc="40" dirty="0">
                <a:solidFill>
                  <a:schemeClr val="bg2"/>
                </a:solidFill>
                <a:effectLst/>
                <a:latin typeface="Century Gothic" panose="020B0502020202020204" pitchFamily="34" charset="0"/>
                <a:ea typeface="Arial" panose="020B0604020202020204" pitchFamily="34" charset="0"/>
              </a:rPr>
              <a:t> </a:t>
            </a:r>
            <a:r>
              <a:rPr lang="en-US" sz="3200" b="1" dirty="0">
                <a:solidFill>
                  <a:schemeClr val="bg2"/>
                </a:solidFill>
                <a:effectLst/>
                <a:latin typeface="Century Gothic" panose="020B0502020202020204" pitchFamily="34" charset="0"/>
                <a:ea typeface="Arial" panose="020B0604020202020204" pitchFamily="34" charset="0"/>
              </a:rPr>
              <a:t>Asian</a:t>
            </a:r>
            <a:r>
              <a:rPr lang="en-US" sz="3200" b="1" spc="35" dirty="0">
                <a:solidFill>
                  <a:schemeClr val="bg2"/>
                </a:solidFill>
                <a:effectLst/>
                <a:latin typeface="Century Gothic" panose="020B0502020202020204" pitchFamily="34" charset="0"/>
                <a:ea typeface="Arial" panose="020B0604020202020204" pitchFamily="34" charset="0"/>
              </a:rPr>
              <a:t> </a:t>
            </a:r>
            <a:r>
              <a:rPr lang="en-US" sz="3200" b="1" spc="-10" dirty="0">
                <a:solidFill>
                  <a:schemeClr val="bg2"/>
                </a:solidFill>
                <a:effectLst/>
                <a:latin typeface="Century Gothic" panose="020B0502020202020204" pitchFamily="34" charset="0"/>
                <a:ea typeface="Arial" panose="020B0604020202020204" pitchFamily="34" charset="0"/>
              </a:rPr>
              <a:t>(31.3%)</a:t>
            </a:r>
            <a:endParaRPr lang="en-CA" sz="3200" b="1" dirty="0">
              <a:solidFill>
                <a:schemeClr val="bg2"/>
              </a:solidFill>
              <a:effectLst/>
              <a:latin typeface="Century Gothic" panose="020B0502020202020204" pitchFamily="34" charset="0"/>
              <a:ea typeface="Arial" panose="020B0604020202020204" pitchFamily="34" charset="0"/>
            </a:endParaRPr>
          </a:p>
          <a:p>
            <a:pPr marL="342900" lvl="0" indent="-342900">
              <a:spcBef>
                <a:spcPts val="75"/>
              </a:spcBef>
              <a:buClr>
                <a:srgbClr val="2C3A45"/>
              </a:buClr>
              <a:buSzPts val="1000"/>
              <a:buFont typeface="Arial" panose="020B0604020202020204" pitchFamily="34" charset="0"/>
              <a:buChar char="•"/>
              <a:tabLst>
                <a:tab pos="831850" algn="l"/>
                <a:tab pos="832485" algn="l"/>
              </a:tabLst>
            </a:pPr>
            <a:r>
              <a:rPr lang="en-US" sz="3200" b="1" dirty="0">
                <a:solidFill>
                  <a:schemeClr val="bg2"/>
                </a:solidFill>
                <a:effectLst/>
                <a:latin typeface="Century Gothic" panose="020B0502020202020204" pitchFamily="34" charset="0"/>
                <a:ea typeface="Arial" panose="020B0604020202020204" pitchFamily="34" charset="0"/>
              </a:rPr>
              <a:t>Southeast</a:t>
            </a:r>
            <a:r>
              <a:rPr lang="en-US" sz="3200" b="1" spc="95" dirty="0">
                <a:solidFill>
                  <a:schemeClr val="bg2"/>
                </a:solidFill>
                <a:effectLst/>
                <a:latin typeface="Century Gothic" panose="020B0502020202020204" pitchFamily="34" charset="0"/>
                <a:ea typeface="Arial" panose="020B0604020202020204" pitchFamily="34" charset="0"/>
              </a:rPr>
              <a:t> </a:t>
            </a:r>
            <a:r>
              <a:rPr lang="en-US" sz="3200" b="1" dirty="0">
                <a:solidFill>
                  <a:schemeClr val="bg2"/>
                </a:solidFill>
                <a:effectLst/>
                <a:latin typeface="Century Gothic" panose="020B0502020202020204" pitchFamily="34" charset="0"/>
                <a:ea typeface="Arial" panose="020B0604020202020204" pitchFamily="34" charset="0"/>
              </a:rPr>
              <a:t>Asian</a:t>
            </a:r>
            <a:r>
              <a:rPr lang="en-US" sz="3200" b="1" spc="85" dirty="0">
                <a:solidFill>
                  <a:schemeClr val="bg2"/>
                </a:solidFill>
                <a:effectLst/>
                <a:latin typeface="Century Gothic" panose="020B0502020202020204" pitchFamily="34" charset="0"/>
                <a:ea typeface="Arial" panose="020B0604020202020204" pitchFamily="34" charset="0"/>
              </a:rPr>
              <a:t> </a:t>
            </a:r>
            <a:r>
              <a:rPr lang="en-US" sz="3200" b="1" spc="-10" dirty="0">
                <a:solidFill>
                  <a:schemeClr val="bg2"/>
                </a:solidFill>
                <a:effectLst/>
                <a:latin typeface="Century Gothic" panose="020B0502020202020204" pitchFamily="34" charset="0"/>
                <a:ea typeface="Arial" panose="020B0604020202020204" pitchFamily="34" charset="0"/>
              </a:rPr>
              <a:t>(18.9%)</a:t>
            </a:r>
            <a:endParaRPr lang="en-CA" sz="3200" b="1" dirty="0">
              <a:solidFill>
                <a:schemeClr val="bg2"/>
              </a:solidFill>
              <a:effectLst/>
              <a:latin typeface="Century Gothic" panose="020B0502020202020204" pitchFamily="34" charset="0"/>
              <a:ea typeface="Arial" panose="020B0604020202020204" pitchFamily="34" charset="0"/>
            </a:endParaRPr>
          </a:p>
          <a:p>
            <a:pPr marL="342900" lvl="0" indent="-342900">
              <a:spcBef>
                <a:spcPts val="95"/>
              </a:spcBef>
              <a:buClr>
                <a:srgbClr val="2C3A45"/>
              </a:buClr>
              <a:buSzPts val="1000"/>
              <a:buFont typeface="Arial" panose="020B0604020202020204" pitchFamily="34" charset="0"/>
              <a:buChar char="•"/>
              <a:tabLst>
                <a:tab pos="831850" algn="l"/>
                <a:tab pos="832485" algn="l"/>
              </a:tabLst>
            </a:pPr>
            <a:r>
              <a:rPr lang="en-US" sz="3200" b="1" dirty="0">
                <a:solidFill>
                  <a:schemeClr val="bg2"/>
                </a:solidFill>
                <a:effectLst/>
                <a:latin typeface="Century Gothic" panose="020B0502020202020204" pitchFamily="34" charset="0"/>
                <a:ea typeface="Arial" panose="020B0604020202020204" pitchFamily="34" charset="0"/>
              </a:rPr>
              <a:t>West</a:t>
            </a:r>
            <a:r>
              <a:rPr lang="en-US" sz="3200" b="1" spc="-30" dirty="0">
                <a:solidFill>
                  <a:schemeClr val="bg2"/>
                </a:solidFill>
                <a:effectLst/>
                <a:latin typeface="Century Gothic" panose="020B0502020202020204" pitchFamily="34" charset="0"/>
                <a:ea typeface="Arial" panose="020B0604020202020204" pitchFamily="34" charset="0"/>
              </a:rPr>
              <a:t> </a:t>
            </a:r>
            <a:r>
              <a:rPr lang="en-US" sz="3200" b="1" dirty="0">
                <a:solidFill>
                  <a:schemeClr val="bg2"/>
                </a:solidFill>
                <a:effectLst/>
                <a:latin typeface="Century Gothic" panose="020B0502020202020204" pitchFamily="34" charset="0"/>
                <a:ea typeface="Arial" panose="020B0604020202020204" pitchFamily="34" charset="0"/>
              </a:rPr>
              <a:t>Asian</a:t>
            </a:r>
            <a:r>
              <a:rPr lang="en-US" sz="3200" b="1" spc="-50" dirty="0">
                <a:solidFill>
                  <a:schemeClr val="bg2"/>
                </a:solidFill>
                <a:effectLst/>
                <a:latin typeface="Century Gothic" panose="020B0502020202020204" pitchFamily="34" charset="0"/>
                <a:ea typeface="Arial" panose="020B0604020202020204" pitchFamily="34" charset="0"/>
              </a:rPr>
              <a:t> </a:t>
            </a:r>
            <a:r>
              <a:rPr lang="en-US" sz="3200" b="1" spc="-10" dirty="0">
                <a:solidFill>
                  <a:schemeClr val="bg2"/>
                </a:solidFill>
                <a:effectLst/>
                <a:latin typeface="Century Gothic" panose="020B0502020202020204" pitchFamily="34" charset="0"/>
                <a:ea typeface="Arial" panose="020B0604020202020204" pitchFamily="34" charset="0"/>
              </a:rPr>
              <a:t>(13.6%</a:t>
            </a:r>
            <a:r>
              <a:rPr lang="en-US" sz="3200" spc="-10" dirty="0">
                <a:solidFill>
                  <a:schemeClr val="bg2"/>
                </a:solidFill>
                <a:effectLst/>
                <a:latin typeface="Century Gothic" panose="020B0502020202020204" pitchFamily="34" charset="0"/>
                <a:ea typeface="Arial" panose="020B0604020202020204" pitchFamily="34" charset="0"/>
              </a:rPr>
              <a:t>)</a:t>
            </a:r>
            <a:endParaRPr lang="en-CA" sz="3200" dirty="0">
              <a:solidFill>
                <a:schemeClr val="bg2"/>
              </a:solidFill>
              <a:effectLst/>
              <a:latin typeface="Century Gothic" panose="020B0502020202020204" pitchFamily="34" charset="0"/>
              <a:ea typeface="Arial" panose="020B0604020202020204" pitchFamily="34" charset="0"/>
            </a:endParaRPr>
          </a:p>
          <a:p>
            <a:pPr>
              <a:spcBef>
                <a:spcPts val="30"/>
              </a:spcBef>
            </a:pPr>
            <a:r>
              <a:rPr lang="en-US" sz="3200" dirty="0">
                <a:solidFill>
                  <a:schemeClr val="bg2"/>
                </a:solidFill>
                <a:effectLst/>
                <a:latin typeface="Century Gothic" panose="020B0502020202020204" pitchFamily="34" charset="0"/>
                <a:ea typeface="Arial" panose="020B0604020202020204" pitchFamily="34" charset="0"/>
              </a:rPr>
              <a:t> </a:t>
            </a:r>
            <a:endParaRPr lang="en-CA" sz="3200" dirty="0">
              <a:solidFill>
                <a:schemeClr val="bg2"/>
              </a:solidFill>
              <a:effectLst/>
              <a:latin typeface="Century Gothic" panose="020B0502020202020204" pitchFamily="34" charset="0"/>
              <a:ea typeface="Arial" panose="020B0604020202020204" pitchFamily="34" charset="0"/>
            </a:endParaRPr>
          </a:p>
          <a:p>
            <a:pPr marL="136525"/>
            <a:r>
              <a:rPr lang="en-US" sz="3200" dirty="0">
                <a:solidFill>
                  <a:schemeClr val="bg2"/>
                </a:solidFill>
                <a:effectLst/>
                <a:latin typeface="Century Gothic" panose="020B0502020202020204" pitchFamily="34" charset="0"/>
                <a:ea typeface="Arial" panose="020B0604020202020204" pitchFamily="34" charset="0"/>
              </a:rPr>
              <a:t>In</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recent</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centuries,</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term</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Asian</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has</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often</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been</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framed</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from</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colonial</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or</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‘Western’</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lens.</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It</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was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not</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uncommon</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25" dirty="0">
                <a:solidFill>
                  <a:schemeClr val="bg2"/>
                </a:solidFill>
                <a:effectLst/>
                <a:latin typeface="Century Gothic" panose="020B0502020202020204" pitchFamily="34" charset="0"/>
                <a:ea typeface="Arial" panose="020B0604020202020204" pitchFamily="34" charset="0"/>
              </a:rPr>
              <a:t>for</a:t>
            </a:r>
            <a:r>
              <a:rPr lang="en-CA" sz="3200" spc="-25" dirty="0">
                <a:solidFill>
                  <a:schemeClr val="bg2"/>
                </a:solidFill>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 British to use the term ‘Asian’ to refer to India, Pakistan and Bangladesh, while the Americans more commonly used the term</a:t>
            </a:r>
            <a:r>
              <a:rPr lang="en-US" sz="3200" spc="20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 refer to China, Korea, Thailand, Japan, and/or Vietnam. The classification of ‘Asian’ is also shaped by a ‘Western gaze’ (Said, 1978), imbuing homogeneity where it does not exist. This portrayals today act as a barrier to fully engaging with the many unique</a:t>
            </a:r>
            <a:r>
              <a:rPr lang="en-US" sz="3200" spc="40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identities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that</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originate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from</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Asian</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continent.</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While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broad</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classification</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might</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allow</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communities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organize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around</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 shared logic - for example, as it relates to anti-racism grassroots and social movements – no homogeneity should be assumed of</a:t>
            </a:r>
            <a:r>
              <a:rPr lang="en-US" sz="3200" spc="20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‘Asian’</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identity.</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This</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pillar</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will</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capture</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subset</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historical</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contemporary</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moments</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as</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it</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pertains</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some</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Asian identities. It is our intention to expand this content in future iterations of the Module.</a:t>
            </a:r>
            <a:endParaRPr lang="en-CA" sz="3200" dirty="0">
              <a:solidFill>
                <a:schemeClr val="bg2"/>
              </a:solidFill>
              <a:effectLst/>
              <a:latin typeface="Century Gothic" panose="020B0502020202020204" pitchFamily="34" charset="0"/>
              <a:ea typeface="Arial" panose="020B0604020202020204" pitchFamily="34" charset="0"/>
            </a:endParaRPr>
          </a:p>
          <a:p>
            <a:pPr marL="136525">
              <a:spcBef>
                <a:spcPts val="870"/>
              </a:spcBef>
            </a:pPr>
            <a:endParaRPr lang="en-CA" sz="3200" b="1" i="1" dirty="0">
              <a:solidFill>
                <a:schemeClr val="bg2"/>
              </a:solidFill>
              <a:effectLst/>
              <a:latin typeface="Century Gothic" panose="020B0502020202020204" pitchFamily="34" charset="0"/>
              <a:ea typeface="Arial-BoldItalicMT"/>
              <a:cs typeface="Arial-BoldItalicMT"/>
            </a:endParaRPr>
          </a:p>
        </p:txBody>
      </p:sp>
      <p:sp>
        <p:nvSpPr>
          <p:cNvPr id="5" name="Title 1">
            <a:extLst>
              <a:ext uri="{FF2B5EF4-FFF2-40B4-BE49-F238E27FC236}">
                <a16:creationId xmlns:a16="http://schemas.microsoft.com/office/drawing/2014/main" id="{672176DA-D6E4-9C43-E919-713DB1B86C8D}"/>
              </a:ext>
            </a:extLst>
          </p:cNvPr>
          <p:cNvSpPr txBox="1">
            <a:spLocks/>
          </p:cNvSpPr>
          <p:nvPr/>
        </p:nvSpPr>
        <p:spPr>
          <a:xfrm>
            <a:off x="1466251" y="982232"/>
            <a:ext cx="16745549"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5: Asian Experiences</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1717769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2523999"/>
            <a:ext cx="20548600" cy="8018092"/>
          </a:xfrm>
          <a:prstGeom prst="rect">
            <a:avLst/>
          </a:prstGeom>
          <a:noFill/>
        </p:spPr>
        <p:txBody>
          <a:bodyPr wrap="square" rtlCol="0">
            <a:spAutoFit/>
          </a:bodyPr>
          <a:lstStyle/>
          <a:p>
            <a:pPr marL="136525"/>
            <a:r>
              <a:rPr lang="en-US" b="1" kern="0" dirty="0">
                <a:solidFill>
                  <a:schemeClr val="bg2"/>
                </a:solidFill>
                <a:effectLst/>
                <a:latin typeface="Century Gothic" panose="020B0502020202020204" pitchFamily="34" charset="0"/>
                <a:ea typeface="Arial" panose="020B0604020202020204" pitchFamily="34" charset="0"/>
              </a:rPr>
              <a:t>Anti-Asian</a:t>
            </a:r>
            <a:r>
              <a:rPr lang="en-US" b="1" kern="0" spc="145" dirty="0">
                <a:solidFill>
                  <a:schemeClr val="bg2"/>
                </a:solidFill>
                <a:effectLst/>
                <a:latin typeface="Century Gothic" panose="020B0502020202020204" pitchFamily="34" charset="0"/>
                <a:ea typeface="Arial" panose="020B0604020202020204" pitchFamily="34" charset="0"/>
              </a:rPr>
              <a:t> </a:t>
            </a:r>
            <a:r>
              <a:rPr lang="en-US" b="1" kern="0" dirty="0">
                <a:solidFill>
                  <a:schemeClr val="bg2"/>
                </a:solidFill>
                <a:effectLst/>
                <a:latin typeface="Century Gothic" panose="020B0502020202020204" pitchFamily="34" charset="0"/>
                <a:ea typeface="Arial" panose="020B0604020202020204" pitchFamily="34" charset="0"/>
              </a:rPr>
              <a:t>Racism</a:t>
            </a:r>
            <a:r>
              <a:rPr lang="en-US" b="1" kern="0" spc="160" dirty="0">
                <a:solidFill>
                  <a:schemeClr val="bg2"/>
                </a:solidFill>
                <a:effectLst/>
                <a:latin typeface="Century Gothic" panose="020B0502020202020204" pitchFamily="34" charset="0"/>
                <a:ea typeface="Arial" panose="020B0604020202020204" pitchFamily="34" charset="0"/>
              </a:rPr>
              <a:t> </a:t>
            </a:r>
            <a:r>
              <a:rPr lang="en-US" b="1" kern="0" spc="-10" dirty="0">
                <a:solidFill>
                  <a:schemeClr val="bg2"/>
                </a:solidFill>
                <a:effectLst/>
                <a:latin typeface="Century Gothic" panose="020B0502020202020204" pitchFamily="34" charset="0"/>
                <a:ea typeface="Arial" panose="020B0604020202020204" pitchFamily="34" charset="0"/>
              </a:rPr>
              <a:t>Today</a:t>
            </a:r>
          </a:p>
          <a:p>
            <a:pPr marL="136525"/>
            <a:endParaRPr lang="en-CA" sz="3200" b="1" kern="0" dirty="0">
              <a:solidFill>
                <a:schemeClr val="bg2"/>
              </a:solidFill>
              <a:effectLst/>
              <a:latin typeface="Century Gothic" panose="020B0502020202020204" pitchFamily="34" charset="0"/>
              <a:ea typeface="Arial" panose="020B0604020202020204" pitchFamily="34" charset="0"/>
            </a:endParaRPr>
          </a:p>
          <a:p>
            <a:pPr marL="136525" marR="270510">
              <a:lnSpc>
                <a:spcPct val="105000"/>
              </a:lnSpc>
              <a:spcBef>
                <a:spcPts val="970"/>
              </a:spcBef>
              <a:spcAft>
                <a:spcPts val="0"/>
              </a:spcAft>
            </a:pPr>
            <a:r>
              <a:rPr lang="en-US" sz="3200" dirty="0">
                <a:solidFill>
                  <a:schemeClr val="bg2"/>
                </a:solidFill>
                <a:effectLst/>
                <a:latin typeface="Century Gothic" panose="020B0502020202020204" pitchFamily="34" charset="0"/>
                <a:ea typeface="Arial" panose="020B0604020202020204" pitchFamily="34" charset="0"/>
              </a:rPr>
              <a:t>Anti-Asian racism has been growing around the world, and especially here in North America. In Canada, reports of anti-Asian harassment, discrimination and violent hate crimes, are increasing at alarming rates. A Statistics Canada survey from last September found that nearly one-third of Chinese Canadians experience anti-Asian racism in their day-to-day lives, with women feeling</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it</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disproportionately.</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rise</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anti-Asian</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racism</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Canada</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is</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also</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evident</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throughout</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United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States.</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killing</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 </a:t>
            </a:r>
            <a:r>
              <a:rPr lang="en-US" sz="3200" spc="-10" dirty="0">
                <a:solidFill>
                  <a:schemeClr val="bg2"/>
                </a:solidFill>
                <a:effectLst/>
                <a:latin typeface="Century Gothic" panose="020B0502020202020204" pitchFamily="34" charset="0"/>
                <a:ea typeface="Arial" panose="020B0604020202020204" pitchFamily="34" charset="0"/>
              </a:rPr>
              <a:t>eight</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people</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in</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Atlanta</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six</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of</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them</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Asian</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women</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serves</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to</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highlight</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this</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issue. More</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specifically,</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Anti-Asian</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hate</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crimes </a:t>
            </a:r>
            <a:r>
              <a:rPr lang="en-US" sz="3200" dirty="0">
                <a:solidFill>
                  <a:schemeClr val="bg2"/>
                </a:solidFill>
                <a:effectLst/>
                <a:latin typeface="Century Gothic" panose="020B0502020202020204" pitchFamily="34" charset="0"/>
                <a:ea typeface="Arial" panose="020B0604020202020204" pitchFamily="34" charset="0"/>
              </a:rPr>
              <a:t>increased by nearly 150% in 2020. New data has revealed over the past year, the number of anti-Asian hate violence— which included shunning, slurs and physical attacks — is greater than previously reported. Those attacks have left Asian communities across the country deeply concerned. When COVID-19 was described as the “Wuhan Flu,” or “Kung Flu,” or the “China Virus,” by several</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authorities</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popular</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figures,</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it</a:t>
            </a:r>
            <a:r>
              <a:rPr lang="en-US" sz="3200" spc="-7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further</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fueled</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anti-Asian</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racism</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Canada</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around</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world.</a:t>
            </a:r>
            <a:endParaRPr lang="en-CA" sz="3200" dirty="0">
              <a:solidFill>
                <a:schemeClr val="bg2"/>
              </a:solidFill>
              <a:effectLst/>
              <a:latin typeface="Century Gothic" panose="020B0502020202020204" pitchFamily="34" charset="0"/>
              <a:ea typeface="Arial" panose="020B0604020202020204" pitchFamily="34" charset="0"/>
            </a:endParaRPr>
          </a:p>
          <a:p>
            <a:pPr marL="136525">
              <a:spcBef>
                <a:spcPts val="870"/>
              </a:spcBef>
            </a:pPr>
            <a:endParaRPr lang="en-CA" sz="3200" b="1" i="1" dirty="0">
              <a:solidFill>
                <a:schemeClr val="bg2"/>
              </a:solidFill>
              <a:effectLst/>
              <a:latin typeface="Century Gothic" panose="020B0502020202020204" pitchFamily="34" charset="0"/>
              <a:ea typeface="Arial-BoldItalicMT"/>
              <a:cs typeface="Arial-BoldItalicMT"/>
            </a:endParaRPr>
          </a:p>
        </p:txBody>
      </p:sp>
      <p:sp>
        <p:nvSpPr>
          <p:cNvPr id="5" name="Title 1">
            <a:extLst>
              <a:ext uri="{FF2B5EF4-FFF2-40B4-BE49-F238E27FC236}">
                <a16:creationId xmlns:a16="http://schemas.microsoft.com/office/drawing/2014/main" id="{672176DA-D6E4-9C43-E919-713DB1B86C8D}"/>
              </a:ext>
            </a:extLst>
          </p:cNvPr>
          <p:cNvSpPr txBox="1">
            <a:spLocks/>
          </p:cNvSpPr>
          <p:nvPr/>
        </p:nvSpPr>
        <p:spPr>
          <a:xfrm>
            <a:off x="1466251" y="982232"/>
            <a:ext cx="16745549"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5: Asian Experiences</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9083133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2820822"/>
            <a:ext cx="20548600" cy="7941148"/>
          </a:xfrm>
          <a:prstGeom prst="rect">
            <a:avLst/>
          </a:prstGeom>
          <a:noFill/>
        </p:spPr>
        <p:txBody>
          <a:bodyPr wrap="square" rtlCol="0">
            <a:spAutoFit/>
          </a:bodyPr>
          <a:lstStyle/>
          <a:p>
            <a:pPr marL="136525"/>
            <a:r>
              <a:rPr lang="en-US" sz="3200" b="1" kern="0" dirty="0">
                <a:solidFill>
                  <a:schemeClr val="bg2"/>
                </a:solidFill>
                <a:effectLst/>
                <a:latin typeface="Century Gothic" panose="020B0502020202020204" pitchFamily="34" charset="0"/>
                <a:ea typeface="Arial" panose="020B0604020202020204" pitchFamily="34" charset="0"/>
              </a:rPr>
              <a:t>Anti-Asian</a:t>
            </a:r>
            <a:r>
              <a:rPr lang="en-US" sz="3200" b="1" kern="0" spc="145" dirty="0">
                <a:solidFill>
                  <a:schemeClr val="bg2"/>
                </a:solidFill>
                <a:effectLst/>
                <a:latin typeface="Century Gothic" panose="020B0502020202020204" pitchFamily="34" charset="0"/>
                <a:ea typeface="Arial" panose="020B0604020202020204" pitchFamily="34" charset="0"/>
              </a:rPr>
              <a:t> </a:t>
            </a:r>
            <a:r>
              <a:rPr lang="en-US" sz="3200" b="1" kern="0" dirty="0">
                <a:solidFill>
                  <a:schemeClr val="bg2"/>
                </a:solidFill>
                <a:effectLst/>
                <a:latin typeface="Century Gothic" panose="020B0502020202020204" pitchFamily="34" charset="0"/>
                <a:ea typeface="Arial" panose="020B0604020202020204" pitchFamily="34" charset="0"/>
              </a:rPr>
              <a:t>Racism</a:t>
            </a:r>
            <a:r>
              <a:rPr lang="en-US" sz="3200" b="1" kern="0" spc="160" dirty="0">
                <a:solidFill>
                  <a:schemeClr val="bg2"/>
                </a:solidFill>
                <a:effectLst/>
                <a:latin typeface="Century Gothic" panose="020B0502020202020204" pitchFamily="34" charset="0"/>
                <a:ea typeface="Arial" panose="020B0604020202020204" pitchFamily="34" charset="0"/>
              </a:rPr>
              <a:t> </a:t>
            </a:r>
            <a:r>
              <a:rPr lang="en-US" sz="3200" b="1" kern="0" spc="-10" dirty="0">
                <a:solidFill>
                  <a:schemeClr val="bg2"/>
                </a:solidFill>
                <a:effectLst/>
                <a:latin typeface="Century Gothic" panose="020B0502020202020204" pitchFamily="34" charset="0"/>
                <a:ea typeface="Arial" panose="020B0604020202020204" pitchFamily="34" charset="0"/>
              </a:rPr>
              <a:t>Today (continued)</a:t>
            </a:r>
          </a:p>
          <a:p>
            <a:pPr marL="136525"/>
            <a:endParaRPr lang="en-CA" sz="3200" b="1" kern="0" dirty="0">
              <a:solidFill>
                <a:schemeClr val="bg2"/>
              </a:solidFill>
              <a:effectLst/>
              <a:latin typeface="Century Gothic" panose="020B0502020202020204" pitchFamily="34" charset="0"/>
              <a:ea typeface="Arial" panose="020B0604020202020204" pitchFamily="34" charset="0"/>
            </a:endParaRPr>
          </a:p>
          <a:p>
            <a:pPr marL="136525" marR="270510">
              <a:lnSpc>
                <a:spcPct val="105000"/>
              </a:lnSpc>
              <a:spcBef>
                <a:spcPts val="375"/>
              </a:spcBef>
              <a:spcAft>
                <a:spcPts val="0"/>
              </a:spcAft>
            </a:pPr>
            <a:r>
              <a:rPr lang="en-US" sz="3200" dirty="0">
                <a:solidFill>
                  <a:schemeClr val="bg2"/>
                </a:solidFill>
                <a:effectLst/>
                <a:latin typeface="Century Gothic" panose="020B0502020202020204" pitchFamily="34" charset="0"/>
                <a:ea typeface="Arial" panose="020B0604020202020204" pitchFamily="34" charset="0"/>
              </a:rPr>
              <a:t>As Anti-Asian Racism today and how COVID has fueled Asian hate, it is also essential to recognize similar patterns in history. The creation and growth of Asian communities in Canada in the 19th and early 20th centuries also had significant consequences for medical inspection and health care. During a 1907 outbreak of bubonic plague in San Francisco, California, the BC legislature ordered</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that</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“all</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sick</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Chinese,</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Japanese,</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Sikhs</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or</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other</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Orientals”</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inform</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local</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health</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authorities</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their</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condition,</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 Vancouver’s medical inspectors uniquely targeted Asian neighborhoods in their search for plague victims. In Montreal during the</a:t>
            </a:r>
            <a:r>
              <a:rPr lang="en-US" sz="3200" spc="40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Spanish influenza epidemic of 1918, civic</a:t>
            </a:r>
            <a:r>
              <a:rPr lang="en-US" sz="3200" spc="9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officials frequently excluded Chinese patients from the city’s “white” hospitals, leading to  the Chinese Benevolent Association’s establishment of a Chinese hospital. In both epidemics, Euro-Canadian associations between Asians and infectious disease were predicated on racist stereotypes of unhygienic “Orientals.” Journalists, politicians and others</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often</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portrayed</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these</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people</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as</a:t>
            </a:r>
            <a:r>
              <a:rPr lang="en-US" sz="3200" spc="-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dirty,</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unsanitary</a:t>
            </a:r>
            <a:r>
              <a:rPr lang="en-US" sz="3200" spc="-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threat</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public</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health.</a:t>
            </a:r>
            <a:endParaRPr lang="en-CA" sz="3200" dirty="0">
              <a:solidFill>
                <a:schemeClr val="bg2"/>
              </a:solidFill>
              <a:effectLst/>
              <a:latin typeface="Century Gothic" panose="020B0502020202020204" pitchFamily="34" charset="0"/>
              <a:ea typeface="Arial" panose="020B0604020202020204" pitchFamily="34" charset="0"/>
            </a:endParaRPr>
          </a:p>
          <a:p>
            <a:pPr marL="136525">
              <a:spcBef>
                <a:spcPts val="870"/>
              </a:spcBef>
            </a:pPr>
            <a:endParaRPr lang="en-CA" sz="3200" b="1" i="1" dirty="0">
              <a:solidFill>
                <a:schemeClr val="bg2"/>
              </a:solidFill>
              <a:effectLst/>
              <a:latin typeface="Century Gothic" panose="020B0502020202020204" pitchFamily="34" charset="0"/>
              <a:ea typeface="Arial-BoldItalicMT"/>
              <a:cs typeface="Arial-BoldItalicMT"/>
            </a:endParaRPr>
          </a:p>
        </p:txBody>
      </p:sp>
      <p:sp>
        <p:nvSpPr>
          <p:cNvPr id="5" name="Title 1">
            <a:extLst>
              <a:ext uri="{FF2B5EF4-FFF2-40B4-BE49-F238E27FC236}">
                <a16:creationId xmlns:a16="http://schemas.microsoft.com/office/drawing/2014/main" id="{672176DA-D6E4-9C43-E919-713DB1B86C8D}"/>
              </a:ext>
            </a:extLst>
          </p:cNvPr>
          <p:cNvSpPr txBox="1">
            <a:spLocks/>
          </p:cNvSpPr>
          <p:nvPr/>
        </p:nvSpPr>
        <p:spPr>
          <a:xfrm>
            <a:off x="1466251" y="982232"/>
            <a:ext cx="16745549"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5: Asian Experiences</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15467414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2820822"/>
            <a:ext cx="20548600" cy="7638181"/>
          </a:xfrm>
          <a:prstGeom prst="rect">
            <a:avLst/>
          </a:prstGeom>
          <a:noFill/>
        </p:spPr>
        <p:txBody>
          <a:bodyPr wrap="square" rtlCol="0">
            <a:spAutoFit/>
          </a:bodyPr>
          <a:lstStyle/>
          <a:p>
            <a:pPr marL="136525"/>
            <a:r>
              <a:rPr lang="en-US" sz="3200" b="1" kern="0" dirty="0">
                <a:solidFill>
                  <a:schemeClr val="bg2"/>
                </a:solidFill>
                <a:effectLst/>
                <a:latin typeface="Century Gothic" panose="020B0502020202020204" pitchFamily="34" charset="0"/>
                <a:ea typeface="Arial" panose="020B0604020202020204" pitchFamily="34" charset="0"/>
              </a:rPr>
              <a:t>Anti-Asian</a:t>
            </a:r>
            <a:r>
              <a:rPr lang="en-US" sz="3200" b="1" kern="0" spc="145" dirty="0">
                <a:solidFill>
                  <a:schemeClr val="bg2"/>
                </a:solidFill>
                <a:effectLst/>
                <a:latin typeface="Century Gothic" panose="020B0502020202020204" pitchFamily="34" charset="0"/>
                <a:ea typeface="Arial" panose="020B0604020202020204" pitchFamily="34" charset="0"/>
              </a:rPr>
              <a:t> </a:t>
            </a:r>
            <a:r>
              <a:rPr lang="en-US" sz="3200" b="1" kern="0" dirty="0">
                <a:solidFill>
                  <a:schemeClr val="bg2"/>
                </a:solidFill>
                <a:effectLst/>
                <a:latin typeface="Century Gothic" panose="020B0502020202020204" pitchFamily="34" charset="0"/>
                <a:ea typeface="Arial" panose="020B0604020202020204" pitchFamily="34" charset="0"/>
              </a:rPr>
              <a:t>Racism</a:t>
            </a:r>
            <a:r>
              <a:rPr lang="en-US" sz="3200" b="1" kern="0" spc="160" dirty="0">
                <a:solidFill>
                  <a:schemeClr val="bg2"/>
                </a:solidFill>
                <a:effectLst/>
                <a:latin typeface="Century Gothic" panose="020B0502020202020204" pitchFamily="34" charset="0"/>
                <a:ea typeface="Arial" panose="020B0604020202020204" pitchFamily="34" charset="0"/>
              </a:rPr>
              <a:t> </a:t>
            </a:r>
            <a:r>
              <a:rPr lang="en-US" sz="3200" b="1" kern="0" spc="-10" dirty="0">
                <a:solidFill>
                  <a:schemeClr val="bg2"/>
                </a:solidFill>
                <a:effectLst/>
                <a:latin typeface="Century Gothic" panose="020B0502020202020204" pitchFamily="34" charset="0"/>
                <a:ea typeface="Arial" panose="020B0604020202020204" pitchFamily="34" charset="0"/>
              </a:rPr>
              <a:t>Today (continued)</a:t>
            </a:r>
          </a:p>
          <a:p>
            <a:pPr marL="136525"/>
            <a:endParaRPr lang="en-CA" sz="3200" b="1" kern="0" dirty="0">
              <a:solidFill>
                <a:schemeClr val="bg2"/>
              </a:solidFill>
              <a:effectLst/>
              <a:latin typeface="Century Gothic" panose="020B0502020202020204" pitchFamily="34" charset="0"/>
              <a:ea typeface="Arial" panose="020B0604020202020204" pitchFamily="34" charset="0"/>
            </a:endParaRPr>
          </a:p>
          <a:p>
            <a:pPr marL="136525">
              <a:lnSpc>
                <a:spcPct val="106000"/>
              </a:lnSpc>
              <a:spcBef>
                <a:spcPts val="890"/>
              </a:spcBef>
              <a:spcAft>
                <a:spcPts val="0"/>
              </a:spcAft>
            </a:pPr>
            <a:r>
              <a:rPr lang="en-US" sz="3200" dirty="0">
                <a:solidFill>
                  <a:schemeClr val="bg2"/>
                </a:solidFill>
                <a:effectLst/>
                <a:latin typeface="Century Gothic" panose="020B0502020202020204" pitchFamily="34" charset="0"/>
                <a:ea typeface="Arial" panose="020B0604020202020204" pitchFamily="34" charset="0"/>
              </a:rPr>
              <a:t>Brief aside: More recently, we’ve heard from a few celebrities in the media on bathing habits. These conversations have seemed harmless and amusing, but historically, the notion of cleanliness has been used against immigrants, racialized and</a:t>
            </a:r>
            <a:endParaRPr lang="en-CA" sz="3200" dirty="0">
              <a:solidFill>
                <a:schemeClr val="bg2"/>
              </a:solidFill>
              <a:effectLst/>
              <a:latin typeface="Century Gothic" panose="020B0502020202020204" pitchFamily="34" charset="0"/>
              <a:ea typeface="Arial" panose="020B0604020202020204" pitchFamily="34" charset="0"/>
            </a:endParaRPr>
          </a:p>
          <a:p>
            <a:pPr marL="136525" marR="270510">
              <a:lnSpc>
                <a:spcPct val="106000"/>
              </a:lnSpc>
              <a:spcAft>
                <a:spcPts val="0"/>
              </a:spcAft>
            </a:pPr>
            <a:r>
              <a:rPr lang="en-US" sz="3200" dirty="0">
                <a:solidFill>
                  <a:schemeClr val="bg2"/>
                </a:solidFill>
                <a:effectLst/>
                <a:latin typeface="Century Gothic" panose="020B0502020202020204" pitchFamily="34" charset="0"/>
                <a:ea typeface="Arial" panose="020B0604020202020204" pitchFamily="34" charset="0"/>
              </a:rPr>
              <a:t>persecuted groups of people to justify oppression and ostracization. Stereotypes that portray</a:t>
            </a:r>
            <a:r>
              <a:rPr lang="en-US" sz="3200" spc="10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groups of people as dirty aim to</a:t>
            </a:r>
            <a:r>
              <a:rPr lang="en-US" sz="3200" spc="40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uphold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idea</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purity</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cleanliness</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dominant</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group</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are</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fact</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harmful</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rooted</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unconscious</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biases.</a:t>
            </a:r>
          </a:p>
          <a:p>
            <a:pPr marL="136525" marR="270510">
              <a:lnSpc>
                <a:spcPct val="106000"/>
              </a:lnSpc>
              <a:spcAft>
                <a:spcPts val="0"/>
              </a:spcAft>
            </a:pPr>
            <a:endParaRPr lang="en-CA" sz="3200" dirty="0">
              <a:solidFill>
                <a:schemeClr val="bg2"/>
              </a:solidFill>
              <a:effectLst/>
              <a:latin typeface="Century Gothic" panose="020B0502020202020204" pitchFamily="34" charset="0"/>
              <a:ea typeface="Arial" panose="020B0604020202020204" pitchFamily="34" charset="0"/>
            </a:endParaRPr>
          </a:p>
          <a:p>
            <a:pPr marL="136525" marR="346075">
              <a:lnSpc>
                <a:spcPct val="105000"/>
              </a:lnSpc>
              <a:spcBef>
                <a:spcPts val="870"/>
              </a:spcBef>
              <a:spcAft>
                <a:spcPts val="0"/>
              </a:spcAft>
            </a:pPr>
            <a:r>
              <a:rPr lang="en-US" sz="3200" dirty="0">
                <a:solidFill>
                  <a:schemeClr val="bg2"/>
                </a:solidFill>
                <a:effectLst/>
                <a:latin typeface="Century Gothic" panose="020B0502020202020204" pitchFamily="34" charset="0"/>
                <a:ea typeface="Arial" panose="020B0604020202020204" pitchFamily="34" charset="0"/>
              </a:rPr>
              <a:t>Even here in London, Ontario, a marquee board at a downtown bar was in the news (2020) for displaying anti-Asian messaging. The board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read,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"Mr</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Ford,</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history</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will</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show</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lockdowns</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caused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more</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damage</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2</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public</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then</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[sic]</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China</a:t>
            </a:r>
            <a:r>
              <a:rPr lang="en-CA" sz="3200" dirty="0">
                <a:solidFill>
                  <a:schemeClr val="bg2"/>
                </a:solidFill>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virus!" This incident indicates that Anti-Asian Racism exists within our London Community and is closer to home than we often</a:t>
            </a:r>
            <a:r>
              <a:rPr lang="en-US" sz="3200" spc="20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recognize.</a:t>
            </a:r>
            <a:endParaRPr lang="en-CA" sz="3200" dirty="0">
              <a:solidFill>
                <a:schemeClr val="bg2"/>
              </a:solidFill>
              <a:effectLst/>
              <a:latin typeface="Century Gothic" panose="020B0502020202020204" pitchFamily="34" charset="0"/>
              <a:ea typeface="Arial" panose="020B0604020202020204" pitchFamily="34" charset="0"/>
            </a:endParaRPr>
          </a:p>
          <a:p>
            <a:pPr marL="136525">
              <a:spcBef>
                <a:spcPts val="870"/>
              </a:spcBef>
            </a:pPr>
            <a:endParaRPr lang="en-CA" sz="3200" b="1" i="1" dirty="0">
              <a:solidFill>
                <a:schemeClr val="bg2"/>
              </a:solidFill>
              <a:effectLst/>
              <a:latin typeface="Century Gothic" panose="020B0502020202020204" pitchFamily="34" charset="0"/>
              <a:ea typeface="Arial-BoldItalicMT"/>
              <a:cs typeface="Arial-BoldItalicMT"/>
            </a:endParaRPr>
          </a:p>
        </p:txBody>
      </p:sp>
      <p:sp>
        <p:nvSpPr>
          <p:cNvPr id="5" name="Title 1">
            <a:extLst>
              <a:ext uri="{FF2B5EF4-FFF2-40B4-BE49-F238E27FC236}">
                <a16:creationId xmlns:a16="http://schemas.microsoft.com/office/drawing/2014/main" id="{672176DA-D6E4-9C43-E919-713DB1B86C8D}"/>
              </a:ext>
            </a:extLst>
          </p:cNvPr>
          <p:cNvSpPr txBox="1">
            <a:spLocks/>
          </p:cNvSpPr>
          <p:nvPr/>
        </p:nvSpPr>
        <p:spPr>
          <a:xfrm>
            <a:off x="1466251" y="982232"/>
            <a:ext cx="16745549"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5: Asian Experiences</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34269370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817D02-4C8A-2705-FFAC-0D01CD8167DF}"/>
              </a:ext>
            </a:extLst>
          </p:cNvPr>
          <p:cNvSpPr txBox="1">
            <a:spLocks/>
          </p:cNvSpPr>
          <p:nvPr/>
        </p:nvSpPr>
        <p:spPr>
          <a:xfrm>
            <a:off x="1466251" y="1111695"/>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Invitation to Reflect:</a:t>
            </a:r>
            <a:endParaRPr lang="en-CA" sz="8800" dirty="0">
              <a:solidFill>
                <a:schemeClr val="bg2"/>
              </a:solidFill>
              <a:effectLst/>
              <a:latin typeface="Century Gothic" panose="020B0502020202020204" pitchFamily="34" charset="0"/>
              <a:ea typeface="Arial" panose="020B0604020202020204" pitchFamily="34" charset="0"/>
            </a:endParaRPr>
          </a:p>
        </p:txBody>
      </p:sp>
      <p:sp>
        <p:nvSpPr>
          <p:cNvPr id="2" name="TextBox 1">
            <a:extLst>
              <a:ext uri="{FF2B5EF4-FFF2-40B4-BE49-F238E27FC236}">
                <a16:creationId xmlns:a16="http://schemas.microsoft.com/office/drawing/2014/main" id="{5CB55A69-B347-D564-123B-54F81AA55367}"/>
              </a:ext>
            </a:extLst>
          </p:cNvPr>
          <p:cNvSpPr txBox="1"/>
          <p:nvPr/>
        </p:nvSpPr>
        <p:spPr>
          <a:xfrm>
            <a:off x="1605950" y="6404297"/>
            <a:ext cx="21144301" cy="707886"/>
          </a:xfrm>
          <a:prstGeom prst="rect">
            <a:avLst/>
          </a:prstGeom>
          <a:noFill/>
        </p:spPr>
        <p:txBody>
          <a:bodyPr wrap="square" rtlCol="0">
            <a:spAutoFit/>
          </a:bodyPr>
          <a:lstStyle/>
          <a:p>
            <a:endParaRPr lang="en-US" sz="4000" dirty="0">
              <a:solidFill>
                <a:schemeClr val="bg2"/>
              </a:solidFill>
              <a:latin typeface="Century Gothic" panose="020B0502020202020204" pitchFamily="34" charset="0"/>
            </a:endParaRPr>
          </a:p>
        </p:txBody>
      </p:sp>
      <p:sp>
        <p:nvSpPr>
          <p:cNvPr id="5" name="TextBox 4">
            <a:extLst>
              <a:ext uri="{FF2B5EF4-FFF2-40B4-BE49-F238E27FC236}">
                <a16:creationId xmlns:a16="http://schemas.microsoft.com/office/drawing/2014/main" id="{20886CA0-D07D-AF37-DA2C-006851A01919}"/>
              </a:ext>
            </a:extLst>
          </p:cNvPr>
          <p:cNvSpPr txBox="1"/>
          <p:nvPr/>
        </p:nvSpPr>
        <p:spPr>
          <a:xfrm>
            <a:off x="1605950" y="2565293"/>
            <a:ext cx="20548600" cy="9281515"/>
          </a:xfrm>
          <a:prstGeom prst="rect">
            <a:avLst/>
          </a:prstGeom>
          <a:noFill/>
        </p:spPr>
        <p:txBody>
          <a:bodyPr wrap="square" rtlCol="0">
            <a:spAutoFit/>
          </a:bodyPr>
          <a:lstStyle/>
          <a:p>
            <a:pPr marL="69850" marR="238125">
              <a:lnSpc>
                <a:spcPct val="105000"/>
              </a:lnSpc>
              <a:spcBef>
                <a:spcPts val="970"/>
              </a:spcBef>
              <a:spcAft>
                <a:spcPts val="0"/>
              </a:spcAft>
            </a:pPr>
            <a:r>
              <a:rPr lang="en-US" sz="3000" dirty="0">
                <a:solidFill>
                  <a:schemeClr val="bg2"/>
                </a:solidFill>
                <a:effectLst/>
                <a:latin typeface="Century Gothic" panose="020B0502020202020204" pitchFamily="34" charset="0"/>
                <a:ea typeface="Arial" panose="020B0604020202020204" pitchFamily="34" charset="0"/>
              </a:rPr>
              <a:t>Writing</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about</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what you have learned or come to about the topic of Asian Experiences  is</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unique</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and</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possibly</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challenging</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experience.</a:t>
            </a:r>
            <a:r>
              <a:rPr lang="en-US" sz="3000" spc="-70" dirty="0">
                <a:solidFill>
                  <a:schemeClr val="bg2"/>
                </a:solidFill>
                <a:effectLst/>
                <a:latin typeface="Century Gothic" panose="020B0502020202020204" pitchFamily="34" charset="0"/>
                <a:ea typeface="Arial" panose="020B0604020202020204" pitchFamily="34" charset="0"/>
              </a:rPr>
              <a:t> Take your time, and begin the process of accounting for:</a:t>
            </a:r>
          </a:p>
          <a:p>
            <a:pPr marL="69850" marR="238125">
              <a:lnSpc>
                <a:spcPct val="105000"/>
              </a:lnSpc>
              <a:spcBef>
                <a:spcPts val="970"/>
              </a:spcBef>
              <a:spcAft>
                <a:spcPts val="0"/>
              </a:spcAft>
            </a:pPr>
            <a:endParaRPr lang="en-US" sz="3000" spc="-70" dirty="0">
              <a:solidFill>
                <a:schemeClr val="bg2"/>
              </a:solidFill>
              <a:effectLst/>
              <a:latin typeface="Century Gothic" panose="020B0502020202020204" pitchFamily="34" charset="0"/>
              <a:ea typeface="Arial" panose="020B0604020202020204" pitchFamily="34" charset="0"/>
            </a:endParaRPr>
          </a:p>
          <a:p>
            <a:pPr marL="527050" marR="238125" indent="-457200">
              <a:lnSpc>
                <a:spcPct val="105000"/>
              </a:lnSpc>
              <a:spcBef>
                <a:spcPts val="970"/>
              </a:spcBef>
              <a:spcAft>
                <a:spcPts val="0"/>
              </a:spcAft>
              <a:buFont typeface="Arial" panose="020B0604020202020204" pitchFamily="34" charset="0"/>
              <a:buChar char="•"/>
            </a:pPr>
            <a:r>
              <a:rPr lang="en-US" sz="3200" i="1" spc="-70" dirty="0">
                <a:solidFill>
                  <a:schemeClr val="bg2"/>
                </a:solidFill>
                <a:latin typeface="Century Gothic" panose="020B0502020202020204" pitchFamily="34" charset="0"/>
                <a:ea typeface="Arial" panose="020B0604020202020204" pitchFamily="34" charset="0"/>
              </a:rPr>
              <a:t>What parts of your knowledge were deepened? </a:t>
            </a:r>
          </a:p>
          <a:p>
            <a:pPr marL="527050" marR="238125" indent="-457200">
              <a:lnSpc>
                <a:spcPct val="105000"/>
              </a:lnSpc>
              <a:spcBef>
                <a:spcPts val="970"/>
              </a:spcBef>
              <a:spcAft>
                <a:spcPts val="0"/>
              </a:spcAft>
              <a:buFont typeface="Arial" panose="020B0604020202020204" pitchFamily="34" charset="0"/>
              <a:buChar char="•"/>
            </a:pPr>
            <a:r>
              <a:rPr lang="en-US" sz="3200" i="1" spc="-70" dirty="0">
                <a:solidFill>
                  <a:schemeClr val="bg2"/>
                </a:solidFill>
                <a:effectLst/>
                <a:latin typeface="Century Gothic" panose="020B0502020202020204" pitchFamily="34" charset="0"/>
                <a:ea typeface="Arial" panose="020B0604020202020204" pitchFamily="34" charset="0"/>
              </a:rPr>
              <a:t>What parts of your knowledge were challenged?</a:t>
            </a:r>
          </a:p>
          <a:p>
            <a:pPr marL="527050" marR="238125" indent="-457200">
              <a:lnSpc>
                <a:spcPct val="105000"/>
              </a:lnSpc>
              <a:spcBef>
                <a:spcPts val="970"/>
              </a:spcBef>
              <a:spcAft>
                <a:spcPts val="0"/>
              </a:spcAft>
              <a:buFont typeface="Arial" panose="020B0604020202020204" pitchFamily="34" charset="0"/>
              <a:buChar char="•"/>
            </a:pPr>
            <a:r>
              <a:rPr lang="en-US" sz="3200" i="1" spc="-70" dirty="0">
                <a:solidFill>
                  <a:schemeClr val="bg2"/>
                </a:solidFill>
                <a:latin typeface="Century Gothic" panose="020B0502020202020204" pitchFamily="34" charset="0"/>
                <a:ea typeface="Arial" panose="020B0604020202020204" pitchFamily="34" charset="0"/>
              </a:rPr>
              <a:t>How might you integrate this new knowledge in your everyday role in the Ivey community?</a:t>
            </a:r>
            <a:endParaRPr lang="en-US" sz="3200" i="1" spc="-70" dirty="0">
              <a:solidFill>
                <a:schemeClr val="bg2"/>
              </a:solidFill>
              <a:effectLst/>
              <a:latin typeface="Century Gothic" panose="020B0502020202020204" pitchFamily="34" charset="0"/>
              <a:ea typeface="Arial" panose="020B0604020202020204" pitchFamily="34" charset="0"/>
            </a:endParaRPr>
          </a:p>
          <a:p>
            <a:pPr marL="527050" marR="238125" indent="-457200">
              <a:lnSpc>
                <a:spcPct val="105000"/>
              </a:lnSpc>
              <a:spcBef>
                <a:spcPts val="970"/>
              </a:spcBef>
              <a:spcAft>
                <a:spcPts val="0"/>
              </a:spcAft>
              <a:buFont typeface="Arial" panose="020B0604020202020204" pitchFamily="34" charset="0"/>
              <a:buChar char="•"/>
            </a:pPr>
            <a:endParaRPr lang="en-US" sz="3000" i="1" dirty="0">
              <a:solidFill>
                <a:schemeClr val="bg2"/>
              </a:solidFill>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r>
              <a:rPr lang="en-US" sz="3000" dirty="0">
                <a:solidFill>
                  <a:schemeClr val="bg2"/>
                </a:solidFill>
                <a:effectLst/>
                <a:latin typeface="Century Gothic" panose="020B0502020202020204" pitchFamily="34" charset="0"/>
                <a:ea typeface="Arial" panose="020B0604020202020204" pitchFamily="34" charset="0"/>
              </a:rPr>
              <a:t>Give yourself the freedom</a:t>
            </a:r>
            <a:r>
              <a:rPr lang="en-US" sz="3000" spc="20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write,</a:t>
            </a:r>
            <a:r>
              <a:rPr lang="en-US" sz="3000" spc="-2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and</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also,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the</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freedom</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embrace</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a</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writing</a:t>
            </a:r>
            <a:r>
              <a:rPr lang="en-US" sz="3000" spc="-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process</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that</a:t>
            </a:r>
            <a:r>
              <a:rPr lang="en-US" sz="3000" spc="-2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may</a:t>
            </a:r>
            <a:r>
              <a:rPr lang="en-US" sz="3000" spc="-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be</a:t>
            </a:r>
            <a:r>
              <a:rPr lang="en-US" sz="3000" spc="-1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unfamiliar</a:t>
            </a:r>
            <a:r>
              <a:rPr lang="en-US" sz="3000" spc="-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to</a:t>
            </a:r>
            <a:r>
              <a:rPr lang="en-US" sz="3000" spc="-2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you. You may also want to explore what you have learned about Asian Experiences through other mediums: poetry, painting, drawing, sculpture, song. All of these </a:t>
            </a:r>
            <a:r>
              <a:rPr lang="en-US" sz="3000" dirty="0">
                <a:solidFill>
                  <a:schemeClr val="bg2"/>
                </a:solidFill>
                <a:latin typeface="Century Gothic" panose="020B0502020202020204" pitchFamily="34" charset="0"/>
                <a:ea typeface="Arial" panose="020B0604020202020204" pitchFamily="34" charset="0"/>
              </a:rPr>
              <a:t>forms of expression </a:t>
            </a:r>
            <a:r>
              <a:rPr lang="en-US" sz="3000" dirty="0">
                <a:solidFill>
                  <a:schemeClr val="bg2"/>
                </a:solidFill>
                <a:effectLst/>
                <a:latin typeface="Century Gothic" panose="020B0502020202020204" pitchFamily="34" charset="0"/>
                <a:ea typeface="Arial" panose="020B0604020202020204" pitchFamily="34" charset="0"/>
              </a:rPr>
              <a:t>can support the reflective process of </a:t>
            </a:r>
            <a:r>
              <a:rPr lang="en-US" sz="3000" b="1" i="1" dirty="0">
                <a:solidFill>
                  <a:schemeClr val="bg2"/>
                </a:solidFill>
                <a:effectLst/>
                <a:latin typeface="Century Gothic" panose="020B0502020202020204" pitchFamily="34" charset="0"/>
                <a:ea typeface="Arial" panose="020B0604020202020204" pitchFamily="34" charset="0"/>
              </a:rPr>
              <a:t>coming to know</a:t>
            </a:r>
            <a:r>
              <a:rPr lang="en-US" sz="3000" dirty="0">
                <a:solidFill>
                  <a:schemeClr val="bg2"/>
                </a:solidFill>
                <a:effectLst/>
                <a:latin typeface="Century Gothic" panose="020B0502020202020204" pitchFamily="34" charset="0"/>
                <a:ea typeface="Arial" panose="020B0604020202020204" pitchFamily="34" charset="0"/>
              </a:rPr>
              <a:t>, and the process of making-meaning about new knowledge related to one’s self. Engaging in reflection in this way, allows us to engage with both the process of coming to know, and the intentional meaning-making that comes through embedding this knowing in a material form (</a:t>
            </a:r>
            <a:r>
              <a:rPr lang="en-US" sz="3000" dirty="0">
                <a:solidFill>
                  <a:schemeClr val="bg2"/>
                </a:solidFill>
                <a:latin typeface="Century Gothic" panose="020B0502020202020204" pitchFamily="34" charset="0"/>
                <a:ea typeface="Arial" panose="020B0604020202020204" pitchFamily="34" charset="0"/>
              </a:rPr>
              <a:t>an idea, a stream of consciousness, a poem, a piece of art, music etc.).</a:t>
            </a:r>
            <a:endParaRPr lang="en-US" sz="3000" dirty="0">
              <a:solidFill>
                <a:schemeClr val="bg2"/>
              </a:solidFill>
              <a:effectLst/>
              <a:latin typeface="Century Gothic" panose="020B0502020202020204" pitchFamily="34" charset="0"/>
              <a:ea typeface="Arial" panose="020B0604020202020204" pitchFamily="34" charset="0"/>
            </a:endParaRPr>
          </a:p>
          <a:p>
            <a:pPr marL="69850" marR="238125">
              <a:lnSpc>
                <a:spcPct val="105000"/>
              </a:lnSpc>
              <a:spcBef>
                <a:spcPts val="970"/>
              </a:spcBef>
              <a:spcAft>
                <a:spcPts val="0"/>
              </a:spcAft>
            </a:pPr>
            <a:endParaRPr lang="en-CA" sz="3000" dirty="0">
              <a:solidFill>
                <a:schemeClr val="bg2"/>
              </a:solidFill>
              <a:effectLst/>
              <a:latin typeface="Century Gothic" panose="020B0502020202020204" pitchFamily="34" charset="0"/>
              <a:ea typeface="Arial" panose="020B0604020202020204" pitchFamily="34" charset="0"/>
            </a:endParaRPr>
          </a:p>
          <a:p>
            <a:r>
              <a:rPr lang="en-US" sz="3000" dirty="0">
                <a:solidFill>
                  <a:schemeClr val="bg2"/>
                </a:solidFill>
                <a:effectLst/>
                <a:latin typeface="Century Gothic" panose="020B0502020202020204" pitchFamily="34" charset="0"/>
                <a:ea typeface="Arial" panose="020B0604020202020204" pitchFamily="34" charset="0"/>
              </a:rPr>
              <a:t>Please know that you are not required to write. This is a learning opportunity.</a:t>
            </a:r>
            <a:r>
              <a:rPr lang="en-US" sz="3000" spc="20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Please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engage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in</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this</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reflection</a:t>
            </a:r>
            <a:r>
              <a:rPr lang="en-US" sz="3000" spc="-7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in</a:t>
            </a:r>
            <a:r>
              <a:rPr lang="en-US" sz="3000" spc="-5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the</a:t>
            </a:r>
            <a:r>
              <a:rPr lang="en-US" sz="3000" spc="-6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capacity</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that</a:t>
            </a:r>
            <a:r>
              <a:rPr lang="en-US" sz="3000" spc="-40"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best</a:t>
            </a:r>
            <a:r>
              <a:rPr lang="en-US" sz="3000" spc="-6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suits</a:t>
            </a:r>
            <a:r>
              <a:rPr lang="en-US" sz="3000" spc="-55" dirty="0">
                <a:solidFill>
                  <a:schemeClr val="bg2"/>
                </a:solidFill>
                <a:effectLst/>
                <a:latin typeface="Century Gothic" panose="020B0502020202020204" pitchFamily="34" charset="0"/>
                <a:ea typeface="Arial" panose="020B0604020202020204" pitchFamily="34" charset="0"/>
              </a:rPr>
              <a:t> </a:t>
            </a:r>
            <a:r>
              <a:rPr lang="en-US" sz="3000" dirty="0">
                <a:solidFill>
                  <a:schemeClr val="bg2"/>
                </a:solidFill>
                <a:effectLst/>
                <a:latin typeface="Century Gothic" panose="020B0502020202020204" pitchFamily="34" charset="0"/>
                <a:ea typeface="Arial" panose="020B0604020202020204" pitchFamily="34" charset="0"/>
              </a:rPr>
              <a:t>you.</a:t>
            </a:r>
            <a:r>
              <a:rPr lang="en-CA" sz="3000" dirty="0">
                <a:solidFill>
                  <a:schemeClr val="bg2"/>
                </a:solidFill>
                <a:effectLst/>
                <a:latin typeface="Century Gothic" panose="020B0502020202020204" pitchFamily="34" charset="0"/>
              </a:rPr>
              <a:t> </a:t>
            </a:r>
            <a:endParaRPr lang="en-US" sz="3000" i="1"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4011173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4817D02-4C8A-2705-FFAC-0D01CD8167DF}"/>
              </a:ext>
            </a:extLst>
          </p:cNvPr>
          <p:cNvSpPr txBox="1">
            <a:spLocks/>
          </p:cNvSpPr>
          <p:nvPr/>
        </p:nvSpPr>
        <p:spPr>
          <a:xfrm>
            <a:off x="1466251" y="984695"/>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b="1" spc="-10" dirty="0">
                <a:solidFill>
                  <a:schemeClr val="bg2"/>
                </a:solidFill>
                <a:latin typeface="Century Gothic" panose="020B0502020202020204" pitchFamily="34" charset="0"/>
                <a:ea typeface="Arial" panose="020B0604020202020204" pitchFamily="34" charset="0"/>
              </a:rPr>
              <a:t>Invitation to Reflect:</a:t>
            </a:r>
            <a:endParaRPr lang="en-CA" sz="8800" b="1" dirty="0">
              <a:solidFill>
                <a:schemeClr val="bg2"/>
              </a:solidFill>
              <a:effectLst/>
              <a:latin typeface="Century Gothic" panose="020B0502020202020204" pitchFamily="34" charset="0"/>
              <a:ea typeface="Arial" panose="020B0604020202020204" pitchFamily="34" charset="0"/>
            </a:endParaRPr>
          </a:p>
        </p:txBody>
      </p:sp>
      <p:sp>
        <p:nvSpPr>
          <p:cNvPr id="2" name="TextBox 1">
            <a:extLst>
              <a:ext uri="{FF2B5EF4-FFF2-40B4-BE49-F238E27FC236}">
                <a16:creationId xmlns:a16="http://schemas.microsoft.com/office/drawing/2014/main" id="{5CB55A69-B347-D564-123B-54F81AA55367}"/>
              </a:ext>
            </a:extLst>
          </p:cNvPr>
          <p:cNvSpPr txBox="1"/>
          <p:nvPr/>
        </p:nvSpPr>
        <p:spPr>
          <a:xfrm>
            <a:off x="1605950" y="6404297"/>
            <a:ext cx="21144301" cy="707886"/>
          </a:xfrm>
          <a:prstGeom prst="rect">
            <a:avLst/>
          </a:prstGeom>
          <a:noFill/>
        </p:spPr>
        <p:txBody>
          <a:bodyPr wrap="square" rtlCol="0">
            <a:spAutoFit/>
          </a:bodyPr>
          <a:lstStyle/>
          <a:p>
            <a:endParaRPr lang="en-US" sz="4000" dirty="0">
              <a:solidFill>
                <a:schemeClr val="bg2"/>
              </a:solidFill>
              <a:latin typeface="Century Gothic" panose="020B0502020202020204" pitchFamily="34" charset="0"/>
            </a:endParaRPr>
          </a:p>
        </p:txBody>
      </p:sp>
      <p:sp>
        <p:nvSpPr>
          <p:cNvPr id="5" name="Rectangle 4">
            <a:extLst>
              <a:ext uri="{FF2B5EF4-FFF2-40B4-BE49-F238E27FC236}">
                <a16:creationId xmlns:a16="http://schemas.microsoft.com/office/drawing/2014/main" id="{0E53C700-1C73-C042-2AA9-BFE1341D96B9}"/>
              </a:ext>
            </a:extLst>
          </p:cNvPr>
          <p:cNvSpPr/>
          <p:nvPr/>
        </p:nvSpPr>
        <p:spPr>
          <a:xfrm>
            <a:off x="1466251" y="2456670"/>
            <a:ext cx="20530149" cy="943053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425212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2820822"/>
            <a:ext cx="20548600" cy="9291839"/>
          </a:xfrm>
          <a:prstGeom prst="rect">
            <a:avLst/>
          </a:prstGeom>
          <a:noFill/>
        </p:spPr>
        <p:txBody>
          <a:bodyPr wrap="square" rtlCol="0">
            <a:spAutoFit/>
          </a:bodyPr>
          <a:lstStyle/>
          <a:p>
            <a:pPr marL="136525"/>
            <a:r>
              <a:rPr lang="en-US" b="1" kern="0" dirty="0">
                <a:solidFill>
                  <a:schemeClr val="bg2"/>
                </a:solidFill>
                <a:effectLst/>
                <a:latin typeface="Century Gothic" panose="020B0502020202020204" pitchFamily="34" charset="0"/>
                <a:ea typeface="Arial" panose="020B0604020202020204" pitchFamily="34" charset="0"/>
              </a:rPr>
              <a:t>Model</a:t>
            </a:r>
            <a:r>
              <a:rPr lang="en-US" b="1" kern="0" spc="5" dirty="0">
                <a:solidFill>
                  <a:schemeClr val="bg2"/>
                </a:solidFill>
                <a:effectLst/>
                <a:latin typeface="Century Gothic" panose="020B0502020202020204" pitchFamily="34" charset="0"/>
                <a:ea typeface="Arial" panose="020B0604020202020204" pitchFamily="34" charset="0"/>
              </a:rPr>
              <a:t> </a:t>
            </a:r>
            <a:r>
              <a:rPr lang="en-US" b="1" kern="0" dirty="0">
                <a:solidFill>
                  <a:schemeClr val="bg2"/>
                </a:solidFill>
                <a:effectLst/>
                <a:latin typeface="Century Gothic" panose="020B0502020202020204" pitchFamily="34" charset="0"/>
                <a:ea typeface="Arial" panose="020B0604020202020204" pitchFamily="34" charset="0"/>
              </a:rPr>
              <a:t>Minority</a:t>
            </a:r>
            <a:r>
              <a:rPr lang="en-US" b="1" kern="0" spc="15" dirty="0">
                <a:solidFill>
                  <a:schemeClr val="bg2"/>
                </a:solidFill>
                <a:effectLst/>
                <a:latin typeface="Century Gothic" panose="020B0502020202020204" pitchFamily="34" charset="0"/>
                <a:ea typeface="Arial" panose="020B0604020202020204" pitchFamily="34" charset="0"/>
              </a:rPr>
              <a:t> </a:t>
            </a:r>
            <a:r>
              <a:rPr lang="en-US" b="1" kern="0" dirty="0">
                <a:solidFill>
                  <a:schemeClr val="bg2"/>
                </a:solidFill>
                <a:effectLst/>
                <a:latin typeface="Century Gothic" panose="020B0502020202020204" pitchFamily="34" charset="0"/>
                <a:ea typeface="Arial" panose="020B0604020202020204" pitchFamily="34" charset="0"/>
              </a:rPr>
              <a:t>Myth</a:t>
            </a:r>
            <a:r>
              <a:rPr lang="en-US" b="1" kern="0" spc="-20" dirty="0">
                <a:solidFill>
                  <a:schemeClr val="bg2"/>
                </a:solidFill>
                <a:effectLst/>
                <a:latin typeface="Century Gothic" panose="020B0502020202020204" pitchFamily="34" charset="0"/>
                <a:ea typeface="Arial" panose="020B0604020202020204" pitchFamily="34" charset="0"/>
              </a:rPr>
              <a:t> </a:t>
            </a:r>
            <a:r>
              <a:rPr lang="en-US" b="1" kern="0" dirty="0">
                <a:solidFill>
                  <a:schemeClr val="bg2"/>
                </a:solidFill>
                <a:effectLst/>
                <a:latin typeface="Century Gothic" panose="020B0502020202020204" pitchFamily="34" charset="0"/>
                <a:ea typeface="Arial" panose="020B0604020202020204" pitchFamily="34" charset="0"/>
              </a:rPr>
              <a:t>and</a:t>
            </a:r>
            <a:r>
              <a:rPr lang="en-US" b="1" kern="0" spc="15" dirty="0">
                <a:solidFill>
                  <a:schemeClr val="bg2"/>
                </a:solidFill>
                <a:effectLst/>
                <a:latin typeface="Century Gothic" panose="020B0502020202020204" pitchFamily="34" charset="0"/>
                <a:ea typeface="Arial" panose="020B0604020202020204" pitchFamily="34" charset="0"/>
              </a:rPr>
              <a:t> </a:t>
            </a:r>
            <a:r>
              <a:rPr lang="en-US" b="1" kern="0" spc="-10" dirty="0">
                <a:solidFill>
                  <a:schemeClr val="bg2"/>
                </a:solidFill>
                <a:effectLst/>
                <a:latin typeface="Century Gothic" panose="020B0502020202020204" pitchFamily="34" charset="0"/>
                <a:ea typeface="Arial" panose="020B0604020202020204" pitchFamily="34" charset="0"/>
              </a:rPr>
              <a:t>Codeswitching</a:t>
            </a:r>
          </a:p>
          <a:p>
            <a:pPr marL="136525"/>
            <a:endParaRPr lang="en-CA" b="1" kern="0" dirty="0">
              <a:solidFill>
                <a:schemeClr val="bg2"/>
              </a:solidFill>
              <a:effectLst/>
              <a:latin typeface="Century Gothic" panose="020B0502020202020204" pitchFamily="34" charset="0"/>
              <a:ea typeface="Arial" panose="020B0604020202020204" pitchFamily="34" charset="0"/>
            </a:endParaRPr>
          </a:p>
          <a:p>
            <a:pPr marL="136525">
              <a:spcBef>
                <a:spcPts val="970"/>
              </a:spcBef>
              <a:spcAft>
                <a:spcPts val="0"/>
              </a:spcAft>
            </a:pPr>
            <a:r>
              <a:rPr lang="en-US" sz="3200" dirty="0">
                <a:solidFill>
                  <a:schemeClr val="bg2"/>
                </a:solidFill>
                <a:effectLst/>
                <a:latin typeface="Century Gothic" panose="020B0502020202020204" pitchFamily="34" charset="0"/>
                <a:ea typeface="Arial" panose="020B0604020202020204" pitchFamily="34" charset="0"/>
              </a:rPr>
              <a:t>Racism,</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including microaggressions</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toward</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Asians,</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are</a:t>
            </a:r>
            <a:r>
              <a:rPr lang="en-US" sz="3200" spc="-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often</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less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visible,</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yet</a:t>
            </a:r>
            <a:r>
              <a:rPr lang="en-US" sz="3200" spc="-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highly</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prevalent.</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Being told</a:t>
            </a:r>
            <a:r>
              <a:rPr lang="en-US" sz="3200" spc="-1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that</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they do</a:t>
            </a:r>
            <a:r>
              <a:rPr lang="en-US" sz="3200" spc="-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not</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sound</a:t>
            </a:r>
            <a:endParaRPr lang="en-CA" sz="3200" dirty="0">
              <a:solidFill>
                <a:schemeClr val="bg2"/>
              </a:solidFill>
              <a:effectLst/>
              <a:latin typeface="Century Gothic" panose="020B0502020202020204" pitchFamily="34" charset="0"/>
              <a:ea typeface="Arial" panose="020B0604020202020204" pitchFamily="34" charset="0"/>
            </a:endParaRPr>
          </a:p>
          <a:p>
            <a:pPr marL="136525" marR="173990">
              <a:lnSpc>
                <a:spcPct val="106000"/>
              </a:lnSpc>
              <a:spcBef>
                <a:spcPts val="95"/>
              </a:spcBef>
              <a:spcAft>
                <a:spcPts val="0"/>
              </a:spcAft>
            </a:pPr>
            <a:r>
              <a:rPr lang="en-US" sz="3200" dirty="0">
                <a:solidFill>
                  <a:schemeClr val="bg2"/>
                </a:solidFill>
                <a:effectLst/>
                <a:latin typeface="Century Gothic" panose="020B0502020202020204" pitchFamily="34" charset="0"/>
                <a:ea typeface="Arial" panose="020B0604020202020204" pitchFamily="34" charset="0"/>
              </a:rPr>
              <a:t>‘Asian’ or being asked if their family owned a ‘Chinese Restaurant’ are common experiences for many Asian-Canadians. Such </a:t>
            </a:r>
            <a:r>
              <a:rPr lang="en-US" sz="3200" spc="-10" dirty="0">
                <a:solidFill>
                  <a:schemeClr val="bg2"/>
                </a:solidFill>
                <a:effectLst/>
                <a:latin typeface="Century Gothic" panose="020B0502020202020204" pitchFamily="34" charset="0"/>
                <a:ea typeface="Arial" panose="020B0604020202020204" pitchFamily="34" charset="0"/>
              </a:rPr>
              <a:t>microaggressions</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are</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hard</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to</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report</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and</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provide</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evidence</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for.</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They</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do</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not</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show</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up</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in</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the</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data.</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Thus,</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it</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often</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difficult</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to</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quantify </a:t>
            </a:r>
            <a:r>
              <a:rPr lang="en-US" sz="3200" dirty="0">
                <a:solidFill>
                  <a:schemeClr val="bg2"/>
                </a:solidFill>
                <a:effectLst/>
                <a:latin typeface="Century Gothic" panose="020B0502020202020204" pitchFamily="34" charset="0"/>
                <a:ea typeface="Arial" panose="020B0604020202020204" pitchFamily="34" charset="0"/>
              </a:rPr>
              <a:t>the number of microaggressions Asian individuals experience on a daily basis.</a:t>
            </a:r>
          </a:p>
          <a:p>
            <a:pPr marL="136525" marR="173990">
              <a:lnSpc>
                <a:spcPct val="106000"/>
              </a:lnSpc>
              <a:spcBef>
                <a:spcPts val="95"/>
              </a:spcBef>
              <a:spcAft>
                <a:spcPts val="0"/>
              </a:spcAft>
            </a:pPr>
            <a:endParaRPr lang="en-CA" sz="3200" dirty="0">
              <a:solidFill>
                <a:schemeClr val="bg2"/>
              </a:solidFill>
              <a:effectLst/>
              <a:latin typeface="Century Gothic" panose="020B0502020202020204" pitchFamily="34" charset="0"/>
              <a:ea typeface="Arial" panose="020B0604020202020204" pitchFamily="34" charset="0"/>
            </a:endParaRPr>
          </a:p>
          <a:p>
            <a:pPr marL="136525" marR="173990">
              <a:lnSpc>
                <a:spcPct val="105000"/>
              </a:lnSpc>
              <a:spcBef>
                <a:spcPts val="875"/>
              </a:spcBef>
              <a:spcAft>
                <a:spcPts val="0"/>
              </a:spcAft>
            </a:pPr>
            <a:r>
              <a:rPr lang="en-US" sz="3200" dirty="0">
                <a:solidFill>
                  <a:schemeClr val="bg2"/>
                </a:solidFill>
                <a:effectLst/>
                <a:latin typeface="Century Gothic" panose="020B0502020202020204" pitchFamily="34" charset="0"/>
                <a:ea typeface="Arial" panose="020B0604020202020204" pitchFamily="34" charset="0"/>
              </a:rPr>
              <a:t>Further,</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there</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is</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also</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model</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minority</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myth</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applied</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East,</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Southeast</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South</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Asian</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communities</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North</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America.</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 model</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minority</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myth</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refers</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perception</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minority</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group</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as</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particularly</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being</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more</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successful</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especially</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as</a:t>
            </a:r>
            <a:r>
              <a:rPr lang="en-US" sz="3200" spc="-4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it</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contrasts</a:t>
            </a:r>
            <a:r>
              <a:rPr lang="en-US" sz="3200" spc="-5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 other minority groups. Pitting races against each other has been a common strategy used by colonizers: divide and conquer. The model minority myth is a very delicate issue because of these racial nuances. This then makes it harder for Asian Identities to talk about their experience with racism because they are seen to be successful and should have not any complaints about structural or systemic</a:t>
            </a:r>
            <a:r>
              <a:rPr lang="en-US" sz="3200" spc="-8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racism.</a:t>
            </a:r>
            <a:endParaRPr lang="en-CA" sz="3200" dirty="0">
              <a:solidFill>
                <a:schemeClr val="bg2"/>
              </a:solidFill>
              <a:effectLst/>
              <a:latin typeface="Century Gothic" panose="020B0502020202020204" pitchFamily="34" charset="0"/>
              <a:ea typeface="Arial" panose="020B0604020202020204" pitchFamily="34" charset="0"/>
            </a:endParaRPr>
          </a:p>
          <a:p>
            <a:pPr marL="136525">
              <a:spcBef>
                <a:spcPts val="870"/>
              </a:spcBef>
            </a:pPr>
            <a:endParaRPr lang="en-CA" sz="3200" b="1" i="1" dirty="0">
              <a:solidFill>
                <a:schemeClr val="bg2"/>
              </a:solidFill>
              <a:effectLst/>
              <a:latin typeface="Century Gothic" panose="020B0502020202020204" pitchFamily="34" charset="0"/>
              <a:ea typeface="Arial-BoldItalicMT"/>
              <a:cs typeface="Arial-BoldItalicMT"/>
            </a:endParaRPr>
          </a:p>
        </p:txBody>
      </p:sp>
      <p:sp>
        <p:nvSpPr>
          <p:cNvPr id="5" name="Title 1">
            <a:extLst>
              <a:ext uri="{FF2B5EF4-FFF2-40B4-BE49-F238E27FC236}">
                <a16:creationId xmlns:a16="http://schemas.microsoft.com/office/drawing/2014/main" id="{672176DA-D6E4-9C43-E919-713DB1B86C8D}"/>
              </a:ext>
            </a:extLst>
          </p:cNvPr>
          <p:cNvSpPr txBox="1">
            <a:spLocks/>
          </p:cNvSpPr>
          <p:nvPr/>
        </p:nvSpPr>
        <p:spPr>
          <a:xfrm>
            <a:off x="1466251" y="982232"/>
            <a:ext cx="16745549"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5: Asian Experiences</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25758947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4425774"/>
            <a:ext cx="20548600" cy="4208844"/>
          </a:xfrm>
          <a:prstGeom prst="rect">
            <a:avLst/>
          </a:prstGeom>
          <a:noFill/>
        </p:spPr>
        <p:txBody>
          <a:bodyPr wrap="square" rtlCol="0">
            <a:spAutoFit/>
          </a:bodyPr>
          <a:lstStyle/>
          <a:p>
            <a:pPr marL="136525"/>
            <a:r>
              <a:rPr lang="en-US" b="1" kern="0" dirty="0">
                <a:solidFill>
                  <a:schemeClr val="bg2"/>
                </a:solidFill>
                <a:effectLst/>
                <a:latin typeface="Century Gothic" panose="020B0502020202020204" pitchFamily="34" charset="0"/>
                <a:ea typeface="Arial" panose="020B0604020202020204" pitchFamily="34" charset="0"/>
              </a:rPr>
              <a:t>Model</a:t>
            </a:r>
            <a:r>
              <a:rPr lang="en-US" b="1" kern="0" spc="5" dirty="0">
                <a:solidFill>
                  <a:schemeClr val="bg2"/>
                </a:solidFill>
                <a:effectLst/>
                <a:latin typeface="Century Gothic" panose="020B0502020202020204" pitchFamily="34" charset="0"/>
                <a:ea typeface="Arial" panose="020B0604020202020204" pitchFamily="34" charset="0"/>
              </a:rPr>
              <a:t> </a:t>
            </a:r>
            <a:r>
              <a:rPr lang="en-US" b="1" kern="0" dirty="0">
                <a:solidFill>
                  <a:schemeClr val="bg2"/>
                </a:solidFill>
                <a:effectLst/>
                <a:latin typeface="Century Gothic" panose="020B0502020202020204" pitchFamily="34" charset="0"/>
                <a:ea typeface="Arial" panose="020B0604020202020204" pitchFamily="34" charset="0"/>
              </a:rPr>
              <a:t>Minority</a:t>
            </a:r>
            <a:r>
              <a:rPr lang="en-US" b="1" kern="0" spc="15" dirty="0">
                <a:solidFill>
                  <a:schemeClr val="bg2"/>
                </a:solidFill>
                <a:effectLst/>
                <a:latin typeface="Century Gothic" panose="020B0502020202020204" pitchFamily="34" charset="0"/>
                <a:ea typeface="Arial" panose="020B0604020202020204" pitchFamily="34" charset="0"/>
              </a:rPr>
              <a:t> </a:t>
            </a:r>
            <a:r>
              <a:rPr lang="en-US" b="1" kern="0" dirty="0">
                <a:solidFill>
                  <a:schemeClr val="bg2"/>
                </a:solidFill>
                <a:effectLst/>
                <a:latin typeface="Century Gothic" panose="020B0502020202020204" pitchFamily="34" charset="0"/>
                <a:ea typeface="Arial" panose="020B0604020202020204" pitchFamily="34" charset="0"/>
              </a:rPr>
              <a:t>Myth</a:t>
            </a:r>
            <a:r>
              <a:rPr lang="en-US" b="1" kern="0" spc="-20" dirty="0">
                <a:solidFill>
                  <a:schemeClr val="bg2"/>
                </a:solidFill>
                <a:effectLst/>
                <a:latin typeface="Century Gothic" panose="020B0502020202020204" pitchFamily="34" charset="0"/>
                <a:ea typeface="Arial" panose="020B0604020202020204" pitchFamily="34" charset="0"/>
              </a:rPr>
              <a:t> </a:t>
            </a:r>
            <a:r>
              <a:rPr lang="en-US" b="1" kern="0" dirty="0">
                <a:solidFill>
                  <a:schemeClr val="bg2"/>
                </a:solidFill>
                <a:effectLst/>
                <a:latin typeface="Century Gothic" panose="020B0502020202020204" pitchFamily="34" charset="0"/>
                <a:ea typeface="Arial" panose="020B0604020202020204" pitchFamily="34" charset="0"/>
              </a:rPr>
              <a:t>and</a:t>
            </a:r>
            <a:r>
              <a:rPr lang="en-US" b="1" kern="0" spc="15" dirty="0">
                <a:solidFill>
                  <a:schemeClr val="bg2"/>
                </a:solidFill>
                <a:effectLst/>
                <a:latin typeface="Century Gothic" panose="020B0502020202020204" pitchFamily="34" charset="0"/>
                <a:ea typeface="Arial" panose="020B0604020202020204" pitchFamily="34" charset="0"/>
              </a:rPr>
              <a:t> </a:t>
            </a:r>
            <a:r>
              <a:rPr lang="en-US" b="1" kern="0" spc="-10" dirty="0">
                <a:solidFill>
                  <a:schemeClr val="bg2"/>
                </a:solidFill>
                <a:effectLst/>
                <a:latin typeface="Century Gothic" panose="020B0502020202020204" pitchFamily="34" charset="0"/>
                <a:ea typeface="Arial" panose="020B0604020202020204" pitchFamily="34" charset="0"/>
              </a:rPr>
              <a:t>Codeswitching (continued)</a:t>
            </a:r>
          </a:p>
          <a:p>
            <a:pPr marL="136525"/>
            <a:endParaRPr lang="en-CA" sz="3200" b="1" kern="0" dirty="0">
              <a:solidFill>
                <a:schemeClr val="bg2"/>
              </a:solidFill>
              <a:effectLst/>
              <a:latin typeface="Century Gothic" panose="020B0502020202020204" pitchFamily="34" charset="0"/>
              <a:ea typeface="Arial" panose="020B0604020202020204" pitchFamily="34" charset="0"/>
            </a:endParaRPr>
          </a:p>
          <a:p>
            <a:pPr marL="136525">
              <a:spcBef>
                <a:spcPts val="870"/>
              </a:spcBef>
            </a:pPr>
            <a:r>
              <a:rPr lang="en-US" sz="3200" dirty="0">
                <a:solidFill>
                  <a:schemeClr val="bg2"/>
                </a:solidFill>
                <a:effectLst/>
                <a:latin typeface="Century Gothic" panose="020B0502020202020204" pitchFamily="34" charset="0"/>
                <a:ea typeface="Arial" panose="020B0604020202020204" pitchFamily="34" charset="0"/>
              </a:rPr>
              <a:t>Similarly, Code-Switching is a phenomena that involves changing one’s mannerisms and behaviour around other peers and colleagues</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order</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fit</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with</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majority</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present.</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concept</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code-switching</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implies</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that</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one’s</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culture</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including</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culturally</a:t>
            </a:r>
            <a:r>
              <a:rPr lang="en-CA" sz="3200" dirty="0">
                <a:solidFill>
                  <a:schemeClr val="bg2"/>
                </a:solidFill>
                <a:latin typeface="Century Gothic" panose="020B0502020202020204" pitchFamily="34" charset="0"/>
                <a:ea typeface="Arial" panose="020B0604020202020204" pitchFamily="34" charset="0"/>
              </a:rPr>
              <a:t> specific </a:t>
            </a:r>
            <a:r>
              <a:rPr lang="en-US" sz="3200" dirty="0">
                <a:solidFill>
                  <a:schemeClr val="bg2"/>
                </a:solidFill>
                <a:effectLst/>
                <a:latin typeface="Century Gothic" panose="020B0502020202020204" pitchFamily="34" charset="0"/>
                <a:ea typeface="Arial" panose="020B0604020202020204" pitchFamily="34" charset="0"/>
              </a:rPr>
              <a:t>phrases, food preferences, music taste, accents would serve to their detriment, not their benefit. A desire to appear more</a:t>
            </a:r>
            <a:r>
              <a:rPr lang="en-US" sz="3200" spc="20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homogenous</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with</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dominant</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culture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comes</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from</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overall</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societal</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stance that</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everyone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must</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fit</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into</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3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desired</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mold.</a:t>
            </a:r>
            <a:r>
              <a:rPr lang="en-CA" sz="3200" dirty="0">
                <a:solidFill>
                  <a:schemeClr val="bg2"/>
                </a:solidFill>
                <a:effectLst/>
                <a:latin typeface="Century Gothic" panose="020B0502020202020204" pitchFamily="34" charset="0"/>
              </a:rPr>
              <a:t> </a:t>
            </a:r>
            <a:endParaRPr lang="en-CA" sz="3200" b="1" i="1" dirty="0">
              <a:solidFill>
                <a:schemeClr val="bg2"/>
              </a:solidFill>
              <a:effectLst/>
              <a:latin typeface="Century Gothic" panose="020B0502020202020204" pitchFamily="34" charset="0"/>
              <a:ea typeface="Arial-BoldItalicMT"/>
              <a:cs typeface="Arial-BoldItalicMT"/>
            </a:endParaRPr>
          </a:p>
        </p:txBody>
      </p:sp>
      <p:sp>
        <p:nvSpPr>
          <p:cNvPr id="5" name="Title 1">
            <a:extLst>
              <a:ext uri="{FF2B5EF4-FFF2-40B4-BE49-F238E27FC236}">
                <a16:creationId xmlns:a16="http://schemas.microsoft.com/office/drawing/2014/main" id="{672176DA-D6E4-9C43-E919-713DB1B86C8D}"/>
              </a:ext>
            </a:extLst>
          </p:cNvPr>
          <p:cNvSpPr txBox="1">
            <a:spLocks/>
          </p:cNvSpPr>
          <p:nvPr/>
        </p:nvSpPr>
        <p:spPr>
          <a:xfrm>
            <a:off x="1466251" y="982232"/>
            <a:ext cx="16745549"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5: Asian Experiences</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5425142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age1image58968096">
            <a:extLst>
              <a:ext uri="{FF2B5EF4-FFF2-40B4-BE49-F238E27FC236}">
                <a16:creationId xmlns:a16="http://schemas.microsoft.com/office/drawing/2014/main" id="{18D22C06-1F03-4A99-6C92-3E316435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818599"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8F8BCD-E27B-DBDE-920C-2438DFE078A3}"/>
              </a:ext>
            </a:extLst>
          </p:cNvPr>
          <p:cNvSpPr txBox="1"/>
          <p:nvPr/>
        </p:nvSpPr>
        <p:spPr>
          <a:xfrm>
            <a:off x="1466251" y="3466613"/>
            <a:ext cx="20548600" cy="7656711"/>
          </a:xfrm>
          <a:prstGeom prst="rect">
            <a:avLst/>
          </a:prstGeom>
          <a:noFill/>
        </p:spPr>
        <p:txBody>
          <a:bodyPr wrap="square" rtlCol="0">
            <a:spAutoFit/>
          </a:bodyPr>
          <a:lstStyle/>
          <a:p>
            <a:pPr marL="136525"/>
            <a:r>
              <a:rPr lang="en-US" b="1" kern="0" spc="-10" dirty="0">
                <a:solidFill>
                  <a:schemeClr val="bg2"/>
                </a:solidFill>
                <a:effectLst/>
                <a:latin typeface="Century Gothic" panose="020B0502020202020204" pitchFamily="34" charset="0"/>
                <a:ea typeface="Arial" panose="020B0604020202020204" pitchFamily="34" charset="0"/>
              </a:rPr>
              <a:t>Intersectionality</a:t>
            </a:r>
          </a:p>
          <a:p>
            <a:pPr marL="136525"/>
            <a:endParaRPr lang="en-CA" b="1" kern="0" dirty="0">
              <a:solidFill>
                <a:schemeClr val="bg2"/>
              </a:solidFill>
              <a:effectLst/>
              <a:latin typeface="Century Gothic" panose="020B0502020202020204" pitchFamily="34" charset="0"/>
              <a:ea typeface="Arial" panose="020B0604020202020204" pitchFamily="34" charset="0"/>
            </a:endParaRPr>
          </a:p>
          <a:p>
            <a:pPr marL="136525" marR="255270">
              <a:lnSpc>
                <a:spcPct val="105000"/>
              </a:lnSpc>
              <a:spcBef>
                <a:spcPts val="975"/>
              </a:spcBef>
              <a:spcAft>
                <a:spcPts val="0"/>
              </a:spcAft>
            </a:pPr>
            <a:r>
              <a:rPr lang="en-US" sz="3200" dirty="0">
                <a:solidFill>
                  <a:schemeClr val="bg2"/>
                </a:solidFill>
                <a:effectLst/>
                <a:latin typeface="Century Gothic" panose="020B0502020202020204" pitchFamily="34" charset="0"/>
                <a:ea typeface="Arial" panose="020B0604020202020204" pitchFamily="34" charset="0"/>
              </a:rPr>
              <a:t>In</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wake</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2021</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Atlanta</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shootings,</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it</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is</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important</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draw</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more</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awareness</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racism</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which</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Asian-Canadians</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have faced</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historically</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and</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increasingly</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since</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onset</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pandemic.</a:t>
            </a:r>
            <a:r>
              <a:rPr lang="en-US" sz="3200" spc="-4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victims</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of</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the</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Atlanta</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shooting</a:t>
            </a:r>
            <a:r>
              <a:rPr lang="en-US" sz="3200" spc="-5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were</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not</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only</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victims</a:t>
            </a:r>
            <a:r>
              <a:rPr lang="en-US" sz="3200" spc="-6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to </a:t>
            </a:r>
            <a:r>
              <a:rPr lang="en-US" sz="3200" spc="-10" dirty="0">
                <a:solidFill>
                  <a:schemeClr val="bg2"/>
                </a:solidFill>
                <a:effectLst/>
                <a:latin typeface="Century Gothic" panose="020B0502020202020204" pitchFamily="34" charset="0"/>
                <a:ea typeface="Arial" panose="020B0604020202020204" pitchFamily="34" charset="0"/>
              </a:rPr>
              <a:t>anti-Asian</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violence</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but</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were</a:t>
            </a:r>
            <a:r>
              <a:rPr lang="en-US" sz="3200" spc="-2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also</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targeted</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for</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their</a:t>
            </a:r>
            <a:r>
              <a:rPr lang="en-US" sz="3200" spc="-7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gender</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and</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socioeconomic</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status.</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national</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report by</a:t>
            </a:r>
            <a:r>
              <a:rPr lang="en-US" sz="3200" spc="-1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Stop</a:t>
            </a:r>
            <a:r>
              <a:rPr lang="en-US" sz="3200" spc="-3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AAPI</a:t>
            </a:r>
            <a:r>
              <a:rPr lang="en-US" sz="3200" spc="-25"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Hate </a:t>
            </a:r>
            <a:r>
              <a:rPr lang="en-US" sz="3200" dirty="0">
                <a:solidFill>
                  <a:schemeClr val="bg2"/>
                </a:solidFill>
                <a:effectLst/>
                <a:latin typeface="Century Gothic" panose="020B0502020202020204" pitchFamily="34" charset="0"/>
                <a:ea typeface="Arial" panose="020B0604020202020204" pitchFamily="34" charset="0"/>
              </a:rPr>
              <a:t>documenting</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incidents of</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racism and discrimination</a:t>
            </a:r>
            <a:r>
              <a:rPr lang="en-US" sz="3200" spc="9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against Asian Americans last year</a:t>
            </a:r>
            <a:r>
              <a:rPr lang="en-US" sz="3200" spc="65"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found that women reported hate incidents</a:t>
            </a:r>
          </a:p>
          <a:p>
            <a:pPr marL="136525" marR="255270">
              <a:lnSpc>
                <a:spcPct val="105000"/>
              </a:lnSpc>
              <a:spcBef>
                <a:spcPts val="975"/>
              </a:spcBef>
              <a:spcAft>
                <a:spcPts val="0"/>
              </a:spcAft>
            </a:pPr>
            <a:endParaRPr lang="en-CA" sz="3200" dirty="0">
              <a:solidFill>
                <a:schemeClr val="bg2"/>
              </a:solidFill>
              <a:effectLst/>
              <a:latin typeface="Century Gothic" panose="020B0502020202020204" pitchFamily="34" charset="0"/>
              <a:ea typeface="Arial" panose="020B0604020202020204" pitchFamily="34" charset="0"/>
            </a:endParaRPr>
          </a:p>
          <a:p>
            <a:pPr marL="136525" marR="346075">
              <a:lnSpc>
                <a:spcPct val="106000"/>
              </a:lnSpc>
              <a:spcAft>
                <a:spcPts val="0"/>
              </a:spcAft>
            </a:pPr>
            <a:r>
              <a:rPr lang="en-US" sz="3200" dirty="0">
                <a:solidFill>
                  <a:schemeClr val="bg2"/>
                </a:solidFill>
                <a:effectLst/>
                <a:latin typeface="Century Gothic" panose="020B0502020202020204" pitchFamily="34" charset="0"/>
                <a:ea typeface="Arial" panose="020B0604020202020204" pitchFamily="34" charset="0"/>
              </a:rPr>
              <a:t>2.3 times more than men. Asian-American women have been stereotyped in ways that are racialized, gendered and sexualized with slurs including "the dragon lady" to "the lotus blossom". Hence, we must challenge ourselves to consider the roles of race,</a:t>
            </a:r>
            <a:r>
              <a:rPr lang="en-US" sz="3200" spc="400" dirty="0">
                <a:solidFill>
                  <a:schemeClr val="bg2"/>
                </a:solidFill>
                <a:effectLst/>
                <a:latin typeface="Century Gothic" panose="020B0502020202020204" pitchFamily="34" charset="0"/>
                <a:ea typeface="Arial" panose="020B0604020202020204" pitchFamily="34" charset="0"/>
              </a:rPr>
              <a:t> </a:t>
            </a:r>
            <a:r>
              <a:rPr lang="en-US" sz="3200" dirty="0">
                <a:solidFill>
                  <a:schemeClr val="bg2"/>
                </a:solidFill>
                <a:effectLst/>
                <a:latin typeface="Century Gothic" panose="020B0502020202020204" pitchFamily="34" charset="0"/>
                <a:ea typeface="Arial" panose="020B0604020202020204" pitchFamily="34" charset="0"/>
              </a:rPr>
              <a:t>gender, heterosexuality, and class as intersecting identities that reinforce each other and further shape the lived experiences of</a:t>
            </a:r>
            <a:r>
              <a:rPr lang="en-US" sz="3200" spc="200" dirty="0">
                <a:solidFill>
                  <a:schemeClr val="bg2"/>
                </a:solidFill>
                <a:effectLst/>
                <a:latin typeface="Century Gothic" panose="020B0502020202020204" pitchFamily="34" charset="0"/>
                <a:ea typeface="Arial" panose="020B0604020202020204" pitchFamily="34" charset="0"/>
              </a:rPr>
              <a:t> </a:t>
            </a:r>
            <a:r>
              <a:rPr lang="en-US" sz="3200" spc="-10" dirty="0">
                <a:solidFill>
                  <a:schemeClr val="bg2"/>
                </a:solidFill>
                <a:effectLst/>
                <a:latin typeface="Century Gothic" panose="020B0502020202020204" pitchFamily="34" charset="0"/>
                <a:ea typeface="Arial" panose="020B0604020202020204" pitchFamily="34" charset="0"/>
              </a:rPr>
              <a:t>many.</a:t>
            </a:r>
            <a:endParaRPr lang="en-CA" sz="3200" dirty="0">
              <a:solidFill>
                <a:schemeClr val="bg2"/>
              </a:solidFill>
              <a:effectLst/>
              <a:latin typeface="Century Gothic" panose="020B0502020202020204" pitchFamily="34" charset="0"/>
              <a:ea typeface="Arial" panose="020B0604020202020204" pitchFamily="34" charset="0"/>
            </a:endParaRPr>
          </a:p>
          <a:p>
            <a:pPr marL="136525"/>
            <a:endParaRPr lang="en-CA" sz="3200" b="1" i="1" dirty="0">
              <a:solidFill>
                <a:schemeClr val="bg2"/>
              </a:solidFill>
              <a:effectLst/>
              <a:latin typeface="Century Gothic" panose="020B0502020202020204" pitchFamily="34" charset="0"/>
              <a:ea typeface="Arial-BoldItalicMT"/>
              <a:cs typeface="Arial-BoldItalicMT"/>
            </a:endParaRPr>
          </a:p>
        </p:txBody>
      </p:sp>
      <p:sp>
        <p:nvSpPr>
          <p:cNvPr id="5" name="Title 1">
            <a:extLst>
              <a:ext uri="{FF2B5EF4-FFF2-40B4-BE49-F238E27FC236}">
                <a16:creationId xmlns:a16="http://schemas.microsoft.com/office/drawing/2014/main" id="{672176DA-D6E4-9C43-E919-713DB1B86C8D}"/>
              </a:ext>
            </a:extLst>
          </p:cNvPr>
          <p:cNvSpPr txBox="1">
            <a:spLocks/>
          </p:cNvSpPr>
          <p:nvPr/>
        </p:nvSpPr>
        <p:spPr>
          <a:xfrm>
            <a:off x="1466251" y="982232"/>
            <a:ext cx="16745549"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marL="136525" algn="l"/>
            <a:r>
              <a:rPr lang="en-US" sz="8800" spc="-10" dirty="0">
                <a:solidFill>
                  <a:schemeClr val="bg2"/>
                </a:solidFill>
                <a:latin typeface="Century Gothic" panose="020B0502020202020204" pitchFamily="34" charset="0"/>
                <a:ea typeface="Arial" panose="020B0604020202020204" pitchFamily="34" charset="0"/>
              </a:rPr>
              <a:t>Module 5: Asian Experiences</a:t>
            </a:r>
            <a:endParaRPr lang="en-CA" sz="8800" dirty="0">
              <a:solidFill>
                <a:schemeClr val="bg2"/>
              </a:solidFill>
              <a:effectLst/>
              <a:latin typeface="Century Gothic" panose="020B0502020202020204" pitchFamily="34" charset="0"/>
              <a:ea typeface="Arial" panose="020B0604020202020204" pitchFamily="34" charset="0"/>
            </a:endParaRPr>
          </a:p>
        </p:txBody>
      </p:sp>
    </p:spTree>
    <p:extLst>
      <p:ext uri="{BB962C8B-B14F-4D97-AF65-F5344CB8AC3E}">
        <p14:creationId xmlns:p14="http://schemas.microsoft.com/office/powerpoint/2010/main" val="29696973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Default Theme">
  <a:themeElements>
    <a:clrScheme name="motagua light prueba">
      <a:dk1>
        <a:srgbClr val="63666A"/>
      </a:dk1>
      <a:lt1>
        <a:sysClr val="window" lastClr="FFFFFF"/>
      </a:lt1>
      <a:dk2>
        <a:srgbClr val="63666A"/>
      </a:dk2>
      <a:lt2>
        <a:srgbClr val="FFFFFF"/>
      </a:lt2>
      <a:accent1>
        <a:srgbClr val="034638"/>
      </a:accent1>
      <a:accent2>
        <a:srgbClr val="C5B783"/>
      </a:accent2>
      <a:accent3>
        <a:srgbClr val="582C83"/>
      </a:accent3>
      <a:accent4>
        <a:srgbClr val="000000"/>
      </a:accent4>
      <a:accent5>
        <a:srgbClr val="63666A"/>
      </a:accent5>
      <a:accent6>
        <a:srgbClr val="63666A"/>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ster 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Foundry.thmx</Template>
  <TotalTime>21150</TotalTime>
  <Words>19909</Words>
  <Application>Microsoft Macintosh PowerPoint</Application>
  <PresentationFormat>Custom</PresentationFormat>
  <Paragraphs>814</Paragraphs>
  <Slides>117</Slides>
  <Notes>0</Notes>
  <HiddenSlides>0</HiddenSlides>
  <MMClips>5</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117</vt:i4>
      </vt:variant>
    </vt:vector>
  </HeadingPairs>
  <TitlesOfParts>
    <vt:vector size="128" baseType="lpstr">
      <vt:lpstr>Arial</vt:lpstr>
      <vt:lpstr>Arial Black</vt:lpstr>
      <vt:lpstr>Arial Bold</vt:lpstr>
      <vt:lpstr>Arial Regular</vt:lpstr>
      <vt:lpstr>Calibri</vt:lpstr>
      <vt:lpstr>Century Gothic</vt:lpstr>
      <vt:lpstr>Courier New</vt:lpstr>
      <vt:lpstr>Lato Light</vt:lpstr>
      <vt:lpstr>Wingdings</vt:lpstr>
      <vt:lpstr>Default Theme</vt:lpstr>
      <vt:lpstr>Master 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Ivey Business School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Ivey Business School PowerPoint Template</dc:title>
  <dc:subject/>
  <dc:creator>Ivey Business School</dc:creator>
  <cp:keywords/>
  <dc:description>v4.01</dc:description>
  <cp:lastModifiedBy>Erin Huner</cp:lastModifiedBy>
  <cp:revision>3101</cp:revision>
  <dcterms:created xsi:type="dcterms:W3CDTF">2014-11-12T21:47:38Z</dcterms:created>
  <dcterms:modified xsi:type="dcterms:W3CDTF">2022-10-03T18:32:36Z</dcterms:modified>
  <cp:category/>
</cp:coreProperties>
</file>