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24377650" cy="13716000"/>
  <p:notesSz cx="6858000" cy="9144000"/>
  <p:embeddedFontLst>
    <p:embeddedFont>
      <p:font typeface="Arial Black" panose="020B06040202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59" d="100"/>
          <a:sy n="59" d="100"/>
        </p:scale>
        <p:origin x="3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ce9fd429f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6ce9fd429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ce9fd429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6ce9fd429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678cd7d2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c678cd7d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ce9fd429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6ce9fd429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ce9fd429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6ce9fd429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ce9fd42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6ce9fd42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605219de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c605219de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605219de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2c605219d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66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ce9fd429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6ce9fd429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c605219de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2c605219de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605219de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2c605219d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678cd7d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c678cd7d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ce9fd429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6ce9fd429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ce9fd429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6ce9fd429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ce9fd429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6ce9fd429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ce9fd429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6ce9fd429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vey Title">
  <p:cSld name="Ivey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551214" y="4490357"/>
            <a:ext cx="14750824" cy="583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14000"/>
              <a:buFont typeface="Arial Black"/>
              <a:buNone/>
              <a:defRPr sz="14000" b="0" i="0" u="none" strike="noStrike" cap="none">
                <a:solidFill>
                  <a:srgbClr val="63666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551214" y="10325100"/>
            <a:ext cx="14750825" cy="130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673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66A"/>
              </a:buClr>
              <a:buSzPts val="7000"/>
              <a:buFont typeface="Arial"/>
              <a:buChar char="•"/>
              <a:defRPr sz="70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  <p15:guide id="2" orient="horz" pos="6504">
          <p15:clr>
            <a:srgbClr val="FBAE40"/>
          </p15:clr>
        </p15:guide>
        <p15:guide id="3" orient="horz" pos="2712">
          <p15:clr>
            <a:srgbClr val="FBAE40"/>
          </p15:clr>
        </p15:guide>
        <p15:guide id="4" pos="10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2">
  <p:cSld name="1_Team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18730082" y="4665515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13403702" y="4665515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23" name="Google Shape;23;p3"/>
          <p:cNvSpPr>
            <a:spLocks noGrp="1"/>
          </p:cNvSpPr>
          <p:nvPr>
            <p:ph type="pic" idx="4"/>
          </p:nvPr>
        </p:nvSpPr>
        <p:spPr>
          <a:xfrm>
            <a:off x="8008742" y="4665515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24" name="Google Shape;24;p3"/>
          <p:cNvSpPr>
            <a:spLocks noGrp="1"/>
          </p:cNvSpPr>
          <p:nvPr>
            <p:ph type="pic" idx="5"/>
          </p:nvPr>
        </p:nvSpPr>
        <p:spPr>
          <a:xfrm>
            <a:off x="2682362" y="4665515"/>
            <a:ext cx="2935224" cy="293515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" name="Google Shape;11;p1" descr="Ivey_Logo_RGB_20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399" y="730249"/>
            <a:ext cx="7405767" cy="26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73138" y="730249"/>
            <a:ext cx="4804511" cy="1198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PJRQv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VHxHd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on.wsj.com/3IZYEB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bit.ly/4cAdtI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bit.ly/4cAdtI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mzn.to/43VEeD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asonzweig.com/lessons-and-ideas-from-benjamin-graham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telligentinvestor@wsj.com" TargetMode="External"/><Relationship Id="rId5" Type="http://schemas.openxmlformats.org/officeDocument/2006/relationships/hyperlink" Target="https://amzn.to/4agX9dX" TargetMode="External"/><Relationship Id="rId4" Type="http://schemas.openxmlformats.org/officeDocument/2006/relationships/hyperlink" Target="https://jasonzweig.com/a-rediscovered-masterpiece-by-benjamin-graha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TikTokInvestors/status/1365014367465574409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559046" y="2459688"/>
            <a:ext cx="18509628" cy="596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24638"/>
              </a:buClr>
              <a:buSzPts val="12000"/>
              <a:buFont typeface="Arial Black"/>
              <a:buNone/>
            </a:pPr>
            <a:r>
              <a:rPr lang="en-CA" sz="6800">
                <a:solidFill>
                  <a:srgbClr val="024638"/>
                </a:solidFill>
              </a:rPr>
              <a:t>THE INTELLIGENT INVESTOR:</a:t>
            </a:r>
            <a:br>
              <a:rPr lang="en-CA" sz="6800">
                <a:solidFill>
                  <a:srgbClr val="024638"/>
                </a:solidFill>
              </a:rPr>
            </a:br>
            <a:r>
              <a:rPr lang="en-CA" sz="6800">
                <a:solidFill>
                  <a:srgbClr val="C6B783"/>
                </a:solidFill>
              </a:rPr>
              <a:t>WHAT CAN WE LEARN FROM GRAHAM THAT STILL MATTERS?</a:t>
            </a:r>
            <a:endParaRPr sz="6800"/>
          </a:p>
        </p:txBody>
      </p:sp>
      <p:sp>
        <p:nvSpPr>
          <p:cNvPr id="31" name="Google Shape;31;p4"/>
          <p:cNvSpPr txBox="1"/>
          <p:nvPr/>
        </p:nvSpPr>
        <p:spPr>
          <a:xfrm>
            <a:off x="1559046" y="7892430"/>
            <a:ext cx="185097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600" b="1">
                <a:solidFill>
                  <a:schemeClr val="dk1"/>
                </a:solidFill>
              </a:rPr>
              <a:t>Jason Zweig</a:t>
            </a:r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1559046" y="8797293"/>
            <a:ext cx="185097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400" tIns="109700" rIns="219400" bIns="109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i="1">
                <a:solidFill>
                  <a:schemeClr val="dk1"/>
                </a:solidFill>
              </a:rPr>
              <a:t>The Wall Street Journal</a:t>
            </a:r>
            <a:endParaRPr i="1"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9" cy="1695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/>
          <p:nvPr/>
        </p:nvSpPr>
        <p:spPr>
          <a:xfrm>
            <a:off x="292300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4386425" y="696250"/>
            <a:ext cx="15604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Meet Mr. Market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/>
        </p:nvSpPr>
        <p:spPr>
          <a:xfrm>
            <a:off x="3205337" y="3092903"/>
            <a:ext cx="16785900" cy="10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Market is an ETF, and </a:t>
            </a:r>
            <a:r>
              <a:rPr lang="en-CA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not</a:t>
            </a: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your expense ratio is only 75bp, your portfolio turnover rate is only 50%, and your total one-way transaction costs are only 50bp.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the expected return on equities is 10% and your objective is to outperform the market by 10%, i.e. = 11%.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do you have to outperform before costs to meet your objective after costs?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net return of 100 bp &gt; a 10% market, you have to generate </a:t>
            </a:r>
            <a:r>
              <a:rPr lang="en-CA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225 bp</a:t>
            </a: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gross outperformance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lower the market rate of return, the larger your frictional costs loom!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Charles D. Ellis, “</a:t>
            </a:r>
            <a:r>
              <a:rPr lang="en-CA" sz="4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The Loser’s Game</a:t>
            </a: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CA" sz="4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FAJ,</a:t>
            </a: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July-August 1975)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-25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“Unless structure follows strategy, inefficiency results” (</a:t>
            </a:r>
            <a:r>
              <a:rPr lang="en-CA" sz="4400" b="1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Alfred Chandler</a:t>
            </a: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“At most asset managers, strategy follows structure instead. As a result, funds own too many stocks, trade too frequently and charge too much. No wonder most active managers underperform market-tracking index funds that charge a fraction of their fees.” (</a:t>
            </a:r>
            <a:r>
              <a:rPr lang="en-CA" sz="4400" b="1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https://on.wsj.com/3IZYEBl</a:t>
            </a: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 the </a:t>
            </a:r>
            <a:r>
              <a:rPr lang="en-CA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performance</a:t>
            </a: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the </a:t>
            </a:r>
            <a:r>
              <a:rPr lang="en-CA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portfolio</a:t>
            </a:r>
            <a:endParaRPr sz="4400" b="1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Graham-Newman Corp.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○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open-end mutual fund permanently closed to new investors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small AUM (~$6.5M max [1955] or </a:t>
            </a:r>
            <a:r>
              <a:rPr lang="en-CA" sz="4400" b="1">
                <a:solidFill>
                  <a:srgbClr val="0C0D0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≈ $200M today</a:t>
            </a: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10-for-1 reverse split to keep average NAV above $1,000 per share!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loyal, supportive, informed </a:t>
            </a:r>
            <a:r>
              <a:rPr lang="en-CA" sz="4400" b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of investors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 procyclical cash flows pressuring the managers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mandate responsive to market conditions</a:t>
            </a:r>
            <a:endParaRPr sz="4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ability, not the pretense, to </a:t>
            </a:r>
            <a:r>
              <a:rPr lang="en-CA" sz="4400" b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 active! </a:t>
            </a:r>
            <a:endParaRPr sz="4400" b="1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6289550" y="856975"/>
            <a:ext cx="11839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Flexible Graham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7760475" y="10413575"/>
            <a:ext cx="1652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3924725" y="10535700"/>
            <a:ext cx="1652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/>
          <p:nvPr/>
        </p:nvSpPr>
        <p:spPr>
          <a:xfrm>
            <a:off x="292300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4386425" y="390400"/>
            <a:ext cx="156048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000" b="1">
                <a:solidFill>
                  <a:srgbClr val="024638"/>
                </a:solidFill>
              </a:rPr>
              <a:t>Where Do You Think Buffett Learned to Be Flexible?</a:t>
            </a:r>
            <a:endParaRPr sz="70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 txBox="1"/>
          <p:nvPr/>
        </p:nvSpPr>
        <p:spPr>
          <a:xfrm>
            <a:off x="3279125" y="2910600"/>
            <a:ext cx="16712100" cy="10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Graham 1.0 and 2.0: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○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Benjamin Graham Joint Account (1926-36) and Graham-Newman Fund (1936-56):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■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 analysis on single stocks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■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situations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■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merger arbitrage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■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cash: defense and offense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Graham 3.0: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○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Graham’s PA and the Graham-Rea Fund (1970s):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■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statistical commonalities to identify “group undervaluation”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■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analyzed 50(!) years of data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■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net-nets, high earnings yields, high dividend yields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CA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 edition</a:t>
            </a: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book, he re-tested all his major formulas -- and threw many out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bent his own valuation rules to buy GEICO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C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admitted that GEICO may have been a “lucky break” rather than “shrewd”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/>
          <p:nvPr/>
        </p:nvSpPr>
        <p:spPr>
          <a:xfrm>
            <a:off x="533775" y="44095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941000" y="3680252"/>
            <a:ext cx="451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2463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2705125" y="696250"/>
            <a:ext cx="19631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Graham: On Portfolio Policy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3040012" y="4957628"/>
            <a:ext cx="167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3663" y="2845562"/>
            <a:ext cx="12918576" cy="933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5403200" y="12699213"/>
            <a:ext cx="13368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/>
              <a:t>Graham-Newman Corp. annual report, Feb. 28, 1946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5563928" y="770900"/>
            <a:ext cx="13207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Graham: On Capacity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3040012" y="4957628"/>
            <a:ext cx="167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70" name="Google Shape;170;p17"/>
          <p:cNvSpPr txBox="1"/>
          <p:nvPr/>
        </p:nvSpPr>
        <p:spPr>
          <a:xfrm>
            <a:off x="5504825" y="12483963"/>
            <a:ext cx="13368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/>
              <a:t>Testimony, U.S. Senate Committee on Banking and Currency, March 11, 1955, </a:t>
            </a:r>
            <a:r>
              <a:rPr lang="en-CA" sz="3300" u="sng">
                <a:solidFill>
                  <a:schemeClr val="hlink"/>
                </a:solidFill>
                <a:hlinkClick r:id="rId4"/>
              </a:rPr>
              <a:t>bit.ly/4cAdtIp</a:t>
            </a:r>
            <a:r>
              <a:rPr lang="en-CA" sz="3300"/>
              <a:t> </a:t>
            </a:r>
            <a:endParaRPr sz="3300"/>
          </a:p>
        </p:txBody>
      </p:sp>
      <p:pic>
        <p:nvPicPr>
          <p:cNvPr id="171" name="Google Shape;17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4975" y="3037626"/>
            <a:ext cx="16335949" cy="8663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5563928" y="770900"/>
            <a:ext cx="13207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Graham: On Alignment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3040012" y="4957628"/>
            <a:ext cx="167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81" name="Google Shape;181;p18"/>
          <p:cNvSpPr txBox="1"/>
          <p:nvPr/>
        </p:nvSpPr>
        <p:spPr>
          <a:xfrm>
            <a:off x="5483675" y="10788188"/>
            <a:ext cx="13368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00"/>
              <a:t>Testimony, U.S. Senate Committee on Banking and Currency, March 11, 1955, </a:t>
            </a:r>
            <a:r>
              <a:rPr lang="en-CA" sz="3300" u="sng">
                <a:solidFill>
                  <a:schemeClr val="hlink"/>
                </a:solidFill>
                <a:hlinkClick r:id="rId4"/>
              </a:rPr>
              <a:t>bit.ly/4cAdtIp</a:t>
            </a:r>
            <a:r>
              <a:rPr lang="en-CA" sz="3300"/>
              <a:t> </a:t>
            </a:r>
            <a:endParaRPr sz="3300"/>
          </a:p>
        </p:txBody>
      </p:sp>
      <p:pic>
        <p:nvPicPr>
          <p:cNvPr id="182" name="Google Shape;18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225" y="5029200"/>
            <a:ext cx="195072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202375" y="-31425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5744902" y="365575"/>
            <a:ext cx="12929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What Would Ben Do?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3040012" y="3423578"/>
            <a:ext cx="16785900" cy="82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Ben Graham be running a LCV mutual fund / SMA if he were around today?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flows from (and to!) clients: not just a blessing but a curse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○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Graham-Newman: closed to new investors for much of its history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Whatever </a:t>
            </a:r>
            <a:r>
              <a:rPr lang="en-CA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an ETF </a:t>
            </a:r>
            <a:r>
              <a:rPr lang="en-CA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an ETF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can’t be ETF’d?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○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tails: size, liquidity, marketability, popularity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Microcaps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Merger arbitrage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banks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Bankruptcies and spinoffs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Orphan stocks deleted from index funds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160793" y="-31435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6289550" y="856975"/>
            <a:ext cx="118398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 b="1" dirty="0">
                <a:solidFill>
                  <a:srgbClr val="024638"/>
                </a:solidFill>
              </a:rPr>
              <a:t>Oct. 22, 2024</a:t>
            </a:r>
            <a:endParaRPr sz="8000" b="1" i="0" u="none" strike="noStrike" cap="none" dirty="0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7760475" y="10413575"/>
            <a:ext cx="1652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 txBox="1"/>
          <p:nvPr/>
        </p:nvSpPr>
        <p:spPr>
          <a:xfrm>
            <a:off x="3924725" y="11635415"/>
            <a:ext cx="165282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https://amzn.to/43VEeDi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D07FF-1049-643F-E160-28214472B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596" y="3485407"/>
            <a:ext cx="4921704" cy="74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-25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400" b="1">
                <a:latin typeface="Calibri"/>
                <a:ea typeface="Calibri"/>
                <a:cs typeface="Calibri"/>
                <a:sym typeface="Calibri"/>
              </a:rPr>
              <a:t>For Further Reading:</a:t>
            </a:r>
            <a:endParaRPr sz="54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●"/>
            </a:pPr>
            <a:r>
              <a:rPr lang="en-CA" sz="5400" b="1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CA" sz="5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Lessons and Ideas from Benjamin Graham</a:t>
            </a:r>
            <a:r>
              <a:rPr lang="en-CA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●"/>
            </a:pPr>
            <a:r>
              <a:rPr lang="en-CA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5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 Rediscovered Masterpiece by Benjamin Graham</a:t>
            </a:r>
            <a:r>
              <a:rPr lang="en-CA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●"/>
            </a:pPr>
            <a:r>
              <a:rPr lang="en-CA" sz="5400" b="1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Benjamin Graham: Building a Profession</a:t>
            </a: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intelligentinvestor@wsj.com</a:t>
            </a:r>
            <a:r>
              <a:rPr lang="en-CA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6289550" y="856975"/>
            <a:ext cx="11839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Thank You!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3924725" y="10535700"/>
            <a:ext cx="1652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0" y="0"/>
            <a:ext cx="24377648" cy="13715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0" y="3010726"/>
            <a:ext cx="24377650" cy="6398945"/>
          </a:xfrm>
          <a:prstGeom prst="rect">
            <a:avLst/>
          </a:prstGeom>
          <a:solidFill>
            <a:srgbClr val="0246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716837" y="5137251"/>
            <a:ext cx="23660815" cy="317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6B783"/>
              </a:buClr>
              <a:buSzPts val="13800"/>
              <a:buFont typeface="Arial Black"/>
              <a:buNone/>
            </a:pPr>
            <a:r>
              <a:rPr lang="en-CA" sz="13800">
                <a:solidFill>
                  <a:srgbClr val="C6B783"/>
                </a:solidFill>
              </a:rPr>
              <a:t>2024 VALUE INVESTING</a:t>
            </a:r>
            <a:br>
              <a:rPr lang="en-CA" sz="13800">
                <a:solidFill>
                  <a:srgbClr val="C6B783"/>
                </a:solidFill>
              </a:rPr>
            </a:br>
            <a:r>
              <a:rPr lang="en-CA" sz="13800">
                <a:solidFill>
                  <a:srgbClr val="C6B783"/>
                </a:solidFill>
              </a:rPr>
              <a:t>CONFERENCE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716836" y="3864006"/>
            <a:ext cx="23660816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Ben Graham Centre’s</a:t>
            </a:r>
            <a:endParaRPr/>
          </a:p>
        </p:txBody>
      </p:sp>
      <p:pic>
        <p:nvPicPr>
          <p:cNvPr id="211" name="Google Shape;211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410" r="54200" b="88215"/>
          <a:stretch/>
        </p:blipFill>
        <p:spPr>
          <a:xfrm>
            <a:off x="633042" y="10102567"/>
            <a:ext cx="4680830" cy="94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122" t="80933" r="61018" b="1960"/>
          <a:stretch/>
        </p:blipFill>
        <p:spPr>
          <a:xfrm>
            <a:off x="13664241" y="11785950"/>
            <a:ext cx="3562710" cy="173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9927" r="54200" b="62659"/>
          <a:stretch/>
        </p:blipFill>
        <p:spPr>
          <a:xfrm>
            <a:off x="12745409" y="10169661"/>
            <a:ext cx="5349626" cy="85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38" t="56206" r="55054" b="30521"/>
          <a:stretch/>
        </p:blipFill>
        <p:spPr>
          <a:xfrm>
            <a:off x="734088" y="12016596"/>
            <a:ext cx="4415881" cy="134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6777" t="1117" r="596" b="88401"/>
          <a:stretch/>
        </p:blipFill>
        <p:spPr>
          <a:xfrm>
            <a:off x="7021903" y="10065991"/>
            <a:ext cx="4356340" cy="10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816" t="51872" r="3550" b="29060"/>
          <a:stretch/>
        </p:blipFill>
        <p:spPr>
          <a:xfrm>
            <a:off x="7332454" y="11587543"/>
            <a:ext cx="3743864" cy="19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7919" t="23306" r="1325" b="58606"/>
          <a:stretch/>
        </p:blipFill>
        <p:spPr>
          <a:xfrm>
            <a:off x="19660873" y="9615030"/>
            <a:ext cx="4165286" cy="18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3367" t="79318" r="4724" b="856"/>
          <a:stretch/>
        </p:blipFill>
        <p:spPr>
          <a:xfrm>
            <a:off x="20133843" y="11580403"/>
            <a:ext cx="3260998" cy="20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0" y="8438597"/>
            <a:ext cx="238261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@BGCVI  #BGCVIevents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 l="10053" t="22844" r="13084" b="11223"/>
          <a:stretch/>
        </p:blipFill>
        <p:spPr>
          <a:xfrm>
            <a:off x="6967472" y="0"/>
            <a:ext cx="17410176" cy="30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171" y="256351"/>
            <a:ext cx="6620074" cy="206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596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Char char="●"/>
            </a:pPr>
            <a:r>
              <a:rPr lang="en-CA" sz="5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1894: Benjamin Graham born</a:t>
            </a:r>
            <a:endParaRPr sz="5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96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Char char="●"/>
            </a:pPr>
            <a:r>
              <a:rPr lang="en-CA" sz="5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1949: </a:t>
            </a:r>
            <a:r>
              <a:rPr lang="en-CA" sz="5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Intelligent Investor </a:t>
            </a:r>
            <a:r>
              <a:rPr lang="en-CA" sz="5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published</a:t>
            </a:r>
            <a:endParaRPr sz="5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96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Char char="●"/>
            </a:pPr>
            <a:r>
              <a:rPr lang="en-CA" sz="5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a 75-year-old book, written by someone born 130 years ago, still be relevant?</a:t>
            </a:r>
            <a:endParaRPr sz="5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6289550" y="856975"/>
            <a:ext cx="11839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The Challenge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1941000" y="3680252"/>
            <a:ext cx="451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2463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5585078" y="383550"/>
            <a:ext cx="13207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Graham’s Genius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1432898" y="2572267"/>
            <a:ext cx="1553038" cy="91437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9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/>
        </p:nvSpPr>
        <p:spPr>
          <a:xfrm>
            <a:off x="3065837" y="2663703"/>
            <a:ext cx="16785900" cy="9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546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CA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intellectual</a:t>
            </a:r>
            <a:endParaRPr sz="5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46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CA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student, scholar, teacher, inventor, author</a:t>
            </a:r>
            <a:endParaRPr sz="5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46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CA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investor</a:t>
            </a:r>
            <a:endParaRPr sz="5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546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CA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1936-1956:</a:t>
            </a:r>
            <a:endParaRPr sz="5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500: 12.13%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Graham-Newman Corp.: 17.39%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3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outperformance “far more terrific” than that (Apr. 14, 2023)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508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</a:pP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</a:t>
            </a:r>
            <a:r>
              <a:rPr lang="en-CA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CA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count GEICO spinout for G-N investors!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46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CA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psychologist</a:t>
            </a:r>
            <a:endParaRPr sz="5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○"/>
            </a:pPr>
            <a:r>
              <a:rPr lang="en-CA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Market</a:t>
            </a:r>
            <a:endParaRPr sz="4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○"/>
            </a:pPr>
            <a:r>
              <a:rPr lang="en-CA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chief advantage, perhaps, is that such a formula will give him </a:t>
            </a:r>
            <a:r>
              <a:rPr lang="en-CA" sz="4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to do.”</a:t>
            </a:r>
            <a:endParaRPr sz="4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○"/>
            </a:pPr>
            <a:r>
              <a:rPr lang="en-CA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“You are neither right nor wrong because the crowd disagrees with you. You are right because your data and your reasoning are right.”</a:t>
            </a:r>
            <a:endParaRPr sz="4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-25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6289550" y="856975"/>
            <a:ext cx="11839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Formulaic Graham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850" y="4947150"/>
            <a:ext cx="19507200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7760475" y="10413575"/>
            <a:ext cx="1652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 txBox="1"/>
          <p:nvPr/>
        </p:nvSpPr>
        <p:spPr>
          <a:xfrm>
            <a:off x="3924725" y="10535700"/>
            <a:ext cx="1652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i="1"/>
              <a:t>The Intelligent Investor </a:t>
            </a:r>
            <a:r>
              <a:rPr lang="en-CA" sz="2600"/>
              <a:t>(2003 edition), p. 295.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-25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</a:pPr>
            <a:r>
              <a:rPr lang="en-CA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P/E * P/B ≤ 22.5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</a:pPr>
            <a:r>
              <a:rPr lang="en-CA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“Net-nets”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○"/>
            </a:pPr>
            <a:r>
              <a:rPr lang="en-CA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⅔ * NCAV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</a:pPr>
            <a:r>
              <a:rPr lang="en-CA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“Earnings yield at least twice the high-grade bond yield”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○"/>
            </a:pPr>
            <a:r>
              <a:rPr lang="en-CA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E/P ≥ 2 * [AAA-rated industrial-bond yield]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6289550" y="856975"/>
            <a:ext cx="11839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Formulaic Graham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/>
        </p:nvSpPr>
        <p:spPr>
          <a:xfrm>
            <a:off x="7760475" y="10413575"/>
            <a:ext cx="1652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3924725" y="10535700"/>
            <a:ext cx="1652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75" name="Google Shape;75;p8"/>
          <p:cNvSpPr txBox="1"/>
          <p:nvPr/>
        </p:nvSpPr>
        <p:spPr>
          <a:xfrm>
            <a:off x="3924725" y="5478125"/>
            <a:ext cx="1652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>
            <a:off x="292300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4386425" y="696250"/>
            <a:ext cx="15604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Why Graham Still Matters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3040012" y="4957628"/>
            <a:ext cx="16785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Graham’s message is </a:t>
            </a:r>
            <a:r>
              <a:rPr lang="en-CA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about formulas!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about </a:t>
            </a:r>
            <a:r>
              <a:rPr lang="en-CA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 principles!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stock is not a ticker symbol or a stream of price changes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Market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 all: If you want to succeed, </a:t>
            </a:r>
            <a:r>
              <a:rPr lang="en-CA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organize for success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-25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4386425" y="696250"/>
            <a:ext cx="15604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8800" b="1">
                <a:solidFill>
                  <a:srgbClr val="024638"/>
                </a:solidFill>
              </a:rPr>
              <a:t>Who </a:t>
            </a:r>
            <a:r>
              <a:rPr lang="en-CA" sz="8800" b="1" i="1">
                <a:solidFill>
                  <a:srgbClr val="024638"/>
                </a:solidFill>
              </a:rPr>
              <a:t>Is</a:t>
            </a:r>
            <a:r>
              <a:rPr lang="en-CA" sz="8800" b="1">
                <a:solidFill>
                  <a:srgbClr val="024638"/>
                </a:solidFill>
              </a:rPr>
              <a:t> Mr. Market?</a:t>
            </a:r>
            <a:endParaRPr sz="8800" b="1">
              <a:solidFill>
                <a:srgbClr val="02463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b="1">
              <a:solidFill>
                <a:srgbClr val="024638"/>
              </a:solidFill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/>
          <p:nvPr/>
        </p:nvSpPr>
        <p:spPr>
          <a:xfrm>
            <a:off x="2993587" y="3680328"/>
            <a:ext cx="1678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260" y="3342525"/>
            <a:ext cx="13723125" cy="7727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/>
          <p:nvPr/>
        </p:nvSpPr>
        <p:spPr>
          <a:xfrm>
            <a:off x="-25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4386425" y="696250"/>
            <a:ext cx="15604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Who </a:t>
            </a:r>
            <a:r>
              <a:rPr lang="en-CA" sz="8800" b="1" i="1">
                <a:solidFill>
                  <a:srgbClr val="024638"/>
                </a:solidFill>
              </a:rPr>
              <a:t>Is</a:t>
            </a:r>
            <a:r>
              <a:rPr lang="en-CA" sz="8800" b="1">
                <a:solidFill>
                  <a:srgbClr val="024638"/>
                </a:solidFill>
              </a:rPr>
              <a:t> Mr. Market?</a:t>
            </a:r>
            <a:endParaRPr sz="8800" b="1">
              <a:solidFill>
                <a:srgbClr val="024638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b="1">
              <a:solidFill>
                <a:srgbClr val="024638"/>
              </a:solidFill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 txBox="1"/>
          <p:nvPr/>
        </p:nvSpPr>
        <p:spPr>
          <a:xfrm>
            <a:off x="2993587" y="3680328"/>
            <a:ext cx="1678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175" y="2292350"/>
            <a:ext cx="9639300" cy="96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 txBox="1"/>
          <p:nvPr/>
        </p:nvSpPr>
        <p:spPr>
          <a:xfrm>
            <a:off x="5413175" y="12298038"/>
            <a:ext cx="13551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 b="1">
                <a:solidFill>
                  <a:srgbClr val="1D22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2900" b="1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I see a stock going up, and I buy it. And I just watch it until it stops going up, and then I sell it. And I do that over and over, and it pays for our whole lifestyle</a:t>
            </a:r>
            <a:r>
              <a:rPr lang="en-CA" sz="2900" b="1">
                <a:solidFill>
                  <a:srgbClr val="1D22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/>
          <p:nvPr/>
        </p:nvSpPr>
        <p:spPr>
          <a:xfrm>
            <a:off x="292300" y="0"/>
            <a:ext cx="2437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1941011" y="3680334"/>
            <a:ext cx="451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"/>
          <p:cNvSpPr txBox="1"/>
          <p:nvPr/>
        </p:nvSpPr>
        <p:spPr>
          <a:xfrm>
            <a:off x="4386425" y="696250"/>
            <a:ext cx="15604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800" b="1">
                <a:solidFill>
                  <a:srgbClr val="024638"/>
                </a:solidFill>
              </a:rPr>
              <a:t>Meet Mr. Market</a:t>
            </a:r>
            <a:endParaRPr sz="8800" b="1" i="0" u="none" strike="noStrike" cap="none">
              <a:solidFill>
                <a:srgbClr val="0246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11432898" y="2572267"/>
            <a:ext cx="1553100" cy="91500"/>
          </a:xfrm>
          <a:prstGeom prst="rect">
            <a:avLst/>
          </a:prstGeom>
          <a:solidFill>
            <a:srgbClr val="024638"/>
          </a:solidFill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1209" y="11988799"/>
            <a:ext cx="5445648" cy="169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/>
        </p:nvSpPr>
        <p:spPr>
          <a:xfrm>
            <a:off x="2992937" y="4047741"/>
            <a:ext cx="167859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 time, “his idea of value appears plausible and justified by business developments and prospects as you know them.”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Market is moody, but he is </a:t>
            </a:r>
            <a:r>
              <a:rPr lang="en-CA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a moron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 time, Mr. Market is an ETF: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(TO ~5%) → transaction costs almost nil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cost (≤ 5bp)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C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efficient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1012</Words>
  <Application>Microsoft Macintosh PowerPoint</Application>
  <PresentationFormat>Custom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 Black</vt:lpstr>
      <vt:lpstr>Arial</vt:lpstr>
      <vt:lpstr>Calibri</vt:lpstr>
      <vt:lpstr>Master Title</vt:lpstr>
      <vt:lpstr>THE INTELLIGENT INVESTOR: WHAT CAN WE LEARN FROM GRAHAM THAT STILL MATTERS?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VALUE INVESTING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INTELLIGENT INVESTOR: WHAT CAN WE LEARN FROM GRAHAM THAT STILL MATTERS?</dc:title>
  <cp:lastModifiedBy>Jason Zweig</cp:lastModifiedBy>
  <cp:revision>2</cp:revision>
  <dcterms:modified xsi:type="dcterms:W3CDTF">2024-04-08T19:55:33Z</dcterms:modified>
</cp:coreProperties>
</file>