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Light" panose="00000400000000000000" pitchFamily="2" charset="0"/>
      <p:regular r:id="rId32"/>
      <p:bold r:id="rId33"/>
      <p:italic r:id="rId34"/>
      <p:boldItalic r:id="rId35"/>
    </p:embeddedFont>
    <p:embeddedFont>
      <p:font typeface="Montserrat SemiBold" panose="00000700000000000000" pitchFamily="2" charset="0"/>
      <p:regular r:id="rId36"/>
      <p:bold r:id="rId37"/>
      <p:italic r:id="rId38"/>
      <p:boldItalic r:id="rId39"/>
    </p:embeddedFont>
    <p:embeddedFont>
      <p:font typeface="Pinyon Script" panose="020B0604020202020204" charset="0"/>
      <p:regular r:id="rId40"/>
    </p:embeddedFont>
    <p:embeddedFont>
      <p:font typeface="Work Sans" pitchFamily="2" charset="0"/>
      <p:regular r:id="rId41"/>
      <p:bold r:id="rId42"/>
      <p:italic r:id="rId43"/>
      <p:boldItalic r:id="rId44"/>
    </p:embeddedFont>
    <p:embeddedFont>
      <p:font typeface="Work Sans Light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7A3289-C47B-4C6A-9579-62AA85216293}">
  <a:tblStyle styleId="{BA7A3289-C47B-4C6A-9579-62AA852162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2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2774b0f87_0_1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2774b0f87_0_1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6585eb8ea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6585eb8ea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6aefbcb53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6aefbcb53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052"/>
                </a:solidFill>
                <a:highlight>
                  <a:srgbClr val="FFFFFF"/>
                </a:highlight>
              </a:rPr>
              <a:t>1 Sentence: </a:t>
            </a: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54052"/>
                </a:solidFill>
                <a:highlight>
                  <a:srgbClr val="FFFFFF"/>
                </a:highlight>
              </a:rPr>
              <a:t>We create software that empowers institutional investors to improve and make their investment analysis process more effective and efficient. So they can capture alpha in the market.</a:t>
            </a: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d27dae82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6d27dae82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6cebc7cbf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6cebc7cbf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6d378b18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6d378b18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6d378b18a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6d378b18a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7c8fb313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c7c8fb313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</a:rPr>
              <a:t>Before starting this venture I was an Analyst and PM for an investment fund in Canada where I spent approximately 70% of my time doing crucial work that didn’t generate much value.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cebc7cbf7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cebc7cbf7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052"/>
                </a:solidFill>
                <a:highlight>
                  <a:srgbClr val="FFFFFF"/>
                </a:highlight>
              </a:rPr>
              <a:t>1 Sentence: </a:t>
            </a: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54052"/>
                </a:solidFill>
                <a:highlight>
                  <a:srgbClr val="FFFFFF"/>
                </a:highlight>
              </a:rPr>
              <a:t>We create software that empowers institutional investors to improve and make their investment analysis process more effective and efficient. So they can capture alpha in the market.</a:t>
            </a: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6aefbcb5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c6aefbcb5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052"/>
                </a:solidFill>
                <a:highlight>
                  <a:srgbClr val="FFFFFF"/>
                </a:highlight>
              </a:rPr>
              <a:t>1 Sentence: </a:t>
            </a: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54052"/>
                </a:solidFill>
                <a:highlight>
                  <a:srgbClr val="FFFFFF"/>
                </a:highlight>
              </a:rPr>
              <a:t>We create software that empowers institutional investors to improve and make their investment analysis process more effective and efficient. So they can capture alpha in the market.</a:t>
            </a: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d4e6f52f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6d4e6f52f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54052"/>
                </a:solidFill>
                <a:highlight>
                  <a:srgbClr val="FFFFFF"/>
                </a:highlight>
              </a:rPr>
              <a:t>1 Sentence: </a:t>
            </a: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54052"/>
                </a:solidFill>
                <a:highlight>
                  <a:srgbClr val="FFFFFF"/>
                </a:highlight>
              </a:rPr>
              <a:t>We create software that empowers institutional investors to improve and make their investment analysis process more effective and efficient. So they can capture alpha in the market.</a:t>
            </a:r>
            <a:endParaRPr sz="1200" b="1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d2654215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6d2654215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67d78962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c67d78962e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6d378b18a1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6d378b18a1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d243205b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6d243205b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</a:rPr>
              <a:t>Before starting this venture I was an Analyst and PM for an investment fund in Canada where I spent approximately 70% of my time doing crucial work that didn’t generate much value.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6d27dae82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6d27dae82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6d378b18a1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6d378b18a1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6ea5915db3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6ea5915db3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On behalf of our team I want to thank you all  for your time and we looking forward to working with you.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2774b0f87_0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2774b0f87_0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dk1"/>
                </a:solidFill>
              </a:rPr>
              <a:t>Who will be the winner and who will be the looser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6d378b18a1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6d378b18a1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6d378b18a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6d378b18a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6cebc7cb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6cebc7cb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d4e6f52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6d4e6f52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d4e6f52f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d4e6f52f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d4e6f52f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d4e6f52f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5405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lvl="2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lvl="3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lvl="4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lvl="5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lvl="6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lvl="7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lvl="8" rtl="0">
              <a:buNone/>
              <a:defRPr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sz="1800" b="1"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 rtl="0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inkedin.com/company/ubineer/" TargetMode="External"/><Relationship Id="rId5" Type="http://schemas.openxmlformats.org/officeDocument/2006/relationships/hyperlink" Target="http://www.ubineer.com" TargetMode="External"/><Relationship Id="rId4" Type="http://schemas.openxmlformats.org/officeDocument/2006/relationships/hyperlink" Target="mailto:akerenxhi@ubineer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kerenxhi@ubineer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hyperlink" Target="https://www.ubineer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172799" y="443315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2" name="Google Shape;6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71" y="245000"/>
            <a:ext cx="3068000" cy="8447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 txBox="1"/>
          <p:nvPr/>
        </p:nvSpPr>
        <p:spPr>
          <a:xfrm>
            <a:off x="4258150" y="3784250"/>
            <a:ext cx="4885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Name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Andi Kerenxhi, CFA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E-mail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akerenxhi@ubineer.com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Website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www.Ubineer.com</a:t>
            </a:r>
            <a:b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Social</a:t>
            </a:r>
            <a:r>
              <a:rPr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www.linkedin.com/company/ubineer/</a:t>
            </a: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4294967295"/>
          </p:nvPr>
        </p:nvSpPr>
        <p:spPr>
          <a:xfrm>
            <a:off x="719875" y="1501800"/>
            <a:ext cx="7503300" cy="20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Future of Fundamental Analysis: Can Humans and Machines Co-Exist?</a:t>
            </a:r>
            <a:endParaRPr sz="3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" name="Google Shape;6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0238" y="224575"/>
            <a:ext cx="4181625" cy="9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ctrTitle"/>
          </p:nvPr>
        </p:nvSpPr>
        <p:spPr>
          <a:xfrm>
            <a:off x="879675" y="405925"/>
            <a:ext cx="7509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main learnings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1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>
            <a:spLocks noGrp="1"/>
          </p:cNvSpPr>
          <p:nvPr>
            <p:ph type="body" idx="4294967295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986900" y="1177575"/>
            <a:ext cx="7218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Large Language Models  (LLM)</a:t>
            </a:r>
            <a:endParaRPr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3334700" y="2058050"/>
            <a:ext cx="25233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>
                <a:solidFill>
                  <a:srgbClr val="8B81D2"/>
                </a:solidFill>
                <a:latin typeface="Montserrat"/>
                <a:ea typeface="Montserrat"/>
                <a:cs typeface="Montserrat"/>
                <a:sym typeface="Montserrat"/>
              </a:rPr>
              <a:t>Require</a:t>
            </a:r>
            <a:endParaRPr sz="3000" b="1" u="sng">
              <a:solidFill>
                <a:srgbClr val="8B81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634050" y="3213713"/>
            <a:ext cx="7875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Correct Compute &amp;</a:t>
            </a:r>
            <a:endParaRPr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Information</a:t>
            </a:r>
            <a:endParaRPr sz="3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tough question to ask?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8" name="Google Shape;178;p22"/>
          <p:cNvSpPr txBox="1"/>
          <p:nvPr/>
        </p:nvSpPr>
        <p:spPr>
          <a:xfrm>
            <a:off x="1356125" y="1161200"/>
            <a:ext cx="5996100" cy="3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should</a:t>
            </a:r>
            <a:br>
              <a:rPr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content strategy be? </a:t>
            </a:r>
            <a:endParaRPr sz="3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7825" y="2096150"/>
            <a:ext cx="5748352" cy="175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85" name="Google Shape;185;p23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8810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an LLM needs?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88" name="Google Shape;188;p23"/>
          <p:cNvSpPr/>
          <p:nvPr/>
        </p:nvSpPr>
        <p:spPr>
          <a:xfrm>
            <a:off x="3898900" y="2092775"/>
            <a:ext cx="2167800" cy="1179900"/>
          </a:xfrm>
          <a:prstGeom prst="bevel">
            <a:avLst>
              <a:gd name="adj" fmla="val 12500"/>
            </a:avLst>
          </a:prstGeom>
          <a:solidFill>
            <a:srgbClr val="000000">
              <a:alpha val="0"/>
            </a:srgbClr>
          </a:solidFill>
          <a:ln w="28575" cap="flat" cmpd="sng">
            <a:solidFill>
              <a:srgbClr val="761E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LLM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9" name="Google Shape;189;p23"/>
          <p:cNvCxnSpPr>
            <a:stCxn id="190" idx="3"/>
            <a:endCxn id="188" idx="4"/>
          </p:cNvCxnSpPr>
          <p:nvPr/>
        </p:nvCxnSpPr>
        <p:spPr>
          <a:xfrm>
            <a:off x="2499650" y="1967750"/>
            <a:ext cx="1399200" cy="714900"/>
          </a:xfrm>
          <a:prstGeom prst="curvedConnector3">
            <a:avLst>
              <a:gd name="adj1" fmla="val 50002"/>
            </a:avLst>
          </a:prstGeom>
          <a:noFill/>
          <a:ln w="19050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191" name="Google Shape;191;p23"/>
          <p:cNvCxnSpPr>
            <a:stCxn id="192" idx="3"/>
            <a:endCxn id="188" idx="4"/>
          </p:cNvCxnSpPr>
          <p:nvPr/>
        </p:nvCxnSpPr>
        <p:spPr>
          <a:xfrm rot="10800000" flipH="1">
            <a:off x="2602350" y="2682650"/>
            <a:ext cx="1296600" cy="1026300"/>
          </a:xfrm>
          <a:prstGeom prst="curvedConnector3">
            <a:avLst>
              <a:gd name="adj1" fmla="val 49998"/>
            </a:avLst>
          </a:prstGeom>
          <a:noFill/>
          <a:ln w="19050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192" name="Google Shape;192;p23"/>
          <p:cNvSpPr/>
          <p:nvPr/>
        </p:nvSpPr>
        <p:spPr>
          <a:xfrm>
            <a:off x="142050" y="2922200"/>
            <a:ext cx="2460300" cy="1573500"/>
          </a:xfrm>
          <a:prstGeom prst="brace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reflection stA="29000" endPos="1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70250" y="1675250"/>
            <a:ext cx="242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Instructions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167550" y="2983675"/>
            <a:ext cx="224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252150" y="3375075"/>
            <a:ext cx="224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Tables &amp; Graphs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167550" y="3708950"/>
            <a:ext cx="233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Custom Formulas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3"/>
          <p:cNvSpPr txBox="1"/>
          <p:nvPr/>
        </p:nvSpPr>
        <p:spPr>
          <a:xfrm>
            <a:off x="373350" y="4097913"/>
            <a:ext cx="203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Sector Insights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7" name="Google Shape;197;p23"/>
          <p:cNvCxnSpPr>
            <a:stCxn id="188" idx="0"/>
          </p:cNvCxnSpPr>
          <p:nvPr/>
        </p:nvCxnSpPr>
        <p:spPr>
          <a:xfrm>
            <a:off x="6066700" y="2682725"/>
            <a:ext cx="857100" cy="0"/>
          </a:xfrm>
          <a:prstGeom prst="straightConnector1">
            <a:avLst/>
          </a:prstGeom>
          <a:noFill/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98" name="Google Shape;198;p23"/>
          <p:cNvSpPr/>
          <p:nvPr/>
        </p:nvSpPr>
        <p:spPr>
          <a:xfrm>
            <a:off x="6913325" y="1895975"/>
            <a:ext cx="2131500" cy="1573500"/>
          </a:xfrm>
          <a:prstGeom prst="bracePair">
            <a:avLst/>
          </a:prstGeom>
          <a:noFill/>
          <a:ln w="19050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  <a:effectLst>
            <a:reflection stA="29000" endPos="1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>
            <a:off x="7096325" y="2193300"/>
            <a:ext cx="1864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Generated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Output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075" y="395800"/>
            <a:ext cx="583775" cy="58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4913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Text Example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4"/>
          <p:cNvSpPr txBox="1"/>
          <p:nvPr/>
        </p:nvSpPr>
        <p:spPr>
          <a:xfrm>
            <a:off x="7693650" y="1745775"/>
            <a:ext cx="16602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Automated</a:t>
            </a:r>
            <a:b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</a:br>
            <a: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Data Capture</a:t>
            </a:r>
            <a:endParaRPr sz="1500">
              <a:solidFill>
                <a:srgbClr val="FFFFFF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425" y="1165350"/>
            <a:ext cx="358650" cy="3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11" name="Google Shape;21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9850" y="1211925"/>
            <a:ext cx="6371400" cy="34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075" y="395800"/>
            <a:ext cx="583775" cy="58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2957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Tables and Graphs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9" name="Google Shape;21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5"/>
          <p:cNvSpPr txBox="1"/>
          <p:nvPr/>
        </p:nvSpPr>
        <p:spPr>
          <a:xfrm>
            <a:off x="7693650" y="1745775"/>
            <a:ext cx="16602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Automated</a:t>
            </a:r>
            <a:b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</a:br>
            <a: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Data Input</a:t>
            </a:r>
            <a:endParaRPr sz="1500">
              <a:solidFill>
                <a:srgbClr val="FFFFFF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221" name="Google Shape;22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425" y="1165350"/>
            <a:ext cx="358650" cy="3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9850" y="1211925"/>
            <a:ext cx="6371400" cy="34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5075" y="395800"/>
            <a:ext cx="583775" cy="58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2957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Formulas…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1" name="Google Shape;23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 txBox="1"/>
          <p:nvPr/>
        </p:nvSpPr>
        <p:spPr>
          <a:xfrm>
            <a:off x="7693650" y="1745775"/>
            <a:ext cx="16602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Automated</a:t>
            </a:r>
            <a:b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</a:br>
            <a:r>
              <a:rPr lang="en" sz="15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Data Input</a:t>
            </a:r>
            <a:endParaRPr sz="1500">
              <a:solidFill>
                <a:srgbClr val="FFFFFF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4425" y="1165350"/>
            <a:ext cx="358650" cy="3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6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9850" y="1211925"/>
            <a:ext cx="6371400" cy="34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ctrTitle"/>
          </p:nvPr>
        </p:nvSpPr>
        <p:spPr>
          <a:xfrm>
            <a:off x="879675" y="405925"/>
            <a:ext cx="7509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Get smaller LLM to Create Layers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7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42" name="Google Shape;2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7"/>
          <p:cNvSpPr txBox="1">
            <a:spLocks noGrp="1"/>
          </p:cNvSpPr>
          <p:nvPr>
            <p:ph type="body" idx="4294967295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3898900" y="2092775"/>
            <a:ext cx="2167800" cy="1179900"/>
          </a:xfrm>
          <a:prstGeom prst="bevel">
            <a:avLst>
              <a:gd name="adj" fmla="val 12500"/>
            </a:avLst>
          </a:prstGeom>
          <a:solidFill>
            <a:srgbClr val="000000">
              <a:alpha val="0"/>
            </a:srgbClr>
          </a:solidFill>
          <a:ln w="28575" cap="flat" cmpd="sng">
            <a:solidFill>
              <a:srgbClr val="761E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LLM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5" name="Google Shape;245;p27"/>
          <p:cNvCxnSpPr>
            <a:stCxn id="246" idx="3"/>
            <a:endCxn id="244" idx="4"/>
          </p:cNvCxnSpPr>
          <p:nvPr/>
        </p:nvCxnSpPr>
        <p:spPr>
          <a:xfrm>
            <a:off x="2499650" y="1967750"/>
            <a:ext cx="1399200" cy="714900"/>
          </a:xfrm>
          <a:prstGeom prst="curvedConnector3">
            <a:avLst>
              <a:gd name="adj1" fmla="val 50002"/>
            </a:avLst>
          </a:prstGeom>
          <a:noFill/>
          <a:ln w="19050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247" name="Google Shape;247;p27"/>
          <p:cNvCxnSpPr>
            <a:stCxn id="248" idx="3"/>
            <a:endCxn id="244" idx="4"/>
          </p:cNvCxnSpPr>
          <p:nvPr/>
        </p:nvCxnSpPr>
        <p:spPr>
          <a:xfrm rot="10800000" flipH="1">
            <a:off x="2602350" y="2682650"/>
            <a:ext cx="1296600" cy="1026300"/>
          </a:xfrm>
          <a:prstGeom prst="curvedConnector3">
            <a:avLst>
              <a:gd name="adj1" fmla="val 49998"/>
            </a:avLst>
          </a:prstGeom>
          <a:noFill/>
          <a:ln w="19050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  <p:sp>
        <p:nvSpPr>
          <p:cNvPr id="248" name="Google Shape;248;p27"/>
          <p:cNvSpPr/>
          <p:nvPr/>
        </p:nvSpPr>
        <p:spPr>
          <a:xfrm>
            <a:off x="142050" y="2922200"/>
            <a:ext cx="2460300" cy="1573500"/>
          </a:xfrm>
          <a:prstGeom prst="brace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reflection stA="29000" endPos="1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7"/>
          <p:cNvSpPr txBox="1"/>
          <p:nvPr/>
        </p:nvSpPr>
        <p:spPr>
          <a:xfrm>
            <a:off x="70250" y="1675250"/>
            <a:ext cx="242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Instructions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167550" y="2983675"/>
            <a:ext cx="224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Text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7"/>
          <p:cNvSpPr txBox="1"/>
          <p:nvPr/>
        </p:nvSpPr>
        <p:spPr>
          <a:xfrm>
            <a:off x="252150" y="3375075"/>
            <a:ext cx="224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Tables &amp; Graphs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7"/>
          <p:cNvSpPr txBox="1"/>
          <p:nvPr/>
        </p:nvSpPr>
        <p:spPr>
          <a:xfrm>
            <a:off x="167550" y="3708950"/>
            <a:ext cx="233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Custom Formulas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27"/>
          <p:cNvSpPr txBox="1"/>
          <p:nvPr/>
        </p:nvSpPr>
        <p:spPr>
          <a:xfrm>
            <a:off x="373350" y="4097913"/>
            <a:ext cx="203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Sector Insights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3" name="Google Shape;253;p27"/>
          <p:cNvCxnSpPr>
            <a:stCxn id="244" idx="0"/>
          </p:cNvCxnSpPr>
          <p:nvPr/>
        </p:nvCxnSpPr>
        <p:spPr>
          <a:xfrm>
            <a:off x="6066700" y="2682725"/>
            <a:ext cx="857100" cy="0"/>
          </a:xfrm>
          <a:prstGeom prst="straightConnector1">
            <a:avLst/>
          </a:prstGeom>
          <a:noFill/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54" name="Google Shape;254;p27"/>
          <p:cNvSpPr/>
          <p:nvPr/>
        </p:nvSpPr>
        <p:spPr>
          <a:xfrm>
            <a:off x="6913325" y="1895975"/>
            <a:ext cx="2131500" cy="1573500"/>
          </a:xfrm>
          <a:prstGeom prst="bracePair">
            <a:avLst/>
          </a:prstGeom>
          <a:noFill/>
          <a:ln w="19050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  <a:effectLst>
            <a:reflection stA="29000" endPos="1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27"/>
          <p:cNvSpPr txBox="1"/>
          <p:nvPr/>
        </p:nvSpPr>
        <p:spPr>
          <a:xfrm>
            <a:off x="7096325" y="2193300"/>
            <a:ext cx="1864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Generated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Output</a:t>
            </a:r>
            <a:endParaRPr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27"/>
          <p:cNvSpPr/>
          <p:nvPr/>
        </p:nvSpPr>
        <p:spPr>
          <a:xfrm>
            <a:off x="3143375" y="4258050"/>
            <a:ext cx="1399200" cy="802500"/>
          </a:xfrm>
          <a:prstGeom prst="bevel">
            <a:avLst>
              <a:gd name="adj" fmla="val 12500"/>
            </a:avLst>
          </a:prstGeom>
          <a:solidFill>
            <a:srgbClr val="000000">
              <a:alpha val="0"/>
            </a:srgbClr>
          </a:solidFill>
          <a:ln w="28575" cap="flat" cmpd="sng">
            <a:solidFill>
              <a:srgbClr val="761E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LLM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7" name="Google Shape;257;p27"/>
          <p:cNvCxnSpPr>
            <a:stCxn id="256" idx="6"/>
            <a:endCxn id="252" idx="2"/>
          </p:cNvCxnSpPr>
          <p:nvPr/>
        </p:nvCxnSpPr>
        <p:spPr>
          <a:xfrm rot="5400000">
            <a:off x="2512175" y="3136350"/>
            <a:ext cx="209100" cy="2452500"/>
          </a:xfrm>
          <a:prstGeom prst="curvedConnector5">
            <a:avLst>
              <a:gd name="adj1" fmla="val -113881"/>
              <a:gd name="adj2" fmla="val 43525"/>
              <a:gd name="adj3" fmla="val 213911"/>
            </a:avLst>
          </a:prstGeom>
          <a:noFill/>
          <a:ln w="9525" cap="flat" cmpd="sng">
            <a:solidFill>
              <a:srgbClr val="8B81D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58" name="Google Shape;258;p27"/>
          <p:cNvSpPr txBox="1"/>
          <p:nvPr/>
        </p:nvSpPr>
        <p:spPr>
          <a:xfrm>
            <a:off x="5350150" y="4557900"/>
            <a:ext cx="2011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Instructions</a:t>
            </a:r>
            <a:endParaRPr sz="8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9" name="Google Shape;259;p27"/>
          <p:cNvCxnSpPr>
            <a:stCxn id="258" idx="1"/>
            <a:endCxn id="256" idx="0"/>
          </p:cNvCxnSpPr>
          <p:nvPr/>
        </p:nvCxnSpPr>
        <p:spPr>
          <a:xfrm rot="10800000">
            <a:off x="4542550" y="4659300"/>
            <a:ext cx="807600" cy="168000"/>
          </a:xfrm>
          <a:prstGeom prst="curvedConnector3">
            <a:avLst>
              <a:gd name="adj1" fmla="val 49998"/>
            </a:avLst>
          </a:prstGeom>
          <a:noFill/>
          <a:ln w="9525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Layers generated by LLM?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28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66" name="Google Shape;2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8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68" name="Google Shape;268;p28"/>
          <p:cNvSpPr/>
          <p:nvPr/>
        </p:nvSpPr>
        <p:spPr>
          <a:xfrm>
            <a:off x="64600" y="2791975"/>
            <a:ext cx="2260500" cy="1047900"/>
          </a:xfrm>
          <a:prstGeom prst="bracePair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reflection stA="29000" endPos="1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196725" y="2756875"/>
            <a:ext cx="1945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14 Layers over four companies</a:t>
            </a:r>
            <a:endParaRPr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8"/>
          <p:cNvSpPr/>
          <p:nvPr/>
        </p:nvSpPr>
        <p:spPr>
          <a:xfrm>
            <a:off x="5845675" y="2236075"/>
            <a:ext cx="2167800" cy="1179900"/>
          </a:xfrm>
          <a:prstGeom prst="bevel">
            <a:avLst>
              <a:gd name="adj" fmla="val 12500"/>
            </a:avLst>
          </a:prstGeom>
          <a:solidFill>
            <a:srgbClr val="000000">
              <a:alpha val="0"/>
            </a:srgbClr>
          </a:solidFill>
          <a:ln w="28575" cap="flat" cmpd="sng">
            <a:solidFill>
              <a:srgbClr val="761E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LLM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86500" y="1683825"/>
            <a:ext cx="2238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Instructions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72" name="Google Shape;272;p28"/>
          <p:cNvCxnSpPr>
            <a:stCxn id="268" idx="3"/>
            <a:endCxn id="270" idx="4"/>
          </p:cNvCxnSpPr>
          <p:nvPr/>
        </p:nvCxnSpPr>
        <p:spPr>
          <a:xfrm rot="10800000" flipH="1">
            <a:off x="2325100" y="2826025"/>
            <a:ext cx="3520500" cy="489900"/>
          </a:xfrm>
          <a:prstGeom prst="curvedConnector3">
            <a:avLst>
              <a:gd name="adj1" fmla="val 50001"/>
            </a:avLst>
          </a:prstGeom>
          <a:noFill/>
          <a:ln w="19050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  <p:cxnSp>
        <p:nvCxnSpPr>
          <p:cNvPr id="273" name="Google Shape;273;p28"/>
          <p:cNvCxnSpPr>
            <a:stCxn id="271" idx="3"/>
            <a:endCxn id="270" idx="4"/>
          </p:cNvCxnSpPr>
          <p:nvPr/>
        </p:nvCxnSpPr>
        <p:spPr>
          <a:xfrm>
            <a:off x="2325100" y="1976325"/>
            <a:ext cx="3520500" cy="849600"/>
          </a:xfrm>
          <a:prstGeom prst="curvedConnector3">
            <a:avLst>
              <a:gd name="adj1" fmla="val 50001"/>
            </a:avLst>
          </a:prstGeom>
          <a:noFill/>
          <a:ln w="19050" cap="flat" cmpd="sng">
            <a:solidFill>
              <a:srgbClr val="761E86"/>
            </a:solidFill>
            <a:prstDash val="solid"/>
            <a:round/>
            <a:headEnd type="oval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LLM Generated output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29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280" name="Google Shape;2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9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82" name="Google Shape;28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850" y="1059525"/>
            <a:ext cx="6058274" cy="40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Verified by management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0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89" name="Google Shape;2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291" name="Google Shape;2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700" y="1452013"/>
            <a:ext cx="3542425" cy="271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3800" y="2395975"/>
            <a:ext cx="4605400" cy="733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30"/>
          <p:cNvCxnSpPr>
            <a:stCxn id="292" idx="1"/>
          </p:cNvCxnSpPr>
          <p:nvPr/>
        </p:nvCxnSpPr>
        <p:spPr>
          <a:xfrm flipH="1">
            <a:off x="701800" y="2762813"/>
            <a:ext cx="3702000" cy="746400"/>
          </a:xfrm>
          <a:prstGeom prst="straightConnector1">
            <a:avLst/>
          </a:prstGeom>
          <a:noFill/>
          <a:ln w="38100" cap="flat" cmpd="sng">
            <a:solidFill>
              <a:srgbClr val="8B81D2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Two Epochs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" name="Google Shape;72;p13"/>
          <p:cNvGraphicFramePr/>
          <p:nvPr/>
        </p:nvGraphicFramePr>
        <p:xfrm>
          <a:off x="0" y="2526065"/>
          <a:ext cx="9144000" cy="469500"/>
        </p:xfrm>
        <a:graphic>
          <a:graphicData uri="http://schemas.openxmlformats.org/drawingml/2006/table">
            <a:tbl>
              <a:tblPr>
                <a:noFill/>
                <a:tableStyleId>{BA7A3289-C47B-4C6A-9579-62AA85216293}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69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1920s</a:t>
                      </a: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2000s</a:t>
                      </a: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B8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3" name="Google Shape;73;p13"/>
          <p:cNvCxnSpPr/>
          <p:nvPr/>
        </p:nvCxnSpPr>
        <p:spPr>
          <a:xfrm rot="10800000" flipH="1">
            <a:off x="375250" y="1429165"/>
            <a:ext cx="12300" cy="11040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4" name="Google Shape;74;p13"/>
          <p:cNvSpPr txBox="1"/>
          <p:nvPr/>
        </p:nvSpPr>
        <p:spPr>
          <a:xfrm>
            <a:off x="402175" y="1102100"/>
            <a:ext cx="6257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Fundamentalists (Knowledge) </a:t>
            </a:r>
            <a:endParaRPr sz="25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1237200" y="1630350"/>
            <a:ext cx="67116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Capture </a:t>
            </a:r>
            <a:r>
              <a:rPr lang="e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alpha</a:t>
            </a: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from </a:t>
            </a:r>
            <a:r>
              <a:rPr lang="en" sz="22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earning surprises</a:t>
            </a: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en" sz="2200" b="1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time on market</a:t>
            </a:r>
            <a:endParaRPr sz="2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" name="Google Shape;76;p13"/>
          <p:cNvCxnSpPr/>
          <p:nvPr/>
        </p:nvCxnSpPr>
        <p:spPr>
          <a:xfrm>
            <a:off x="6474050" y="2995571"/>
            <a:ext cx="0" cy="837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7" name="Google Shape;77;p13"/>
          <p:cNvSpPr txBox="1"/>
          <p:nvPr/>
        </p:nvSpPr>
        <p:spPr>
          <a:xfrm>
            <a:off x="5018875" y="3492500"/>
            <a:ext cx="3910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Quants    (Compute)</a:t>
            </a:r>
            <a:endParaRPr sz="2500"/>
          </a:p>
        </p:txBody>
      </p:sp>
      <p:sp>
        <p:nvSpPr>
          <p:cNvPr id="78" name="Google Shape;78;p13"/>
          <p:cNvSpPr txBox="1"/>
          <p:nvPr/>
        </p:nvSpPr>
        <p:spPr>
          <a:xfrm>
            <a:off x="1272125" y="3923450"/>
            <a:ext cx="7832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Analyze historical prices &amp; factors to find mispricings.</a:t>
            </a:r>
            <a:endParaRPr sz="2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Systematic </a:t>
            </a: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</a:t>
            </a:r>
            <a:r>
              <a:rPr lang="e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backtested </a:t>
            </a:r>
            <a:r>
              <a:rPr lang="en" sz="2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small alpha + leverage = </a:t>
            </a:r>
            <a:r>
              <a:rPr lang="e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 alpha</a:t>
            </a:r>
            <a:endParaRPr sz="2200"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4294967295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7298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 this a new data set or an edge?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1"/>
          <p:cNvSpPr/>
          <p:nvPr/>
        </p:nvSpPr>
        <p:spPr>
          <a:xfrm>
            <a:off x="251301" y="1651147"/>
            <a:ext cx="2383500" cy="22971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In-depth</a:t>
            </a:r>
            <a:b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Analysis</a:t>
            </a:r>
            <a:endParaRPr sz="2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3357876" y="1651147"/>
            <a:ext cx="2383500" cy="22971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Smarter Insights </a:t>
            </a:r>
            <a:endParaRPr sz="2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6464451" y="1651797"/>
            <a:ext cx="2383500" cy="229710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Breadth/Scale</a:t>
            </a:r>
            <a:endParaRPr sz="25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7298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Our Mental Model with LLMs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9" name="Google Shape;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1" name="Google Shape;311;p32"/>
          <p:cNvSpPr txBox="1"/>
          <p:nvPr/>
        </p:nvSpPr>
        <p:spPr>
          <a:xfrm>
            <a:off x="292250" y="1290175"/>
            <a:ext cx="82608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Char char="●"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If a task is iterative and simple, LLMs will win.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Char char="○"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Capture/organize data from the web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Char char="○"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Parts of coding</a:t>
            </a:r>
            <a:b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Char char="●"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LLMs will make us more </a:t>
            </a:r>
            <a:r>
              <a:rPr lang="en" sz="26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knowledgeable</a:t>
            </a:r>
            <a:endParaRPr sz="2600" u="sng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Char char="○"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Above example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Char char="○"/>
            </a:pPr>
            <a:r>
              <a:rPr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Specific Agents</a:t>
            </a: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"/>
          <p:cNvSpPr txBox="1">
            <a:spLocks noGrp="1"/>
          </p:cNvSpPr>
          <p:nvPr>
            <p:ph type="ctrTitle"/>
          </p:nvPr>
        </p:nvSpPr>
        <p:spPr>
          <a:xfrm>
            <a:off x="879675" y="405925"/>
            <a:ext cx="7509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low probability future?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33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 txBox="1">
            <a:spLocks noGrp="1"/>
          </p:cNvSpPr>
          <p:nvPr>
            <p:ph type="body" idx="4294967295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0" name="Google Shape;320;p33"/>
          <p:cNvSpPr txBox="1"/>
          <p:nvPr/>
        </p:nvSpPr>
        <p:spPr>
          <a:xfrm>
            <a:off x="747075" y="1476600"/>
            <a:ext cx="7357500" cy="1523700"/>
          </a:xfrm>
          <a:prstGeom prst="rect">
            <a:avLst/>
          </a:prstGeom>
          <a:noFill/>
          <a:ln w="76200" cap="flat" cmpd="sng">
            <a:solidFill>
              <a:srgbClr val="761E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Fundamentalist understand the underlying businesses better than the Quants.</a:t>
            </a:r>
            <a:endParaRPr sz="29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747075" y="3181738"/>
            <a:ext cx="735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But … Don’t adapt quickly to technology.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27" name="Google Shape;327;p34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8810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Machine augmented decisions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8" name="Google Shape;3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804500" y="1266938"/>
            <a:ext cx="73575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Fundamentalist thinks of a question</a:t>
            </a:r>
            <a:b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en"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lang="en" sz="2400" u="sng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Research done by LLM “analyst” </a:t>
            </a:r>
            <a:b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Value Accretive or Destructive is decided by the </a:t>
            </a:r>
            <a:r>
              <a:rPr lang="en" sz="2400" u="sng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Fundamentalist</a:t>
            </a:r>
            <a:endParaRPr sz="2400" u="sng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5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36" name="Google Shape;336;p35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8810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Conclusion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7" name="Google Shape;3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5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804500" y="1266938"/>
            <a:ext cx="73575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Fundamentalists: will feel like they are working with many </a:t>
            </a:r>
            <a:r>
              <a:rPr lang="en" sz="2400" u="sng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really</a:t>
            </a: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smart friends</a:t>
            </a:r>
            <a:b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en"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Quant world and Fundamental world should converge</a:t>
            </a:r>
            <a:b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ontserrat"/>
              <a:buAutoNum type="arabicPeriod"/>
            </a:pP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Winner: whoever generates the most valuable tokens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 txBox="1">
            <a:spLocks noGrp="1"/>
          </p:cNvSpPr>
          <p:nvPr>
            <p:ph type="subTitle" idx="4294967295"/>
          </p:nvPr>
        </p:nvSpPr>
        <p:spPr>
          <a:xfrm>
            <a:off x="390150" y="3999025"/>
            <a:ext cx="8506500" cy="6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akerenxhi@ubineer.com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b="1">
                <a:solidFill>
                  <a:srgbClr val="8B81D2"/>
                </a:solidFill>
                <a:latin typeface="Work Sans"/>
                <a:ea typeface="Work Sans"/>
                <a:cs typeface="Work Sans"/>
                <a:sym typeface="Work Sans"/>
              </a:rPr>
              <a:t>|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www.ubineer.com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b="1">
                <a:solidFill>
                  <a:srgbClr val="8B81D2"/>
                </a:solidFill>
                <a:latin typeface="Work Sans"/>
                <a:ea typeface="Work Sans"/>
                <a:cs typeface="Work Sans"/>
                <a:sym typeface="Work Sans"/>
              </a:rPr>
              <a:t>|</a:t>
            </a:r>
            <a:r>
              <a:rPr lang="en" sz="2400">
                <a:solidFill>
                  <a:schemeClr val="lt1"/>
                </a:solidFill>
              </a:rPr>
              <a:t> @ubineer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45" name="Google Shape;345;p36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46" name="Google Shape;346;p36"/>
          <p:cNvSpPr txBox="1">
            <a:spLocks noGrp="1"/>
          </p:cNvSpPr>
          <p:nvPr>
            <p:ph type="body" idx="4294967295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47" name="Google Shape;34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0168" y="2866648"/>
            <a:ext cx="3842729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6"/>
          <p:cNvSpPr txBox="1">
            <a:spLocks noGrp="1"/>
          </p:cNvSpPr>
          <p:nvPr>
            <p:ph type="ctrTitle" idx="4294967295"/>
          </p:nvPr>
        </p:nvSpPr>
        <p:spPr>
          <a:xfrm>
            <a:off x="4992877" y="2866650"/>
            <a:ext cx="2991000" cy="10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0">
                <a:solidFill>
                  <a:schemeClr val="lt1"/>
                </a:solidFill>
                <a:latin typeface="Pinyon Script"/>
                <a:ea typeface="Pinyon Script"/>
                <a:cs typeface="Pinyon Script"/>
                <a:sym typeface="Pinyon Script"/>
              </a:rPr>
              <a:t>Thanks!</a:t>
            </a:r>
            <a:endParaRPr sz="6000" b="0">
              <a:solidFill>
                <a:schemeClr val="lt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349" name="Google Shape;34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6850" y="0"/>
            <a:ext cx="2952174" cy="301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ctrTitle"/>
          </p:nvPr>
        </p:nvSpPr>
        <p:spPr>
          <a:xfrm>
            <a:off x="879675" y="405925"/>
            <a:ext cx="81798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Technology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body" idx="4294967295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760950" y="1215925"/>
            <a:ext cx="7622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8B81D2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enerative </a:t>
            </a:r>
            <a:r>
              <a:rPr lang="en" sz="3200" dirty="0">
                <a:solidFill>
                  <a:srgbClr val="761E86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re-trained </a:t>
            </a:r>
            <a:r>
              <a:rPr lang="en" sz="3200" dirty="0">
                <a:solidFill>
                  <a:srgbClr val="00FF00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ransformer (GPT)</a:t>
            </a:r>
            <a:b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Large Language Models </a:t>
            </a: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(LLM)</a:t>
            </a:r>
            <a:endParaRPr sz="3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2421037" y="4181269"/>
            <a:ext cx="4301925" cy="63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Who are the winners?</a:t>
            </a:r>
            <a:endParaRPr sz="2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Open Mind &amp; Humble</a:t>
            </a:r>
            <a:endParaRPr sz="33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>
            <a:spLocks noGrp="1"/>
          </p:cNvSpPr>
          <p:nvPr>
            <p:ph type="body" idx="4294967295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1825" y="1197075"/>
            <a:ext cx="4002849" cy="371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ctrTitle"/>
          </p:nvPr>
        </p:nvSpPr>
        <p:spPr>
          <a:xfrm>
            <a:off x="879675" y="405925"/>
            <a:ext cx="7509900" cy="66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Why me?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658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3959025" y="1279213"/>
            <a:ext cx="47022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Light"/>
              <a:buChar char="●"/>
            </a:pPr>
            <a:r>
              <a:rPr lang="en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8+ years experience as software equity analyst</a:t>
            </a:r>
            <a:br>
              <a:rPr lang="en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210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Work Sans Light"/>
              <a:buChar char="●"/>
            </a:pPr>
            <a:r>
              <a:rPr lang="en" sz="21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HBSc from University of Toronto-Quantitative Analysis Mathematical Finance, Management and Economics</a:t>
            </a:r>
            <a:endParaRPr sz="2100"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000" y="1008100"/>
            <a:ext cx="2925224" cy="298962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/>
          <p:nvPr/>
        </p:nvSpPr>
        <p:spPr>
          <a:xfrm>
            <a:off x="5889458" y="4399871"/>
            <a:ext cx="397533" cy="322927"/>
          </a:xfrm>
          <a:custGeom>
            <a:avLst/>
            <a:gdLst/>
            <a:ahLst/>
            <a:cxnLst/>
            <a:rect l="l" t="t" r="r" b="b"/>
            <a:pathLst>
              <a:path w="2271617" h="1872043" extrusionOk="0">
                <a:moveTo>
                  <a:pt x="1703737" y="0"/>
                </a:moveTo>
                <a:lnTo>
                  <a:pt x="567881" y="0"/>
                </a:lnTo>
                <a:lnTo>
                  <a:pt x="0" y="888397"/>
                </a:lnTo>
                <a:lnTo>
                  <a:pt x="567881" y="1872043"/>
                </a:lnTo>
                <a:lnTo>
                  <a:pt x="1703737" y="1872043"/>
                </a:lnTo>
                <a:lnTo>
                  <a:pt x="2271617" y="888397"/>
                </a:lnTo>
                <a:close/>
              </a:path>
            </a:pathLst>
          </a:custGeom>
          <a:noFill/>
          <a:ln w="9525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5934584" y="4330476"/>
            <a:ext cx="21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4262" y="4226687"/>
            <a:ext cx="2430708" cy="6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3;p15">
            <a:extLst>
              <a:ext uri="{FF2B5EF4-FFF2-40B4-BE49-F238E27FC236}">
                <a16:creationId xmlns:a16="http://schemas.microsoft.com/office/drawing/2014/main" id="{B1AA74F2-25AB-7714-2883-D7E423BA3FDE}"/>
              </a:ext>
            </a:extLst>
          </p:cNvPr>
          <p:cNvSpPr/>
          <p:nvPr/>
        </p:nvSpPr>
        <p:spPr>
          <a:xfrm>
            <a:off x="1803794" y="4163579"/>
            <a:ext cx="976836" cy="804978"/>
          </a:xfrm>
          <a:custGeom>
            <a:avLst/>
            <a:gdLst/>
            <a:ahLst/>
            <a:cxnLst/>
            <a:rect l="l" t="t" r="r" b="b"/>
            <a:pathLst>
              <a:path w="2271712" h="1872043" extrusionOk="0">
                <a:moveTo>
                  <a:pt x="1703737" y="0"/>
                </a:moveTo>
                <a:lnTo>
                  <a:pt x="567976" y="0"/>
                </a:lnTo>
                <a:lnTo>
                  <a:pt x="0" y="888397"/>
                </a:lnTo>
                <a:lnTo>
                  <a:pt x="567976" y="1872044"/>
                </a:lnTo>
                <a:lnTo>
                  <a:pt x="1703737" y="1872044"/>
                </a:lnTo>
                <a:lnTo>
                  <a:pt x="2271713" y="888397"/>
                </a:lnTo>
                <a:close/>
              </a:path>
            </a:pathLst>
          </a:custGeom>
          <a:noFill/>
          <a:ln w="9525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4;p15">
            <a:extLst>
              <a:ext uri="{FF2B5EF4-FFF2-40B4-BE49-F238E27FC236}">
                <a16:creationId xmlns:a16="http://schemas.microsoft.com/office/drawing/2014/main" id="{76DD3CA3-0F2A-1CB3-747E-C78D729E3B88}"/>
              </a:ext>
            </a:extLst>
          </p:cNvPr>
          <p:cNvSpPr/>
          <p:nvPr/>
        </p:nvSpPr>
        <p:spPr>
          <a:xfrm>
            <a:off x="4854910" y="4163579"/>
            <a:ext cx="976795" cy="804978"/>
          </a:xfrm>
          <a:custGeom>
            <a:avLst/>
            <a:gdLst/>
            <a:ahLst/>
            <a:cxnLst/>
            <a:rect l="l" t="t" r="r" b="b"/>
            <a:pathLst>
              <a:path w="2271617" h="1872043" extrusionOk="0">
                <a:moveTo>
                  <a:pt x="1703737" y="0"/>
                </a:moveTo>
                <a:lnTo>
                  <a:pt x="567880" y="0"/>
                </a:lnTo>
                <a:lnTo>
                  <a:pt x="0" y="888397"/>
                </a:lnTo>
                <a:lnTo>
                  <a:pt x="567880" y="1872044"/>
                </a:lnTo>
                <a:lnTo>
                  <a:pt x="1703737" y="1872044"/>
                </a:lnTo>
                <a:lnTo>
                  <a:pt x="2271617" y="888397"/>
                </a:lnTo>
                <a:close/>
              </a:path>
            </a:pathLst>
          </a:custGeom>
          <a:noFill/>
          <a:ln w="9525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5;p15">
            <a:extLst>
              <a:ext uri="{FF2B5EF4-FFF2-40B4-BE49-F238E27FC236}">
                <a16:creationId xmlns:a16="http://schemas.microsoft.com/office/drawing/2014/main" id="{B766A959-522A-19CA-60F5-68ABEB33DF30}"/>
              </a:ext>
            </a:extLst>
          </p:cNvPr>
          <p:cNvSpPr/>
          <p:nvPr/>
        </p:nvSpPr>
        <p:spPr>
          <a:xfrm>
            <a:off x="3834267" y="4162596"/>
            <a:ext cx="976795" cy="804978"/>
          </a:xfrm>
          <a:custGeom>
            <a:avLst/>
            <a:gdLst/>
            <a:ahLst/>
            <a:cxnLst/>
            <a:rect l="l" t="t" r="r" b="b"/>
            <a:pathLst>
              <a:path w="2271617" h="1872043" extrusionOk="0">
                <a:moveTo>
                  <a:pt x="1703737" y="0"/>
                </a:moveTo>
                <a:lnTo>
                  <a:pt x="567976" y="0"/>
                </a:lnTo>
                <a:lnTo>
                  <a:pt x="0" y="888397"/>
                </a:lnTo>
                <a:lnTo>
                  <a:pt x="567976" y="1872043"/>
                </a:lnTo>
                <a:lnTo>
                  <a:pt x="1703737" y="1872043"/>
                </a:lnTo>
                <a:lnTo>
                  <a:pt x="2271617" y="888397"/>
                </a:lnTo>
                <a:close/>
              </a:path>
            </a:pathLst>
          </a:custGeom>
          <a:noFill/>
          <a:ln w="9525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6;p15">
            <a:extLst>
              <a:ext uri="{FF2B5EF4-FFF2-40B4-BE49-F238E27FC236}">
                <a16:creationId xmlns:a16="http://schemas.microsoft.com/office/drawing/2014/main" id="{AEC0E548-C2C2-6609-EF99-6ED60C209A72}"/>
              </a:ext>
            </a:extLst>
          </p:cNvPr>
          <p:cNvSpPr/>
          <p:nvPr/>
        </p:nvSpPr>
        <p:spPr>
          <a:xfrm>
            <a:off x="2813664" y="4164153"/>
            <a:ext cx="976795" cy="804978"/>
          </a:xfrm>
          <a:custGeom>
            <a:avLst/>
            <a:gdLst/>
            <a:ahLst/>
            <a:cxnLst/>
            <a:rect l="l" t="t" r="r" b="b"/>
            <a:pathLst>
              <a:path w="2271617" h="1872043" extrusionOk="0">
                <a:moveTo>
                  <a:pt x="1703737" y="0"/>
                </a:moveTo>
                <a:lnTo>
                  <a:pt x="567881" y="0"/>
                </a:lnTo>
                <a:lnTo>
                  <a:pt x="0" y="888397"/>
                </a:lnTo>
                <a:lnTo>
                  <a:pt x="567881" y="1872043"/>
                </a:lnTo>
                <a:lnTo>
                  <a:pt x="1703737" y="1872043"/>
                </a:lnTo>
                <a:lnTo>
                  <a:pt x="2271617" y="888397"/>
                </a:lnTo>
                <a:close/>
              </a:path>
            </a:pathLst>
          </a:custGeom>
          <a:noFill/>
          <a:ln w="9525" cap="flat" cmpd="sng">
            <a:solidFill>
              <a:srgbClr val="8B81D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07;p15">
            <a:extLst>
              <a:ext uri="{FF2B5EF4-FFF2-40B4-BE49-F238E27FC236}">
                <a16:creationId xmlns:a16="http://schemas.microsoft.com/office/drawing/2014/main" id="{2A9C5820-72D0-5D62-FC6C-BDF057EDFC9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7457" y="4331889"/>
            <a:ext cx="469500" cy="46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8;p15">
            <a:extLst>
              <a:ext uri="{FF2B5EF4-FFF2-40B4-BE49-F238E27FC236}">
                <a16:creationId xmlns:a16="http://schemas.microsoft.com/office/drawing/2014/main" id="{683009A5-878A-9981-006C-4B178D967E6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5794" y="4224989"/>
            <a:ext cx="683300" cy="6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9;p15">
            <a:extLst>
              <a:ext uri="{FF2B5EF4-FFF2-40B4-BE49-F238E27FC236}">
                <a16:creationId xmlns:a16="http://schemas.microsoft.com/office/drawing/2014/main" id="{B5DF04E0-37C3-6451-0649-C239F4BE940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430348">
            <a:off x="5146507" y="4329201"/>
            <a:ext cx="393600" cy="47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0;p15">
            <a:extLst>
              <a:ext uri="{FF2B5EF4-FFF2-40B4-BE49-F238E27FC236}">
                <a16:creationId xmlns:a16="http://schemas.microsoft.com/office/drawing/2014/main" id="{F9737840-171D-2A7E-AA3A-A768CA3A031F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01482" y="4245439"/>
            <a:ext cx="642425" cy="6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782026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Assumptions are priced in?</a:t>
            </a:r>
            <a:endParaRPr sz="33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800100" y="1368575"/>
            <a:ext cx="78891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●"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Humans will encounter many LLMs or multimodal models per day</a:t>
            </a:r>
            <a:b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●"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models will do semi-complex tasks</a:t>
            </a:r>
            <a:b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●"/>
            </a:pP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Agency/</a:t>
            </a:r>
            <a:r>
              <a:rPr lang="en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Morality </a:t>
            </a:r>
            <a: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will still reside with Humans</a:t>
            </a:r>
            <a:br>
              <a:rPr lang="en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●"/>
            </a:pPr>
            <a:r>
              <a:rPr lang="en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 are </a:t>
            </a:r>
            <a:r>
              <a:rPr lang="en" sz="2500" u="sng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really early</a:t>
            </a:r>
            <a:r>
              <a:rPr lang="en" sz="25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and not close to a local maxima</a:t>
            </a:r>
            <a:endParaRPr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sldNum" idx="12"/>
          </p:nvPr>
        </p:nvSpPr>
        <p:spPr>
          <a:xfrm>
            <a:off x="8460499" y="46999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4913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Priced in Assumptions # 2 </a:t>
            </a:r>
            <a:endParaRPr sz="33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800100" y="1368575"/>
            <a:ext cx="78891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More products are required: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○"/>
            </a:pP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Chat is </a:t>
            </a:r>
            <a:r>
              <a:rPr lang="en" sz="2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not</a:t>
            </a: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the only interface</a:t>
            </a:r>
            <a:b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Connectivity is in place so if a product works it will capture market share quicker than previous generations</a:t>
            </a:r>
            <a:b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 will still chew gum the same way</a:t>
            </a:r>
            <a:endParaRPr sz="2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65005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Questions Asked of LLMs Q4 2022</a:t>
            </a:r>
            <a:endParaRPr sz="33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639675" y="1129025"/>
            <a:ext cx="72801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Human Creativity can’t be replaced</a:t>
            </a: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Limited Context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endParaRPr lang="en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endParaRPr lang="en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endParaRPr lang="en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 is not Current</a:t>
            </a: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can’t Compute</a:t>
            </a: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142050" y="453987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ctrTitle"/>
          </p:nvPr>
        </p:nvSpPr>
        <p:spPr>
          <a:xfrm>
            <a:off x="969350" y="189525"/>
            <a:ext cx="7318200" cy="8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All Solved in 6 Quarters</a:t>
            </a:r>
            <a:endParaRPr sz="3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00" y="509775"/>
            <a:ext cx="39360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639675" y="1129025"/>
            <a:ext cx="7280100" cy="397027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rgbClr val="9E9E9E"/>
                </a:solidFill>
                <a:latin typeface="Montserrat"/>
                <a:ea typeface="Montserrat"/>
                <a:cs typeface="Montserrat"/>
                <a:sym typeface="Montserrat"/>
              </a:rPr>
              <a:t>Human Creativity can’t be replaced</a:t>
            </a: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rgbClr val="9E9E9E"/>
                </a:solidFill>
                <a:latin typeface="Montserrat"/>
                <a:ea typeface="Montserrat"/>
                <a:cs typeface="Montserrat"/>
                <a:sym typeface="Montserrat"/>
              </a:rPr>
              <a:t>Limited Context</a:t>
            </a:r>
            <a:endParaRPr lang="en"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endParaRPr lang="en"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endParaRPr lang="en"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endParaRPr lang="en"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rgbClr val="9E9E9E"/>
                </a:solidFill>
                <a:latin typeface="Montserrat"/>
                <a:ea typeface="Montserrat"/>
                <a:cs typeface="Montserrat"/>
                <a:sym typeface="Montserrat"/>
              </a:rPr>
              <a:t>It is not Current</a:t>
            </a:r>
            <a:br>
              <a:rPr lang="en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AutoNum type="arabicPeriod"/>
            </a:pPr>
            <a:r>
              <a:rPr lang="en" sz="1800" b="1" dirty="0">
                <a:solidFill>
                  <a:srgbClr val="9E9E9E"/>
                </a:solidFill>
                <a:latin typeface="Montserrat"/>
                <a:ea typeface="Montserrat"/>
                <a:cs typeface="Montserrat"/>
                <a:sym typeface="Montserrat"/>
              </a:rPr>
              <a:t>It can’t Compute</a:t>
            </a:r>
            <a:endParaRPr sz="1800" b="1" dirty="0">
              <a:solidFill>
                <a:srgbClr val="42424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675" y="2591375"/>
            <a:ext cx="637151" cy="6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675" y="3735500"/>
            <a:ext cx="637151" cy="6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3675" y="1527888"/>
            <a:ext cx="637149" cy="6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9750" y="1390662"/>
            <a:ext cx="911599" cy="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0275" y="1574425"/>
            <a:ext cx="637150" cy="6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9750" y="2504375"/>
            <a:ext cx="911599" cy="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0275" y="2591375"/>
            <a:ext cx="637149" cy="6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6975" y="3769600"/>
            <a:ext cx="637149" cy="6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3681" y="4760373"/>
            <a:ext cx="2246195" cy="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69325" y="4663637"/>
            <a:ext cx="1742774" cy="4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>
            <a:spLocks noGrp="1"/>
          </p:cNvSpPr>
          <p:nvPr>
            <p:ph type="subTitle" idx="1"/>
          </p:nvPr>
        </p:nvSpPr>
        <p:spPr>
          <a:xfrm>
            <a:off x="93950" y="4630625"/>
            <a:ext cx="8754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CONFIDENTIAL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>
                <a:solidFill>
                  <a:srgbClr val="434343"/>
                </a:solidFill>
                <a:latin typeface="Work Sans"/>
                <a:ea typeface="Work Sans"/>
                <a:cs typeface="Work Sans"/>
                <a:sym typeface="Work Sans"/>
              </a:rPr>
              <a:t>APR 2024</a:t>
            </a: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434343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853</Words>
  <Application>Microsoft Office PowerPoint</Application>
  <PresentationFormat>On-screen Show (16:9)</PresentationFormat>
  <Paragraphs>212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Pinyon Script</vt:lpstr>
      <vt:lpstr>Work Sans</vt:lpstr>
      <vt:lpstr>Calibri</vt:lpstr>
      <vt:lpstr>Work Sans Light</vt:lpstr>
      <vt:lpstr>Montserrat Light</vt:lpstr>
      <vt:lpstr>Arial</vt:lpstr>
      <vt:lpstr>Montserrat</vt:lpstr>
      <vt:lpstr>Montserrat SemiBold</vt:lpstr>
      <vt:lpstr>Jacquenetta template</vt:lpstr>
      <vt:lpstr>PowerPoint Presentation</vt:lpstr>
      <vt:lpstr>Two Epochs</vt:lpstr>
      <vt:lpstr>New Technology</vt:lpstr>
      <vt:lpstr>Open Mind &amp; Humble</vt:lpstr>
      <vt:lpstr>Why me?</vt:lpstr>
      <vt:lpstr>What Assumptions are priced in?</vt:lpstr>
      <vt:lpstr>Priced in Assumptions # 2 </vt:lpstr>
      <vt:lpstr>Questions Asked of LLMs Q4 2022</vt:lpstr>
      <vt:lpstr>All Solved in 6 Quarters</vt:lpstr>
      <vt:lpstr>Our main learnings</vt:lpstr>
      <vt:lpstr>A tough question to ask?</vt:lpstr>
      <vt:lpstr>What an LLM needs?</vt:lpstr>
      <vt:lpstr>Text Example</vt:lpstr>
      <vt:lpstr>Tables and Graphs</vt:lpstr>
      <vt:lpstr>Formulas…</vt:lpstr>
      <vt:lpstr>Get smaller LLM to Create Layers</vt:lpstr>
      <vt:lpstr>Layers generated by LLM?</vt:lpstr>
      <vt:lpstr>LLM Generated output</vt:lpstr>
      <vt:lpstr>Verified by management</vt:lpstr>
      <vt:lpstr>Is this a new data set or an edge?</vt:lpstr>
      <vt:lpstr>Our Mental Model with LLMs</vt:lpstr>
      <vt:lpstr>A low probability future?</vt:lpstr>
      <vt:lpstr>Machine augmented decisions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Andi Kerenxhi</cp:lastModifiedBy>
  <cp:revision>3</cp:revision>
  <dcterms:modified xsi:type="dcterms:W3CDTF">2024-04-09T02:09:43Z</dcterms:modified>
</cp:coreProperties>
</file>